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64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9" r:id="rId13"/>
    <p:sldId id="276" r:id="rId14"/>
    <p:sldId id="277" r:id="rId15"/>
    <p:sldId id="278" r:id="rId16"/>
    <p:sldId id="281" r:id="rId17"/>
    <p:sldId id="282" r:id="rId18"/>
    <p:sldId id="262" r:id="rId19"/>
    <p:sldId id="280" r:id="rId20"/>
    <p:sldId id="263" r:id="rId21"/>
    <p:sldId id="256" r:id="rId22"/>
    <p:sldId id="257" r:id="rId23"/>
    <p:sldId id="258" r:id="rId24"/>
    <p:sldId id="259" r:id="rId25"/>
    <p:sldId id="261" r:id="rId26"/>
    <p:sldId id="260" r:id="rId27"/>
    <p:sldId id="265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5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E24EEE1-628C-40B4-B0D5-A9AA34388175}"/>
              </a:ext>
            </a:extLst>
          </p:cNvPr>
          <p:cNvSpPr txBox="1"/>
          <p:nvPr/>
        </p:nvSpPr>
        <p:spPr>
          <a:xfrm>
            <a:off x="1" y="357809"/>
            <a:ext cx="12037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</a:rPr>
              <a:t>PRESIDENTE DA ASSOCIAÇÃO DOS </a:t>
            </a:r>
          </a:p>
          <a:p>
            <a:pPr algn="ctr"/>
            <a:r>
              <a:rPr lang="pt-BR" sz="3600" b="1" dirty="0">
                <a:solidFill>
                  <a:srgbClr val="0070C0"/>
                </a:solidFill>
              </a:rPr>
              <a:t>QUIOSQUEIROS E QUIOSQUEIRAS </a:t>
            </a:r>
          </a:p>
          <a:p>
            <a:pPr algn="ctr"/>
            <a:r>
              <a:rPr lang="pt-BR" sz="3600" b="1" dirty="0">
                <a:solidFill>
                  <a:srgbClr val="0070C0"/>
                </a:solidFill>
              </a:rPr>
              <a:t>DE TRAMANDAÍ RS</a:t>
            </a:r>
          </a:p>
          <a:p>
            <a:pPr algn="ctr"/>
            <a:r>
              <a:rPr lang="pt-BR" sz="3600" b="1" dirty="0">
                <a:solidFill>
                  <a:srgbClr val="0070C0"/>
                </a:solidFill>
              </a:rPr>
              <a:t>Márcio Leandro Rocha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F32585-C9E2-4082-9658-42817FA12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818" y="2679584"/>
            <a:ext cx="3956364" cy="37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91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2FF357E-A727-483D-9D08-C7A6B60362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97" y="0"/>
            <a:ext cx="51435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BBCCCA6-64C0-44CC-8AA9-E7D33704FB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0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95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49C0AFD-47B4-45BB-952F-4D7787804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24939B-AE26-4FBD-B919-11837AB996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63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69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27E7D5-5B8F-415F-8545-56831C3B36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87" y="0"/>
            <a:ext cx="51435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15D4108-3BFC-43FF-A52E-02A2B4EDB1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6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7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5A405C-3AA9-4DE5-B005-40146BDCAD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24" y="0"/>
            <a:ext cx="51435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724425D-6989-4331-90C2-63285C6632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97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69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82C142F-386C-4F49-BB36-1E2AD11902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963" y="0"/>
            <a:ext cx="51435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9F09532-D36B-4014-8697-BBE958200C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71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16507F-846E-418C-A7F9-CD9D524CBE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720" y="0"/>
            <a:ext cx="51435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E9173D5-ABE0-4A92-9971-4CC7FC8CEC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7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8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DF8EC72-753A-40FF-8175-87DE71DAAA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97" y="0"/>
            <a:ext cx="545944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6F9A400-613A-4A15-B309-E9C9BFB7BBB4}"/>
              </a:ext>
            </a:extLst>
          </p:cNvPr>
          <p:cNvSpPr txBox="1"/>
          <p:nvPr/>
        </p:nvSpPr>
        <p:spPr>
          <a:xfrm>
            <a:off x="6096000" y="0"/>
            <a:ext cx="5915787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NEM TUDO É SUOR </a:t>
            </a:r>
          </a:p>
          <a:p>
            <a:endParaRPr lang="pt-BR" sz="4400" b="1" dirty="0"/>
          </a:p>
          <a:p>
            <a:endParaRPr lang="pt-BR" dirty="0"/>
          </a:p>
          <a:p>
            <a:r>
              <a:rPr lang="pt-BR" sz="4000" dirty="0">
                <a:solidFill>
                  <a:srgbClr val="FF0000"/>
                </a:solidFill>
              </a:rPr>
              <a:t>TAMBÉM CHORAMOS </a:t>
            </a:r>
          </a:p>
          <a:p>
            <a:r>
              <a:rPr lang="pt-BR" sz="4000" dirty="0">
                <a:solidFill>
                  <a:srgbClr val="FF0000"/>
                </a:solidFill>
              </a:rPr>
              <a:t>COM A MÃE NATUREZA</a:t>
            </a:r>
          </a:p>
          <a:p>
            <a:endParaRPr lang="pt-BR" sz="4000" dirty="0">
              <a:solidFill>
                <a:srgbClr val="FF0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F02806-A54B-43EE-9A15-19302810D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796" y="3396142"/>
            <a:ext cx="3096285" cy="35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94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EAC237-FD4D-450C-A8E2-74E5E93D50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96" y="1255561"/>
            <a:ext cx="9906859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09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7342293-0F4E-457F-8D36-09E3963F2377}"/>
              </a:ext>
            </a:extLst>
          </p:cNvPr>
          <p:cNvSpPr txBox="1"/>
          <p:nvPr/>
        </p:nvSpPr>
        <p:spPr>
          <a:xfrm>
            <a:off x="0" y="225288"/>
            <a:ext cx="12192000" cy="5552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rgbClr val="FF0000"/>
                </a:solidFill>
              </a:rPr>
              <a:t>O QUE QUEREMOS ?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MOSTRAR QUE A FAIXA DE PRAIA É OCUPADO POR UM MOSAICO CULTURAL CONSOLIDADO EM DISPUTA.  O CENÁRIO QUE SE APRESENTA COM INDICADORES REAIS:</a:t>
            </a:r>
          </a:p>
          <a:p>
            <a:pPr algn="just"/>
            <a:endParaRPr lang="pt-BR" b="1" dirty="0"/>
          </a:p>
          <a:p>
            <a:pPr algn="just"/>
            <a:r>
              <a:rPr lang="pt-BR" sz="2800" b="1" dirty="0">
                <a:solidFill>
                  <a:srgbClr val="002060"/>
                </a:solidFill>
              </a:rPr>
              <a:t>CENÁRIO DA ORGANIZAÇÃO DA ASSOCIAÇÃO DOS QUIOSQUEIROS E QUIOSQUEIRAS DA PRAIA TRAMANDAÍ – RS</a:t>
            </a:r>
          </a:p>
          <a:p>
            <a:pPr algn="just"/>
            <a:endParaRPr lang="pt-BR" b="1" dirty="0"/>
          </a:p>
          <a:p>
            <a:pPr algn="just"/>
            <a:r>
              <a:rPr lang="pt-BR" sz="5400" b="1" dirty="0"/>
              <a:t>                          X</a:t>
            </a:r>
          </a:p>
          <a:p>
            <a:pPr algn="just"/>
            <a:endParaRPr lang="pt-BR" b="1" dirty="0"/>
          </a:p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rgbClr val="FF0000"/>
                </a:solidFill>
              </a:rPr>
              <a:t>CENÁRIO DA MERITOCRACIA DO LIVRE MERCADO “DARWINISTA” QUE IMPÕE AOS ADMINISTRADORES PÚBLICOS A OPÇÃO DA CONCORRÊNCIA DO CAPITAL DOTADO DE DISCURSO DA “MODERNIDADE” QUE CONCORRE COM OS INSTRUMENTOS FINANCEIROS PARA OCUPAR ESPAÇOS PÚBLICOS E SUBSTITUIR A POPULAÇÃO TRADICIONAL. </a:t>
            </a:r>
          </a:p>
        </p:txBody>
      </p:sp>
    </p:spTree>
    <p:extLst>
      <p:ext uri="{BB962C8B-B14F-4D97-AF65-F5344CB8AC3E}">
        <p14:creationId xmlns:p14="http://schemas.microsoft.com/office/powerpoint/2010/main" val="2619493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C4CFD71-15E0-45E7-8259-9BFA18364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04968" cy="402866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4F442AD-F35A-4C6B-B796-D54DA7F6456F}"/>
              </a:ext>
            </a:extLst>
          </p:cNvPr>
          <p:cNvSpPr txBox="1"/>
          <p:nvPr/>
        </p:nvSpPr>
        <p:spPr>
          <a:xfrm>
            <a:off x="5751443" y="225287"/>
            <a:ext cx="934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/>
              <a:t>X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CA31C6-A93C-4833-ADD7-D60CDD846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60487"/>
            <a:ext cx="6170015" cy="499751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7417295-3C62-46F2-B47D-4932FF5D8C8C}"/>
              </a:ext>
            </a:extLst>
          </p:cNvPr>
          <p:cNvSpPr txBox="1"/>
          <p:nvPr/>
        </p:nvSpPr>
        <p:spPr>
          <a:xfrm>
            <a:off x="901148" y="4359243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URSO POLAR 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C3EB3D1-3305-494D-8411-47664E57A845}"/>
              </a:ext>
            </a:extLst>
          </p:cNvPr>
          <p:cNvSpPr txBox="1"/>
          <p:nvPr/>
        </p:nvSpPr>
        <p:spPr>
          <a:xfrm>
            <a:off x="6987034" y="1425616"/>
            <a:ext cx="503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POVO, GENTE, CULTURA E BOA ALIMENTAÇÃO</a:t>
            </a:r>
          </a:p>
        </p:txBody>
      </p:sp>
    </p:spTree>
    <p:extLst>
      <p:ext uri="{BB962C8B-B14F-4D97-AF65-F5344CB8AC3E}">
        <p14:creationId xmlns:p14="http://schemas.microsoft.com/office/powerpoint/2010/main" val="246818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48C34B9-EB12-4456-8D32-BFD83E5AC818}"/>
              </a:ext>
            </a:extLst>
          </p:cNvPr>
          <p:cNvSpPr txBox="1"/>
          <p:nvPr/>
        </p:nvSpPr>
        <p:spPr>
          <a:xfrm>
            <a:off x="-1" y="323619"/>
            <a:ext cx="120064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002060"/>
                </a:solidFill>
              </a:rPr>
              <a:t>Grupo de Apoio Técnico Socioambiental</a:t>
            </a:r>
          </a:p>
          <a:p>
            <a:pPr algn="ctr"/>
            <a:r>
              <a:rPr lang="pt-BR" sz="3600" dirty="0">
                <a:solidFill>
                  <a:srgbClr val="002060"/>
                </a:solidFill>
              </a:rPr>
              <a:t>AQUIP – Associação dos Quiosqueiros e Quiosqueiras da Praia</a:t>
            </a:r>
          </a:p>
          <a:p>
            <a:pPr algn="ctr"/>
            <a:r>
              <a:rPr lang="pt-BR" sz="3600" dirty="0">
                <a:solidFill>
                  <a:srgbClr val="002060"/>
                </a:solidFill>
              </a:rPr>
              <a:t>Tramandaí-RS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AFC855-2795-4596-BD66-0AF79AC9A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196" y="2122300"/>
            <a:ext cx="4246075" cy="293332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2D83D17-07A2-4E99-AB9D-2976A6EA2442}"/>
              </a:ext>
            </a:extLst>
          </p:cNvPr>
          <p:cNvSpPr txBox="1"/>
          <p:nvPr/>
        </p:nvSpPr>
        <p:spPr>
          <a:xfrm>
            <a:off x="1244238" y="5521685"/>
            <a:ext cx="10299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</a:rPr>
              <a:t>                                 DIRETOR DO GRUPO AGROAMBIENTAL </a:t>
            </a:r>
          </a:p>
          <a:p>
            <a:r>
              <a:rPr lang="pt-BR" sz="2000" b="1" dirty="0">
                <a:solidFill>
                  <a:srgbClr val="002060"/>
                </a:solidFill>
              </a:rPr>
              <a:t>PLANEJAMENTO E ESTUDOS PERICIAIS EM MEIO AMBIENTE E AGRICULTURA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4D7B60-BB9C-43C9-BE46-2765ED5E3466}"/>
              </a:ext>
            </a:extLst>
          </p:cNvPr>
          <p:cNvSpPr txBox="1"/>
          <p:nvPr/>
        </p:nvSpPr>
        <p:spPr>
          <a:xfrm>
            <a:off x="4954138" y="5152353"/>
            <a:ext cx="248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FERNANDO CAMPANI</a:t>
            </a:r>
          </a:p>
        </p:txBody>
      </p:sp>
    </p:spTree>
    <p:extLst>
      <p:ext uri="{BB962C8B-B14F-4D97-AF65-F5344CB8AC3E}">
        <p14:creationId xmlns:p14="http://schemas.microsoft.com/office/powerpoint/2010/main" val="3521454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65C9766-C89B-49A3-B1EC-F4BD0EC9A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280" y="0"/>
            <a:ext cx="6535879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B7CFA7-F926-4B67-A82F-6D1DDAF2224E}"/>
              </a:ext>
            </a:extLst>
          </p:cNvPr>
          <p:cNvSpPr txBox="1"/>
          <p:nvPr/>
        </p:nvSpPr>
        <p:spPr>
          <a:xfrm>
            <a:off x="0" y="371329"/>
            <a:ext cx="554528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solidFill>
                  <a:srgbClr val="FF0000"/>
                </a:solidFill>
              </a:rPr>
              <a:t>Quiosqueiros são comunidades tradicionais e não podem ausentar-se do seu cenário histórico e cultural, por conta de uma competição capitalista, prática meritocrática e socialmente excludente. </a:t>
            </a:r>
          </a:p>
        </p:txBody>
      </p:sp>
    </p:spTree>
    <p:extLst>
      <p:ext uri="{BB962C8B-B14F-4D97-AF65-F5344CB8AC3E}">
        <p14:creationId xmlns:p14="http://schemas.microsoft.com/office/powerpoint/2010/main" val="1134938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42D77-5EAC-4865-8C85-FF568483D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61" y="1828800"/>
            <a:ext cx="11907078" cy="470452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70C0"/>
                </a:solidFill>
              </a:rPr>
              <a:t>O Brasil assumiu a defesa de políticas públicas voltadas pera as comunidades tradicionais, conforme descrito no </a:t>
            </a:r>
            <a:r>
              <a:rPr lang="pt-BR" sz="2400" b="1" u="sng" dirty="0">
                <a:solidFill>
                  <a:srgbClr val="0070C0"/>
                </a:solidFill>
              </a:rPr>
              <a:t>DECRETO Nº 6.040, DE 7 DE FEVEREIRO DE 2007</a:t>
            </a:r>
            <a:r>
              <a:rPr lang="pt-BR" sz="2400" b="1" dirty="0">
                <a:solidFill>
                  <a:srgbClr val="0070C0"/>
                </a:solidFill>
              </a:rPr>
              <a:t> que determina que os povos e comunidades tradicionais são definidos como "grupos culturalmente diferenciados e que se reconhecem como tais, que possuem formas próprias de organização social, que ocupam e usam territórios e recursos naturais como condição para sua reprodução cultural, social, religiosa, ancestral e econômica, utilizando conhecimentos, inovações </a:t>
            </a:r>
            <a:r>
              <a:rPr lang="pt-BR" sz="2400" b="1" dirty="0">
                <a:solidFill>
                  <a:schemeClr val="bg1"/>
                </a:solidFill>
              </a:rPr>
              <a:t>e práticas gerados e transmitidos por tradição"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0285A44-5DDA-4BE3-A135-1EB492E6A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7464" y="0"/>
            <a:ext cx="8637072" cy="977621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2">
                    <a:lumMod val="50000"/>
                  </a:schemeClr>
                </a:solidFill>
              </a:rPr>
              <a:t>     COMUNIDADES TRADICIONAIS</a:t>
            </a:r>
          </a:p>
        </p:txBody>
      </p:sp>
    </p:spTree>
    <p:extLst>
      <p:ext uri="{BB962C8B-B14F-4D97-AF65-F5344CB8AC3E}">
        <p14:creationId xmlns:p14="http://schemas.microsoft.com/office/powerpoint/2010/main" val="2763079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D3B6786-EF80-4538-8EB4-6DA7A5CDEAE8}"/>
              </a:ext>
            </a:extLst>
          </p:cNvPr>
          <p:cNvSpPr txBox="1"/>
          <p:nvPr/>
        </p:nvSpPr>
        <p:spPr>
          <a:xfrm>
            <a:off x="0" y="0"/>
            <a:ext cx="1207273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400" dirty="0"/>
              <a:t>Com a instalação no País da Política Nacional de Desenvolvimento Sustentável dos Povos e Comunidades Tradicionais, DECRETO Nº 6.040, DE 7 DE FEVEREIRO DE 2007, é evidente que as comunidades tradicionais conquistam direitos para manter a reprodução cultural e econômica </a:t>
            </a:r>
            <a:r>
              <a:rPr lang="pt-BR" sz="4400" b="1" u="sng" dirty="0"/>
              <a:t>concorrendo legalmente com as iniciativas exóticas </a:t>
            </a:r>
            <a:r>
              <a:rPr lang="pt-BR" sz="4400" dirty="0"/>
              <a:t>que desrespeitam a tradição do valor histórico local.</a:t>
            </a:r>
          </a:p>
        </p:txBody>
      </p:sp>
    </p:spTree>
    <p:extLst>
      <p:ext uri="{BB962C8B-B14F-4D97-AF65-F5344CB8AC3E}">
        <p14:creationId xmlns:p14="http://schemas.microsoft.com/office/powerpoint/2010/main" val="2053513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1EF0D03-A8B2-4603-B1FF-F381258C58E5}"/>
              </a:ext>
            </a:extLst>
          </p:cNvPr>
          <p:cNvSpPr txBox="1"/>
          <p:nvPr/>
        </p:nvSpPr>
        <p:spPr>
          <a:xfrm>
            <a:off x="0" y="0"/>
            <a:ext cx="1219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schemeClr val="accent2">
                    <a:lumMod val="50000"/>
                  </a:schemeClr>
                </a:solidFill>
              </a:rPr>
              <a:t>A instalação de uma legislação municipal que define as povos e comunidades tradicionais do território municipal é uma questão que pode e deve ser acolhida pelo colegiado legislativo conferindo maior legitimidade, apreciação mais profunda, transparência e completa aos olhos da sociedade. É nessa esteira que o reconhecimento de Quiosqueiros e Quiosqueiras usuários da faixa de Praia, ao lado dos pescadores e pescadoras, deve ser efetivado através de uma peça legal no sentido de garantir a manutenção das suas atividades no futuro da cidade.</a:t>
            </a:r>
          </a:p>
        </p:txBody>
      </p:sp>
    </p:spTree>
    <p:extLst>
      <p:ext uri="{BB962C8B-B14F-4D97-AF65-F5344CB8AC3E}">
        <p14:creationId xmlns:p14="http://schemas.microsoft.com/office/powerpoint/2010/main" val="1774279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ACC1705-33DF-40EE-A398-A6D69A4287C0}"/>
              </a:ext>
            </a:extLst>
          </p:cNvPr>
          <p:cNvSpPr txBox="1"/>
          <p:nvPr/>
        </p:nvSpPr>
        <p:spPr>
          <a:xfrm>
            <a:off x="0" y="0"/>
            <a:ext cx="1209923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A SECRETÁRIA DO PATRIMÔNIO DA UNIÃO (SPU), NO USO DE SUAS ATRIBUIÇÕES, ATRAVÉS DA PORTARIA Nº 89, DE 15 DE ABRIL DE 2010, DISCIPLINOU A UTILIZAÇÃO E O APROVEITAMENTO DOS IMÓVEIS DA UNIÃO EM FAVOR DAS COMUNIDADES TRADICIONAIS.</a:t>
            </a:r>
          </a:p>
          <a:p>
            <a:pPr algn="just"/>
            <a:endParaRPr lang="pt-BR" sz="3200" dirty="0"/>
          </a:p>
          <a:p>
            <a:pPr algn="just"/>
            <a:r>
              <a:rPr lang="pt-BR" sz="3200" dirty="0"/>
              <a:t>OUTORGA DE </a:t>
            </a:r>
            <a:r>
              <a:rPr lang="pt-BR" sz="3200" b="1" u="sng" dirty="0"/>
              <a:t>TERMO DE AUTORIZAÇÃO DE USO SUSTENTÁVEL - TAUS,</a:t>
            </a:r>
            <a:r>
              <a:rPr lang="pt-BR" sz="3200" dirty="0"/>
              <a:t> QUE É CONFERIDA EM CARÁTER TRANSITÓRIO E PRECÁRIO PELOS SUPERINTENDENTES DO PATRIMÔNIO DA UNIÃO.</a:t>
            </a:r>
          </a:p>
          <a:p>
            <a:pPr algn="just"/>
            <a:r>
              <a:rPr lang="pt-BR" sz="3200" dirty="0"/>
              <a:t>MECANISMO LEGAL DEVE SER SEGUIDO PELOS MUNICÍPIOS COM O EVENTO DA </a:t>
            </a:r>
            <a:r>
              <a:rPr lang="pt-BR" sz="3200" b="1" dirty="0">
                <a:solidFill>
                  <a:srgbClr val="C00000"/>
                </a:solidFill>
              </a:rPr>
              <a:t>LEI Nº 13.240, DE 2015</a:t>
            </a:r>
          </a:p>
        </p:txBody>
      </p:sp>
    </p:spTree>
    <p:extLst>
      <p:ext uri="{BB962C8B-B14F-4D97-AF65-F5344CB8AC3E}">
        <p14:creationId xmlns:p14="http://schemas.microsoft.com/office/powerpoint/2010/main" val="2241818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970C98-B857-4E6D-BDF7-3E5C9188BD5F}"/>
              </a:ext>
            </a:extLst>
          </p:cNvPr>
          <p:cNvSpPr txBox="1"/>
          <p:nvPr/>
        </p:nvSpPr>
        <p:spPr>
          <a:xfrm>
            <a:off x="0" y="0"/>
            <a:ext cx="1219200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dirty="0"/>
              <a:t>Termo de Autorização de Uso Sustentável – TAUS. É conferido em caráter transitório e precário, para comunidades tradicionais, com o objetivo de possibilitar a ordenação do uso racional e sustentável dos recursos naturais disponíveis na orla marítima e fluvial, voltados à subsistência dessa população. A concessão de TAUS é regulamentada pela Portaria SPU nº 89, de 15 de abril de 2010. </a:t>
            </a:r>
          </a:p>
          <a:p>
            <a:pPr algn="just"/>
            <a:endParaRPr lang="pt-BR" sz="3200" dirty="0"/>
          </a:p>
          <a:p>
            <a:pPr algn="just"/>
            <a:r>
              <a:rPr lang="pt-BR" sz="2800" i="1" dirty="0">
                <a:solidFill>
                  <a:srgbClr val="C00000"/>
                </a:solidFill>
              </a:rPr>
              <a:t>O Termo de Autorização de Uso Sustentável – TAUS das áreas definidas no artigo 2º serão outorgados exclusivamente a grupos culturalmente diferenciados e que se reconhecem como tais, que possuem formas próprias de organização social, que utilizam áreas da União e seus recursos naturais como condição para sua reprodução cultural, social, econômica, ambiental e religiosa utilizando conhecimentos, inovações e práticas gerados e </a:t>
            </a:r>
            <a:r>
              <a:rPr lang="pt-BR" sz="2800" i="1" dirty="0">
                <a:solidFill>
                  <a:schemeClr val="bg1"/>
                </a:solidFill>
              </a:rPr>
              <a:t>transmitidos pela tradição.</a:t>
            </a:r>
          </a:p>
        </p:txBody>
      </p:sp>
    </p:spTree>
    <p:extLst>
      <p:ext uri="{BB962C8B-B14F-4D97-AF65-F5344CB8AC3E}">
        <p14:creationId xmlns:p14="http://schemas.microsoft.com/office/powerpoint/2010/main" val="1369885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4174718-8AEF-4FBD-9E3E-78C8939D4E4D}"/>
              </a:ext>
            </a:extLst>
          </p:cNvPr>
          <p:cNvSpPr txBox="1"/>
          <p:nvPr/>
        </p:nvSpPr>
        <p:spPr>
          <a:xfrm>
            <a:off x="0" y="0"/>
            <a:ext cx="12192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800" dirty="0">
                <a:solidFill>
                  <a:srgbClr val="C00000"/>
                </a:solidFill>
              </a:rPr>
              <a:t>Gestão municipal tem a tarefa de gerenciar a Faixa de Praia com a implementação da </a:t>
            </a:r>
            <a:r>
              <a:rPr lang="pt-BR" sz="4800" b="1" u="sng" dirty="0">
                <a:solidFill>
                  <a:srgbClr val="C00000"/>
                </a:solidFill>
              </a:rPr>
              <a:t>Lei nº 13.240, de 2015</a:t>
            </a:r>
            <a:r>
              <a:rPr lang="pt-BR" sz="4800" dirty="0">
                <a:solidFill>
                  <a:srgbClr val="C00000"/>
                </a:solidFill>
              </a:rPr>
              <a:t>, que Autoriza a transferência da gestão das praias marítimas urbanas, inclusive áreas com exploração econômica e outras de natureza recreativa, esportiva, cultural, religiosa ou educacional. SEMPRE DE CARÁTER SUSTENTÁVEL !</a:t>
            </a:r>
          </a:p>
        </p:txBody>
      </p:sp>
    </p:spTree>
    <p:extLst>
      <p:ext uri="{BB962C8B-B14F-4D97-AF65-F5344CB8AC3E}">
        <p14:creationId xmlns:p14="http://schemas.microsoft.com/office/powerpoint/2010/main" val="2072657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F2CEBE8-685B-48F6-864F-B95F8C9D6A98}"/>
              </a:ext>
            </a:extLst>
          </p:cNvPr>
          <p:cNvSpPr txBox="1"/>
          <p:nvPr/>
        </p:nvSpPr>
        <p:spPr>
          <a:xfrm>
            <a:off x="-92765" y="0"/>
            <a:ext cx="1219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 </a:t>
            </a:r>
            <a:r>
              <a:rPr lang="pt-BR" sz="5400" dirty="0">
                <a:solidFill>
                  <a:schemeClr val="accent2">
                    <a:lumMod val="75000"/>
                  </a:schemeClr>
                </a:solidFill>
              </a:rPr>
              <a:t>Charles Sanders Peirce, cientista e filósofo, que diz o seguinte:  “Para averiguar o significado de um conceito intelectual, é preciso considerar que consequências práticas podem ser inferidas como resultantes, necessariamente, da verdade desse conceito.”</a:t>
            </a:r>
          </a:p>
        </p:txBody>
      </p:sp>
    </p:spTree>
    <p:extLst>
      <p:ext uri="{BB962C8B-B14F-4D97-AF65-F5344CB8AC3E}">
        <p14:creationId xmlns:p14="http://schemas.microsoft.com/office/powerpoint/2010/main" val="3864685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87A62F1-5B61-40D6-A573-46A22504410C}"/>
              </a:ext>
            </a:extLst>
          </p:cNvPr>
          <p:cNvSpPr txBox="1"/>
          <p:nvPr/>
        </p:nvSpPr>
        <p:spPr>
          <a:xfrm>
            <a:off x="0" y="208218"/>
            <a:ext cx="608937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MINUTA DE PROJETO DE LEI</a:t>
            </a:r>
          </a:p>
          <a:p>
            <a:pPr algn="just"/>
            <a:r>
              <a:rPr lang="pt-BR" sz="3200" b="1" dirty="0">
                <a:solidFill>
                  <a:srgbClr val="0070C0"/>
                </a:solidFill>
              </a:rPr>
              <a:t>RECONHECE COMUNIDADE TRADICIONAL E TERRITÓRIO DE INTERESSE SÓCIOAMBIENTAL DE DESENVOLVIMENTO SUSTENTÁVEL.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724DA6A-5B26-4FB6-8E82-1067C3D5D11E}"/>
              </a:ext>
            </a:extLst>
          </p:cNvPr>
          <p:cNvSpPr txBox="1"/>
          <p:nvPr/>
        </p:nvSpPr>
        <p:spPr>
          <a:xfrm>
            <a:off x="6102626" y="2276061"/>
            <a:ext cx="618213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B050"/>
                </a:solidFill>
              </a:rPr>
              <a:t>INSTITUI E DISPÕE SOBRE O PROGRAMA</a:t>
            </a:r>
          </a:p>
          <a:p>
            <a:pPr algn="just"/>
            <a:r>
              <a:rPr lang="pt-BR" sz="2800" b="1" dirty="0">
                <a:solidFill>
                  <a:srgbClr val="00B050"/>
                </a:solidFill>
              </a:rPr>
              <a:t>COMUNIDADE PRAIA LEGAL, COMPRAL, EM ÂMBITO MUNICIPAL, E CRIA O FUNDO MUNICIPAL DO USO SUSTENTÁVEL DA FAIXA DE PRAIA (FUNPRAIA) E DÁ OUTRAS PROVIDÊNCIAS.</a:t>
            </a:r>
          </a:p>
        </p:txBody>
      </p:sp>
    </p:spTree>
    <p:extLst>
      <p:ext uri="{BB962C8B-B14F-4D97-AF65-F5344CB8AC3E}">
        <p14:creationId xmlns:p14="http://schemas.microsoft.com/office/powerpoint/2010/main" val="248273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D82C82E-0DFB-4BF5-93A8-26DDBF72C130}"/>
              </a:ext>
            </a:extLst>
          </p:cNvPr>
          <p:cNvSpPr txBox="1"/>
          <p:nvPr/>
        </p:nvSpPr>
        <p:spPr>
          <a:xfrm>
            <a:off x="106017" y="306961"/>
            <a:ext cx="737814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sz="3200" dirty="0">
                <a:solidFill>
                  <a:srgbClr val="0070C0"/>
                </a:solidFill>
              </a:rPr>
              <a:t>PERÍODOS  DE OCUPAÇÃO</a:t>
            </a:r>
          </a:p>
          <a:p>
            <a:endParaRPr lang="pt-BR" sz="3200" dirty="0">
              <a:solidFill>
                <a:srgbClr val="0070C0"/>
              </a:solidFill>
            </a:endParaRPr>
          </a:p>
          <a:p>
            <a:r>
              <a:rPr lang="pt-BR" sz="3200" dirty="0">
                <a:solidFill>
                  <a:srgbClr val="0070C0"/>
                </a:solidFill>
              </a:rPr>
              <a:t>Estâncias e fazendas (até 1888), </a:t>
            </a:r>
          </a:p>
          <a:p>
            <a:endParaRPr lang="pt-BR" sz="3200" dirty="0">
              <a:solidFill>
                <a:srgbClr val="0070C0"/>
              </a:solidFill>
            </a:endParaRPr>
          </a:p>
          <a:p>
            <a:r>
              <a:rPr lang="pt-BR" sz="3200" dirty="0">
                <a:solidFill>
                  <a:srgbClr val="0070C0"/>
                </a:solidFill>
              </a:rPr>
              <a:t>turismo de saúde (1888-1940), </a:t>
            </a:r>
          </a:p>
          <a:p>
            <a:endParaRPr lang="pt-BR" sz="3200" dirty="0">
              <a:solidFill>
                <a:srgbClr val="0070C0"/>
              </a:solidFill>
            </a:endParaRPr>
          </a:p>
          <a:p>
            <a:r>
              <a:rPr lang="pt-BR" sz="3200" dirty="0">
                <a:solidFill>
                  <a:srgbClr val="0070C0"/>
                </a:solidFill>
              </a:rPr>
              <a:t>loteamentos balneários (1940-1995) e</a:t>
            </a:r>
          </a:p>
          <a:p>
            <a:endParaRPr lang="pt-BR" sz="3200" dirty="0">
              <a:solidFill>
                <a:srgbClr val="0070C0"/>
              </a:solidFill>
            </a:endParaRPr>
          </a:p>
          <a:p>
            <a:r>
              <a:rPr lang="pt-BR" sz="3200" dirty="0">
                <a:solidFill>
                  <a:srgbClr val="0070C0"/>
                </a:solidFill>
              </a:rPr>
              <a:t>condomínios horizontais (1995-hoje).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5D94FE-799B-42A0-BFC3-C5B83E863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379" y="0"/>
            <a:ext cx="5561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1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A52A2CB-CB3B-412E-BDAD-079AF3F8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51" y="0"/>
            <a:ext cx="9793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95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DBE897E-4BC5-4FB0-AEF5-2DF584E1D35A}"/>
              </a:ext>
            </a:extLst>
          </p:cNvPr>
          <p:cNvSpPr txBox="1"/>
          <p:nvPr/>
        </p:nvSpPr>
        <p:spPr>
          <a:xfrm>
            <a:off x="385104" y="305592"/>
            <a:ext cx="1067676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QUIOSQUEIROS E QUIOSQUEIRAS - TRADIÇÃO E CULTURA LOCAL</a:t>
            </a:r>
          </a:p>
          <a:p>
            <a:endParaRPr lang="pt-BR" sz="2400" b="1" dirty="0">
              <a:solidFill>
                <a:srgbClr val="0070C0"/>
              </a:solidFill>
            </a:endParaRPr>
          </a:p>
          <a:p>
            <a:r>
              <a:rPr lang="pt-BR" sz="2400" b="1" dirty="0" err="1">
                <a:solidFill>
                  <a:srgbClr val="0070C0"/>
                </a:solidFill>
              </a:rPr>
              <a:t>Claudemar</a:t>
            </a:r>
            <a:r>
              <a:rPr lang="pt-BR" sz="2400" b="1" dirty="0">
                <a:solidFill>
                  <a:srgbClr val="0070C0"/>
                </a:solidFill>
              </a:rPr>
              <a:t> de Jesus Lopes, </a:t>
            </a:r>
          </a:p>
          <a:p>
            <a:r>
              <a:rPr lang="pt-BR" sz="2400" b="1" dirty="0">
                <a:solidFill>
                  <a:srgbClr val="0070C0"/>
                </a:solidFill>
              </a:rPr>
              <a:t>Demétrio Lopes Coutinho,</a:t>
            </a:r>
          </a:p>
          <a:p>
            <a:r>
              <a:rPr lang="pt-BR" sz="2400" b="1" dirty="0" err="1">
                <a:solidFill>
                  <a:srgbClr val="0070C0"/>
                </a:solidFill>
              </a:rPr>
              <a:t>Ireni</a:t>
            </a:r>
            <a:r>
              <a:rPr lang="pt-BR" sz="2400" b="1" dirty="0">
                <a:solidFill>
                  <a:srgbClr val="0070C0"/>
                </a:solidFill>
              </a:rPr>
              <a:t> Rosa Machado, </a:t>
            </a:r>
          </a:p>
          <a:p>
            <a:r>
              <a:rPr lang="pt-BR" sz="2400" b="1" dirty="0" err="1">
                <a:solidFill>
                  <a:srgbClr val="0070C0"/>
                </a:solidFill>
              </a:rPr>
              <a:t>Lorentino</a:t>
            </a:r>
            <a:r>
              <a:rPr lang="pt-BR" sz="2400" b="1" dirty="0">
                <a:solidFill>
                  <a:srgbClr val="0070C0"/>
                </a:solidFill>
              </a:rPr>
              <a:t> Nelson da Silva, </a:t>
            </a:r>
          </a:p>
          <a:p>
            <a:r>
              <a:rPr lang="pt-BR" sz="2400" b="1" dirty="0">
                <a:solidFill>
                  <a:srgbClr val="0070C0"/>
                </a:solidFill>
              </a:rPr>
              <a:t>Adão Souza de Jesus, </a:t>
            </a:r>
          </a:p>
          <a:p>
            <a:r>
              <a:rPr lang="pt-BR" sz="2400" b="1" dirty="0">
                <a:solidFill>
                  <a:srgbClr val="0070C0"/>
                </a:solidFill>
              </a:rPr>
              <a:t>Geni Batista de Jesus;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2787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B96A4E-8599-4F36-B050-CCAFA0D68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27" y="952877"/>
            <a:ext cx="9913545" cy="49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40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A992B73-2447-462B-83CD-1DFD0DC27B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7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0ED6E6F-E6AC-46CF-B854-637F2166E7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45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17AA56-9C9A-44FD-A991-7502A49BC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952500"/>
            <a:ext cx="9906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3573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166</TotalTime>
  <Words>867</Words>
  <Application>Microsoft Office PowerPoint</Application>
  <PresentationFormat>Widescreen</PresentationFormat>
  <Paragraphs>63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1" baseType="lpstr">
      <vt:lpstr>Arial</vt:lpstr>
      <vt:lpstr>Gill Sans MT</vt:lpstr>
      <vt:lpstr>Galeria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Brasil assumiu a defesa de políticas públicas voltadas pera as comunidades tradicionais, conforme descrito no DECRETO Nº 6.040, DE 7 DE FEVEREIRO DE 2007 que determina que os povos e comunidades tradicionais são definidos como "grupos culturalmente diferenciados e que se reconhecem como tais, que possuem formas próprias de organização social, que ocupam e usam territórios e recursos naturais como condição para sua reprodução cultural, social, religiosa, ancestral e econômica, utilizando conhecimentos, inovações e práticas gerados e transmitidos por tradição"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Brasil assumiu a defesa de políticas públicas voltadas pera as comunidades tradicionais, conforme descrito no DECRETO Nº 6.040, DE 7 DE FEVEREIRO DE 2007 que determina que os povos e comunidades tradicionais são definidos como "grupos culturalmente diferenciados e que se reconhecem como tais, que possuem formas próprias de organização social, que ocupam e usam territórios e recursos naturais como condição para sua reprodução cultural, social, religiosa, ancestral e econômica, utilizando conhecimentos, inovações e práticas gerados e transmitidos por tradição"</dc:title>
  <dc:creator>Fernando Campani</dc:creator>
  <cp:lastModifiedBy>Ricardo Dagnino</cp:lastModifiedBy>
  <cp:revision>15</cp:revision>
  <dcterms:created xsi:type="dcterms:W3CDTF">2020-08-17T14:06:35Z</dcterms:created>
  <dcterms:modified xsi:type="dcterms:W3CDTF">2025-03-26T21:38:50Z</dcterms:modified>
</cp:coreProperties>
</file>