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383ec1e44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383ec1e4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383ec1e44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383ec1e4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37e383088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37e38308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37e383088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37e38308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383ec1e44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383ec1e4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c024951c0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fc024951c0_0_3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383ec1e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0383ec1e4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c024951c0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fc024951c0_0_3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5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4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1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21" name="Google Shape;21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3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33" name="Google Shape;33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4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45" name="Google Shape;45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5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58" name="Google Shape;58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69" name="Google Shape;6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6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73" name="Google Shape;73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80" name="Google Shape;8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7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84" name="Google Shape;84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90" name="Google Shape;9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8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94" name="Google Shape;94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9" name="Google Shape;99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03" name="Google Shape;10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9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107" name="Google Shape;107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3" name="Google Shape;11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16" name="Google Shape;11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92826" y="-10098"/>
            <a:ext cx="1463040" cy="85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771" y="67266"/>
            <a:ext cx="3694611" cy="93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86" y="68280"/>
            <a:ext cx="956641" cy="97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0"/>
          <p:cNvGrpSpPr/>
          <p:nvPr/>
        </p:nvGrpSpPr>
        <p:grpSpPr>
          <a:xfrm>
            <a:off x="7566449" y="5903404"/>
            <a:ext cx="4624251" cy="905892"/>
            <a:chOff x="7566449" y="5903404"/>
            <a:chExt cx="4624251" cy="905892"/>
          </a:xfrm>
        </p:grpSpPr>
        <p:pic>
          <p:nvPicPr>
            <p:cNvPr id="120" name="Google Shape;12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66449" y="5903404"/>
              <a:ext cx="4624251" cy="905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14029" y="5968719"/>
              <a:ext cx="873759" cy="7527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moexp-2019.osorio.ifrs.edu.br/uploads/anai/2019/Anais%20MoExP%202019.1523.pdf" TargetMode="External"/><Relationship Id="rId4" Type="http://schemas.openxmlformats.org/officeDocument/2006/relationships/hyperlink" Target="https://www.ufrgs.br/agriurb/download/documento-base-4-conferenciassan/" TargetMode="External"/><Relationship Id="rId5" Type="http://schemas.openxmlformats.org/officeDocument/2006/relationships/hyperlink" Target="https://www.ufrgs.br/agriurb/download/hortas-comunitarias-tecnologia-social/" TargetMode="External"/><Relationship Id="rId6" Type="http://schemas.openxmlformats.org/officeDocument/2006/relationships/hyperlink" Target="https://www.ufrgs.br/agriurb/download/relatorio-agroecologia-direito-schutter-2012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hyperlink" Target="https://www.ufrgs.br/sinerge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>
            <p:ph type="ctrTitle"/>
          </p:nvPr>
        </p:nvSpPr>
        <p:spPr>
          <a:xfrm>
            <a:off x="290150" y="1122375"/>
            <a:ext cx="11553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4200"/>
              <a:t>A agricultura urbana e periurbana aproximando a população da agroecologia e promovendo segurança alimentar e nutricional</a:t>
            </a:r>
            <a:endParaRPr sz="4000"/>
          </a:p>
        </p:txBody>
      </p:sp>
      <p:sp>
        <p:nvSpPr>
          <p:cNvPr id="143" name="Google Shape;143;p14"/>
          <p:cNvSpPr txBox="1"/>
          <p:nvPr>
            <p:ph idx="1" type="subTitle"/>
          </p:nvPr>
        </p:nvSpPr>
        <p:spPr>
          <a:xfrm>
            <a:off x="2138950" y="3509975"/>
            <a:ext cx="75720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750"/>
              <a:buNone/>
            </a:pPr>
            <a:r>
              <a:rPr lang="pt-BR" sz="2560"/>
              <a:t>Eixo temático: Soberania e segurança alimentar e nutricional (SSAN) e saúde</a:t>
            </a:r>
            <a:endParaRPr sz="2560"/>
          </a:p>
        </p:txBody>
      </p:sp>
      <p:sp>
        <p:nvSpPr>
          <p:cNvPr id="144" name="Google Shape;144;p14"/>
          <p:cNvSpPr txBox="1"/>
          <p:nvPr/>
        </p:nvSpPr>
        <p:spPr>
          <a:xfrm>
            <a:off x="513350" y="4064000"/>
            <a:ext cx="114219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Autoras/es: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Ricardo Dagn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ino, Rejane Schaefer Kalsing, Rafael Silva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Instituição: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de Pós-Graduação em Dinâmicas Regionais e Desenvolvimento</a:t>
            </a:r>
            <a:b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Universidade Federal do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Rio Grande do Sul (PGDREDES-UFRGS)</a:t>
            </a:r>
            <a:endParaRPr/>
          </a:p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/>
          <p:nvPr>
            <p:ph type="title"/>
          </p:nvPr>
        </p:nvSpPr>
        <p:spPr>
          <a:xfrm>
            <a:off x="653575" y="973375"/>
            <a:ext cx="105156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Referências</a:t>
            </a:r>
            <a:endParaRPr/>
          </a:p>
        </p:txBody>
      </p:sp>
      <p:sp>
        <p:nvSpPr>
          <p:cNvPr id="218" name="Google Shape;218;p23"/>
          <p:cNvSpPr txBox="1"/>
          <p:nvPr>
            <p:ph idx="1" type="body"/>
          </p:nvPr>
        </p:nvSpPr>
        <p:spPr>
          <a:xfrm>
            <a:off x="415600" y="1859575"/>
            <a:ext cx="5954400" cy="473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AMARAL, H.; LUIZ, R.; DAGNINO, R.; KALSING, R. M. S. Projeto Hortas Urbanas e Periurbanas do município de Tramandaí. In: Anais da 9ª MoExP - Mostra de Ensino, Extensão e Pesquisa do Instituto Federal de Educação, Ciência e Tecnologia do Rio Grande do Sul - Campus Osório. Osório: IFRS-Campus Osório, 2019. Disponível em: &lt;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https://moexp-2019.osorio.ifrs.edu.br/uploads/anai/2019/Anais%20MoExP%202019.1523.pdf</a:t>
            </a:r>
            <a:r>
              <a:rPr lang="pt-BR"/>
              <a:t>&gt;. Acesso 20 out. 2021.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BRASIL. Lei 11.346, de 15 de setembro de 2006. Cria o Sistema Nacional de Segurança Alimentar e Nutricional – SISAN com vistas em assegurar o direito humano à alimentação adequada e dá outras providências. Brasília, 2006.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CAPORAL, F. R.; COSTABEBER, J. A. Agroecologia: alguns conceitos e princípios. Brasília: MDA/SAF/DATER-IICA, 2004.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CONSEA - Conselho Nacional de Segurança Alimentar e Nutricional. Documento base - 4ª Conferência Nacional de Segurança Alimentar e Nutricional. Brasília, 2011. Disponível em: &lt;</a:t>
            </a:r>
            <a:r>
              <a:rPr lang="pt-BR" u="sng">
                <a:solidFill>
                  <a:schemeClr val="hlink"/>
                </a:solidFill>
                <a:hlinkClick r:id="rId4"/>
              </a:rPr>
              <a:t>https://www.ufrgs.br/agriurb/download/documento-base-4-conferenciassan/</a:t>
            </a:r>
            <a:r>
              <a:rPr lang="pt-BR"/>
              <a:t>&gt;. Acesso em 20 out. 2021.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DAGNINO, R. P. Tecnologia social: ferramenta para construir outra sociedade. 2.ed. Revista e ampliada. Campinas: Komedi, 2010.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KALSING, R. M. S.; DAGNINO, R. S.; BATISTA, S. C.; AMARAL, H. C.; CAMBOIM, J.; FERNANDES, M. E. G. Educação ambiental e agricultura urbana e periurbana: entrelaçamentos. In: XI EDEA - Encontro e Diálogos com a Educação Ambiental. Rio Grande: Universidade Federal do Rio Grande (FURG), 2019a.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KALSING, R. M. S.; DAGNINO, R. S.; BATISTA, S. C.; CAMBOIM, J.; AMARAL, H. C.; FERNANDES, M. E. G. Agricultura urbana e periurbana e a segurança alimentar e nutricional: a experiência de um projeto de extensão da UFRGS Litoral. In: Anais do VII Seminário Agrobiodiversidade e Segurança Alimentar. Pelotas: Universidade Federal de Pelotas, 2019b.</a:t>
            </a:r>
            <a:endParaRPr/>
          </a:p>
        </p:txBody>
      </p:sp>
      <p:sp>
        <p:nvSpPr>
          <p:cNvPr id="219" name="Google Shape;219;p23"/>
          <p:cNvSpPr txBox="1"/>
          <p:nvPr>
            <p:ph idx="1" type="body"/>
          </p:nvPr>
        </p:nvSpPr>
        <p:spPr>
          <a:xfrm>
            <a:off x="6833875" y="1690700"/>
            <a:ext cx="5127900" cy="479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LUIZ, R. T.; AMARAL, H. C.; DAGNINO, R. S. Projeto Hortas Urbanas e Periurbanas do Município de Tramandaí. In: Anais da 9ª Mostra de Ensino, Extensão e Pesquisa do Instituto Federal de Educação, Ciência e Tecnologia do Rio Grande do Sul - Campus Osório. Osório: IFRS-Campus Osório, 2019. p. 18-29.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OLIVEIRA, T. Hortas comunitárias: Uma tecnologia social para produção de saúde. Dissertação (Mestrado Profissional) Pós-graduação em Saúde e Gestão do Trabalho. Universidade do Vale do Itajaí. Itajaí (Santa Catarina), 2018. Disponível: &lt;</a:t>
            </a:r>
            <a:r>
              <a:rPr lang="pt-BR" u="sng">
                <a:solidFill>
                  <a:schemeClr val="hlink"/>
                </a:solidFill>
                <a:hlinkClick r:id="rId5"/>
              </a:rPr>
              <a:t>https://www.ufrgs.br/agriurb/download/hortas-comunitarias-tecnologia-social/</a:t>
            </a:r>
            <a:r>
              <a:rPr lang="pt-BR"/>
              <a:t>&gt;. Acesso em 20 out. 2021.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SCHUTTER, O. A agroecologia e o direito humano à alimentação adequada. Caderno Sisan n. 1. Relatório apresentado à Câmara Interministerial de Segurança Alimentar e Nutricional pelo Relator Especial da Organização das Nações Unidas para o direito à alimentação. Brasília, DF: MDS, 2012. 32 p. Disponível em: &lt;</a:t>
            </a:r>
            <a:r>
              <a:rPr lang="pt-BR" u="sng">
                <a:solidFill>
                  <a:schemeClr val="hlink"/>
                </a:solidFill>
                <a:hlinkClick r:id="rId6"/>
              </a:rPr>
              <a:t>https://www.ufrgs.br/agriurb/download/relatorio-agroecologia-direito-schutter-2012/</a:t>
            </a:r>
            <a:r>
              <a:rPr lang="pt-BR"/>
              <a:t>&gt;. Acesso 20 out. 2021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VAN DYCK, B.; MAUGHAN, N.; VANKEERBERGHEN, A.; VISSER, M. Por que precisamos da agroecologia urbana. Revista de Agricultura Urbana, nº 33, p. 06-10,  novembro/2017.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ZAAR, M. H. Agricultura urbana: algunas reflexiones sobre su origen e importancia actual. Biblio 3w, v. 16, p. 944, 2011.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ZAAR, M. H. A Agricultura Urbana e Periurbana (AUP) no marco da soberania alimentar. Sociedade e Território, vol. 27, N. 3, p. 26-44, jul./dez. 2015.</a:t>
            </a:r>
            <a:endParaRPr/>
          </a:p>
        </p:txBody>
      </p:sp>
      <p:sp>
        <p:nvSpPr>
          <p:cNvPr id="220" name="Google Shape;220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 amt="11000"/>
          </a:blip>
          <a:srcRect b="-2728" l="18908" r="1441" t="-1426"/>
          <a:stretch/>
        </p:blipFill>
        <p:spPr>
          <a:xfrm>
            <a:off x="0" y="0"/>
            <a:ext cx="12192001" cy="69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/>
          <p:nvPr>
            <p:ph idx="4294967295" type="body"/>
          </p:nvPr>
        </p:nvSpPr>
        <p:spPr>
          <a:xfrm>
            <a:off x="972275" y="2438400"/>
            <a:ext cx="10381500" cy="373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100"/>
              <a:t>Implementação de um projeto de extensão para propagar a ideia das Agricultura Urbana e Perirubana no litoral norte do Rio Grande do Sul.</a:t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100"/>
              <a:t>Ênfase na área de atuação do </a:t>
            </a:r>
            <a:r>
              <a:rPr lang="pt-BR" sz="3100"/>
              <a:t>Campus Litoral Norte da Universidade Federal do Rio Grande do Sul (UFRGS) – já que o referido Campus se localiza na área periurbana daquele município.</a:t>
            </a:r>
            <a:endParaRPr sz="3100"/>
          </a:p>
        </p:txBody>
      </p:sp>
      <p:sp>
        <p:nvSpPr>
          <p:cNvPr id="152" name="Google Shape;152;p15"/>
          <p:cNvSpPr txBox="1"/>
          <p:nvPr>
            <p:ph idx="4294967295" type="title"/>
          </p:nvPr>
        </p:nvSpPr>
        <p:spPr>
          <a:xfrm>
            <a:off x="838200" y="928375"/>
            <a:ext cx="10515600" cy="7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Objetivos: </a:t>
            </a:r>
            <a:r>
              <a:rPr lang="pt-BR" sz="3400"/>
              <a:t>agricultura urbana no litoral norte gaúcho</a:t>
            </a:r>
            <a:endParaRPr sz="3400"/>
          </a:p>
        </p:txBody>
      </p:sp>
      <p:sp>
        <p:nvSpPr>
          <p:cNvPr id="153" name="Google Shape;153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/>
          <p:nvPr>
            <p:ph idx="4294967295" type="title"/>
          </p:nvPr>
        </p:nvSpPr>
        <p:spPr>
          <a:xfrm>
            <a:off x="838200" y="928375"/>
            <a:ext cx="10515600" cy="7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Localização</a:t>
            </a:r>
            <a:endParaRPr sz="3400"/>
          </a:p>
        </p:txBody>
      </p:sp>
      <p:pic>
        <p:nvPicPr>
          <p:cNvPr id="159" name="Google Shape;1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00" y="1811900"/>
            <a:ext cx="4006302" cy="500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 b="43741" l="1308" r="30543" t="2448"/>
          <a:stretch/>
        </p:blipFill>
        <p:spPr>
          <a:xfrm>
            <a:off x="5092633" y="40050"/>
            <a:ext cx="6869766" cy="67779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16"/>
          <p:cNvCxnSpPr/>
          <p:nvPr/>
        </p:nvCxnSpPr>
        <p:spPr>
          <a:xfrm flipH="1" rot="10800000">
            <a:off x="4228625" y="92550"/>
            <a:ext cx="864000" cy="180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16"/>
          <p:cNvSpPr/>
          <p:nvPr/>
        </p:nvSpPr>
        <p:spPr>
          <a:xfrm>
            <a:off x="8920225" y="3765625"/>
            <a:ext cx="2345700" cy="1805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275" y="5716949"/>
            <a:ext cx="3549550" cy="10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 amt="22000"/>
          </a:blip>
          <a:srcRect b="0" l="3218" r="3227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/>
          <p:nvPr>
            <p:ph idx="4294967295" type="body"/>
          </p:nvPr>
        </p:nvSpPr>
        <p:spPr>
          <a:xfrm>
            <a:off x="838200" y="208797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900"/>
              <a:t> Termo utilizado desde os anos 1970 pela Organização para a Alimentação e Agricultura (FAO) (ZAAR, 2011).</a:t>
            </a:r>
            <a:endParaRPr sz="2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900"/>
              <a:t>Cultivo e produção agrícola realizado em áreas urbanas ou periféricas às áreas urbanizadas. Valoriza a seguridade alimentar através do consumo de alimentos ecológicos de baixo custo e colabora com a sustentabilidade ambiental nos entornos urbanos. </a:t>
            </a:r>
            <a:endParaRPr sz="2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900"/>
              <a:t>Mobiliza diversos atores interessados na produção, agroextrativismo, coleta e processamento de alimentos de origem vegetal e animal, com o objetivo de autoconsumo, troca ou comercialização. </a:t>
            </a:r>
            <a:endParaRPr sz="2900"/>
          </a:p>
        </p:txBody>
      </p:sp>
      <p:sp>
        <p:nvSpPr>
          <p:cNvPr id="171" name="Google Shape;171;p17"/>
          <p:cNvSpPr txBox="1"/>
          <p:nvPr>
            <p:ph idx="4294967295" type="title"/>
          </p:nvPr>
        </p:nvSpPr>
        <p:spPr>
          <a:xfrm>
            <a:off x="838200" y="1113575"/>
            <a:ext cx="10515600" cy="7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3759"/>
              <a:t>Definição de Agricultura urbana e periurbana (AUP)</a:t>
            </a:r>
            <a:endParaRPr b="1" sz="3759"/>
          </a:p>
        </p:txBody>
      </p:sp>
      <p:sp>
        <p:nvSpPr>
          <p:cNvPr id="172" name="Google Shape;172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8"/>
          <p:cNvPicPr preferRelativeResize="0"/>
          <p:nvPr/>
        </p:nvPicPr>
        <p:blipFill rotWithShape="1">
          <a:blip r:embed="rId3">
            <a:alphaModFix amt="29000"/>
          </a:blip>
          <a:srcRect b="14770" l="0" r="2143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 txBox="1"/>
          <p:nvPr>
            <p:ph idx="1" type="body"/>
          </p:nvPr>
        </p:nvSpPr>
        <p:spPr>
          <a:xfrm>
            <a:off x="447550" y="2469275"/>
            <a:ext cx="10906200" cy="370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Dezembro/</a:t>
            </a:r>
            <a:r>
              <a:rPr b="1" lang="pt-BR" sz="3000"/>
              <a:t>2018</a:t>
            </a:r>
            <a:r>
              <a:rPr lang="pt-BR" sz="3000"/>
              <a:t> - primeiros contatos entre UFRGS e Secretaria de Meio Ambiente da Prefeitura Municipal de Tramandaí (PMT), Rio Grande do Sul.</a:t>
            </a:r>
            <a:endParaRPr sz="3000"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/>
              <a:t>Janeiro/2019</a:t>
            </a:r>
            <a:r>
              <a:rPr lang="pt-BR" sz="3000"/>
              <a:t> - mobilização coletiva para elaboração do projeto: reuniões com a comunidade acadêmica, órgãos públicos e ONGs: EMATER-ASCAR/RS, Comunidade Terapêutica Desafio Jovem Gideões, a Ação Nascente Maquiné (ANAMA), Greenpeace, Rede de Educação Ambiental e a Escola Rural de Osório.</a:t>
            </a:r>
            <a:endParaRPr sz="3000"/>
          </a:p>
        </p:txBody>
      </p:sp>
      <p:sp>
        <p:nvSpPr>
          <p:cNvPr id="179" name="Google Shape;179;p18"/>
          <p:cNvSpPr txBox="1"/>
          <p:nvPr>
            <p:ph type="title"/>
          </p:nvPr>
        </p:nvSpPr>
        <p:spPr>
          <a:xfrm>
            <a:off x="838200" y="987700"/>
            <a:ext cx="10644000" cy="9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Metodologia: </a:t>
            </a:r>
            <a:br>
              <a:rPr lang="pt-BR"/>
            </a:br>
            <a:r>
              <a:rPr lang="pt-BR" sz="3511"/>
              <a:t>construção coletiva com participação e inclusão</a:t>
            </a:r>
            <a:endParaRPr sz="2511"/>
          </a:p>
        </p:txBody>
      </p:sp>
      <p:sp>
        <p:nvSpPr>
          <p:cNvPr id="180" name="Google Shape;180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9"/>
          <p:cNvPicPr preferRelativeResize="0"/>
          <p:nvPr/>
        </p:nvPicPr>
        <p:blipFill rotWithShape="1">
          <a:blip r:embed="rId3">
            <a:alphaModFix amt="28000"/>
          </a:blip>
          <a:srcRect b="0" l="0" r="0" t="20923"/>
          <a:stretch/>
        </p:blipFill>
        <p:spPr>
          <a:xfrm>
            <a:off x="0" y="-1430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>
            <p:ph idx="1" type="body"/>
          </p:nvPr>
        </p:nvSpPr>
        <p:spPr>
          <a:xfrm>
            <a:off x="694475" y="1938375"/>
            <a:ext cx="10659300" cy="439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Público-alvo: </a:t>
            </a:r>
            <a:r>
              <a:rPr lang="pt-BR"/>
              <a:t>população residente no litoral, especialmente, pessoas em situação de vulnerabilidade social e econômica do município de Tramandaí. </a:t>
            </a:r>
            <a:endParaRPr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Atividades: </a:t>
            </a:r>
            <a:r>
              <a:rPr lang="pt-BR"/>
              <a:t>cursos teórico-práticos, seminários, colóquios, além de um mapeamento e diagnóstico das hortas urbanas e periurbanas no município de Tramandaí/RS e, também, a reestruturação da horta do Campus Litoral Norte da UFRGS (CLN/UFRGS).</a:t>
            </a:r>
            <a:endParaRPr/>
          </a:p>
        </p:txBody>
      </p:sp>
      <p:sp>
        <p:nvSpPr>
          <p:cNvPr id="187" name="Google Shape;187;p19"/>
          <p:cNvSpPr txBox="1"/>
          <p:nvPr>
            <p:ph type="title"/>
          </p:nvPr>
        </p:nvSpPr>
        <p:spPr>
          <a:xfrm>
            <a:off x="1203775" y="1113525"/>
            <a:ext cx="9440100" cy="7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4160"/>
              <a:t>Metodologia: </a:t>
            </a:r>
            <a:br>
              <a:rPr lang="pt-BR" sz="4160"/>
            </a:br>
            <a:r>
              <a:rPr lang="pt-BR" sz="3359"/>
              <a:t>construção coletiva com participação e inclusão</a:t>
            </a:r>
            <a:endParaRPr sz="2460"/>
          </a:p>
        </p:txBody>
      </p:sp>
      <p:sp>
        <p:nvSpPr>
          <p:cNvPr id="188" name="Google Shape;188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69450" y="-878625"/>
            <a:ext cx="12053099" cy="79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 txBox="1"/>
          <p:nvPr>
            <p:ph type="title"/>
          </p:nvPr>
        </p:nvSpPr>
        <p:spPr>
          <a:xfrm>
            <a:off x="838200" y="1028694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/>
              <a:t>Resultados: em 2019 curso “Hortas urbanas e Agricultura urbana e periurbana” (60 horas) </a:t>
            </a:r>
            <a:endParaRPr/>
          </a:p>
        </p:txBody>
      </p:sp>
      <p:sp>
        <p:nvSpPr>
          <p:cNvPr id="195" name="Google Shape;195;p20"/>
          <p:cNvSpPr txBox="1"/>
          <p:nvPr>
            <p:ph idx="1" type="body"/>
          </p:nvPr>
        </p:nvSpPr>
        <p:spPr>
          <a:xfrm>
            <a:off x="416700" y="2237775"/>
            <a:ext cx="10937100" cy="4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As aulas foram divididas em módulos temáticos e ministradas por professores, agricultores e profissionais de diversas áreas (https://www.ufrgs.br/agriurb/professores-do-curso/) e abrangeu três eixos: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I - Agroecologia;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II - Soberania e segurança alimentar e nutricional (SSAN);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III - Planejamento urbano-regional e ambiental.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As aulas eram sempre aos sábados, nos períodos da manhã e tarde. </a:t>
            </a:r>
            <a:endParaRPr/>
          </a:p>
        </p:txBody>
      </p:sp>
      <p:sp>
        <p:nvSpPr>
          <p:cNvPr id="196" name="Google Shape;196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0" y="1460092"/>
            <a:ext cx="12192001" cy="539791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>
            <p:ph type="title"/>
          </p:nvPr>
        </p:nvSpPr>
        <p:spPr>
          <a:xfrm>
            <a:off x="838200" y="1028694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pt-BR" sz="4511"/>
              <a:t>Resultados</a:t>
            </a:r>
            <a:endParaRPr b="1" sz="4511"/>
          </a:p>
        </p:txBody>
      </p:sp>
      <p:sp>
        <p:nvSpPr>
          <p:cNvPr id="203" name="Google Shape;203;p2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/>
              <a:t>O encerramento foi marcado pela formatura, em dezembro de 2019, na Câmara Municipal de Tramandaí.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2"/>
          <p:cNvPicPr preferRelativeResize="0"/>
          <p:nvPr/>
        </p:nvPicPr>
        <p:blipFill rotWithShape="1">
          <a:blip r:embed="rId3">
            <a:alphaModFix amt="22000"/>
          </a:blip>
          <a:srcRect b="6276" l="2344" r="2344" t="22238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>
            <p:ph type="title"/>
          </p:nvPr>
        </p:nvSpPr>
        <p:spPr>
          <a:xfrm>
            <a:off x="838200" y="1028694"/>
            <a:ext cx="105156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/>
              <a:t>Conclusões e desdobramentos</a:t>
            </a:r>
            <a:endParaRPr/>
          </a:p>
        </p:txBody>
      </p:sp>
      <p:sp>
        <p:nvSpPr>
          <p:cNvPr id="211" name="Google Shape;211;p22"/>
          <p:cNvSpPr txBox="1"/>
          <p:nvPr>
            <p:ph idx="1" type="body"/>
          </p:nvPr>
        </p:nvSpPr>
        <p:spPr>
          <a:xfrm>
            <a:off x="354950" y="1814850"/>
            <a:ext cx="10998900" cy="46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pt-BR"/>
              <a:t>Projeto migrou para atividades à distância </a:t>
            </a:r>
            <a:r>
              <a:rPr lang="pt-BR"/>
              <a:t>com a pandemia de Covid-19 em 2020: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t/>
            </a:r>
            <a:endParaRPr/>
          </a:p>
          <a:p>
            <a:pPr indent="-332719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5859"/>
              <a:buAutoNum type="arabicPeriod"/>
            </a:pPr>
            <a:r>
              <a:rPr b="1" lang="pt-BR" sz="2929"/>
              <a:t>cursos e seminários teóricos sobre agroecologia:</a:t>
            </a:r>
            <a:endParaRPr b="1" sz="2929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a) “Biopoder Camponês - Bombeiros Agroecológicos: Agroecologia como alternativa à agricultura convencional”, ministrado por Sebastião Pinheiro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b) “Ética da alimentação: Kant e as escolhas alimentares saudáveis”, com a professora Sonia Soares da Universidade Federal do Rio Grande do Norte</a:t>
            </a:r>
            <a:endParaRPr/>
          </a:p>
          <a:p>
            <a:pPr indent="-332719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5859"/>
              <a:buAutoNum type="arabicPeriod"/>
            </a:pPr>
            <a:r>
              <a:rPr b="1" lang="pt-BR" sz="2929"/>
              <a:t>rodas de conversa/trocas de saberes entre atores sociais relevantes</a:t>
            </a:r>
            <a:endParaRPr b="1" sz="2929"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a) “História, cultura e organização dos quiosqueiros do Litoral Norte do RS - o caso de Tramandaí”)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b) "Segurança Alimentar e Nutricional no Litoral Norte do RS" com agricultores e entidades com atuação na região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pt-BR"/>
              <a:t>A memória e os registros gravados desses eventos de 2020 podem ser consultados na página do Grupo de pesquisa, estudos e extensão em Geografia, Educação e Ambiente (SINERGEA) da UFRGS Litoral - </a:t>
            </a:r>
            <a:r>
              <a:rPr lang="pt-BR" u="sng">
                <a:solidFill>
                  <a:schemeClr val="hlink"/>
                </a:solidFill>
                <a:hlinkClick r:id="rId4"/>
              </a:rPr>
              <a:t>https://www.ufrgs.br/sinergea/</a:t>
            </a:r>
            <a:r>
              <a:rPr lang="pt-BR"/>
              <a:t>.</a:t>
            </a:r>
            <a:endParaRPr/>
          </a:p>
        </p:txBody>
      </p:sp>
      <p:sp>
        <p:nvSpPr>
          <p:cNvPr id="212" name="Google Shape;212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