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80" r:id="rId2"/>
    <p:sldId id="282" r:id="rId3"/>
    <p:sldId id="281" r:id="rId4"/>
    <p:sldId id="283" r:id="rId5"/>
    <p:sldId id="284" r:id="rId6"/>
    <p:sldId id="257" r:id="rId7"/>
    <p:sldId id="285" r:id="rId8"/>
    <p:sldId id="258" r:id="rId9"/>
    <p:sldId id="259" r:id="rId10"/>
    <p:sldId id="260" r:id="rId11"/>
    <p:sldId id="286" r:id="rId12"/>
    <p:sldId id="287" r:id="rId13"/>
    <p:sldId id="261" r:id="rId14"/>
    <p:sldId id="262" r:id="rId15"/>
    <p:sldId id="263" r:id="rId16"/>
    <p:sldId id="274" r:id="rId17"/>
    <p:sldId id="273" r:id="rId18"/>
    <p:sldId id="264" r:id="rId19"/>
    <p:sldId id="288" r:id="rId20"/>
    <p:sldId id="265" r:id="rId21"/>
    <p:sldId id="275" r:id="rId22"/>
    <p:sldId id="277" r:id="rId23"/>
    <p:sldId id="266" r:id="rId24"/>
    <p:sldId id="278" r:id="rId25"/>
    <p:sldId id="279" r:id="rId26"/>
    <p:sldId id="267" r:id="rId27"/>
    <p:sldId id="268" r:id="rId28"/>
    <p:sldId id="269" r:id="rId29"/>
    <p:sldId id="270" r:id="rId30"/>
    <p:sldId id="271" r:id="rId31"/>
    <p:sldId id="272" r:id="rId32"/>
  </p:sldIdLst>
  <p:sldSz cx="9144000" cy="5143500" type="screen16x9"/>
  <p:notesSz cx="6858000" cy="9144000"/>
  <p:embeddedFontLst>
    <p:embeddedFont>
      <p:font typeface="Average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Oswald" panose="00000500000000000000" pitchFamily="2" charset="0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ção Padrão" id="{BAB0CEC1-429D-41A9-81BA-6798FBA5697C}">
          <p14:sldIdLst>
            <p14:sldId id="280"/>
            <p14:sldId id="282"/>
            <p14:sldId id="281"/>
            <p14:sldId id="283"/>
            <p14:sldId id="284"/>
            <p14:sldId id="257"/>
            <p14:sldId id="285"/>
            <p14:sldId id="258"/>
            <p14:sldId id="259"/>
            <p14:sldId id="260"/>
            <p14:sldId id="286"/>
          </p14:sldIdLst>
        </p14:section>
        <p14:section name="Seção sem Título" id="{0847AB36-AC70-4C86-AAF5-7393B2D9C567}">
          <p14:sldIdLst>
            <p14:sldId id="287"/>
            <p14:sldId id="261"/>
            <p14:sldId id="262"/>
            <p14:sldId id="263"/>
            <p14:sldId id="274"/>
            <p14:sldId id="273"/>
            <p14:sldId id="264"/>
            <p14:sldId id="288"/>
            <p14:sldId id="265"/>
            <p14:sldId id="275"/>
            <p14:sldId id="277"/>
            <p14:sldId id="266"/>
            <p14:sldId id="278"/>
            <p14:sldId id="279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30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77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30e4925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30e4925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33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230e4925b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230e4925b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21e005a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221e005a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221e005a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221e005a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221e005a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221e005a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1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032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895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52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464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11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230e492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230e492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711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230e4925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230e4925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230e4925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230e4925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230e4925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230e4925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230e492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230e4925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230e4925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230e4925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b804bf8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b804bf89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84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44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47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230e4925b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230e4925b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230e4925b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230e4925b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30e4925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30e4925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rofessor.ufrgs.br/dagnin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t.ly/Map_SerraJapi2023" TargetMode="Externa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ymaps.google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google.com/mymaps/answer/3024454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google.com/mymaps/answer/3024454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HortasUrbanas_TDA2019_myma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mymaps/answer/613803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support.google.com/mymaps/answer/310945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mymaps/answer/302483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google.com/mymaps/answer/310945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06/gtp.v16i1.15574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.google.com.br/books?id=-j7JcB2al7sC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doi.org/10.11606/gtp.v16i1.15574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606/gtp.v16i1.155748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doi.org/10.11606/gtp.v16i1.15574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06/gtp.v16i1.15574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oi.org/10.11606/gtp.v16i1.155748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.br/books?id=oHgDv4feV-8C" TargetMode="External"/><Relationship Id="rId3" Type="http://schemas.openxmlformats.org/officeDocument/2006/relationships/hyperlink" Target="https://doi.org/10.4000/confins.3483" TargetMode="External"/><Relationship Id="rId7" Type="http://schemas.openxmlformats.org/officeDocument/2006/relationships/hyperlink" Target="http://www.enanpege.ggf.br/2017/anais/arquivos/GT%2006/558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makertamukti.files.wordpress.com/2008/09/visual_function.pdf" TargetMode="External"/><Relationship Id="rId5" Type="http://schemas.openxmlformats.org/officeDocument/2006/relationships/hyperlink" Target="https://books.google.com.br/books?id=-j7JcB2al7sC" TargetMode="External"/><Relationship Id="rId4" Type="http://schemas.openxmlformats.org/officeDocument/2006/relationships/hyperlink" Target="https://www.researchgate.net/publication/331074383" TargetMode="External"/><Relationship Id="rId9" Type="http://schemas.openxmlformats.org/officeDocument/2006/relationships/hyperlink" Target="https://doi.org/10.11606/gtp.v16i1.15574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42C2799-A841-31B1-B3F0-9A8F69BF1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</a:t>
            </a:fld>
            <a:endParaRPr lang="pt-BR"/>
          </a:p>
        </p:txBody>
      </p:sp>
      <p:sp>
        <p:nvSpPr>
          <p:cNvPr id="5" name="Google Shape;60;p13">
            <a:extLst>
              <a:ext uri="{FF2B5EF4-FFF2-40B4-BE49-F238E27FC236}">
                <a16:creationId xmlns:a16="http://schemas.microsoft.com/office/drawing/2014/main" id="{BC31D804-B2AC-0A80-7D98-89A10F767AAE}"/>
              </a:ext>
            </a:extLst>
          </p:cNvPr>
          <p:cNvSpPr txBox="1">
            <a:spLocks/>
          </p:cNvSpPr>
          <p:nvPr/>
        </p:nvSpPr>
        <p:spPr>
          <a:xfrm>
            <a:off x="225200" y="198200"/>
            <a:ext cx="5406300" cy="1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14ª Roda de Conversa – Fundação Serra do Japi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endParaRPr lang="pt-BR" sz="105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"Mapeamento participativo da Serra do Japi - SP: Resultados e Desdobramentos" -28/08/2023.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endParaRPr lang="pt-BR" sz="105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Ministrantes: 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Salvador Carpi Junior | Ricardo de Sampaio Dagnino</a:t>
            </a:r>
          </a:p>
        </p:txBody>
      </p:sp>
      <p:sp>
        <p:nvSpPr>
          <p:cNvPr id="6" name="Google Shape;62;p13">
            <a:extLst>
              <a:ext uri="{FF2B5EF4-FFF2-40B4-BE49-F238E27FC236}">
                <a16:creationId xmlns:a16="http://schemas.microsoft.com/office/drawing/2014/main" id="{71680946-EE02-2BA9-74A5-E4ED4D25895E}"/>
              </a:ext>
            </a:extLst>
          </p:cNvPr>
          <p:cNvSpPr txBox="1">
            <a:spLocks/>
          </p:cNvSpPr>
          <p:nvPr/>
        </p:nvSpPr>
        <p:spPr>
          <a:xfrm>
            <a:off x="294500" y="4017258"/>
            <a:ext cx="5267700" cy="10573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600" b="1" dirty="0">
                <a:solidFill>
                  <a:schemeClr val="accent3"/>
                </a:solidFill>
                <a:latin typeface="Average"/>
                <a:sym typeface="Average"/>
              </a:rPr>
              <a:t>Prof. Ricardo de Sampaio Dagnino</a:t>
            </a:r>
            <a:br>
              <a:rPr lang="pt-BR" sz="1600" b="1" dirty="0">
                <a:solidFill>
                  <a:schemeClr val="accent3"/>
                </a:solidFill>
                <a:latin typeface="Average"/>
                <a:sym typeface="Average"/>
              </a:rPr>
            </a:br>
            <a:endParaRPr lang="pt-BR" sz="160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200" b="1" dirty="0">
                <a:solidFill>
                  <a:schemeClr val="accent3"/>
                </a:solidFill>
                <a:latin typeface="Average"/>
                <a:sym typeface="Average"/>
              </a:rPr>
              <a:t>Universidade Federal do Rio Grande do Sul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200" b="1" dirty="0">
                <a:solidFill>
                  <a:schemeClr val="accent3"/>
                </a:solidFill>
                <a:latin typeface="Average"/>
                <a:sym typeface="Averag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https://professor.ufrgs.br/dagnino</a:t>
            </a:r>
            <a:endParaRPr lang="pt-BR" sz="1100" dirty="0"/>
          </a:p>
        </p:txBody>
      </p:sp>
      <p:pic>
        <p:nvPicPr>
          <p:cNvPr id="7" name="Imagem 6" descr="Jornal com fotos e texto&#10;&#10;Descrição gerada automaticamente com confiança média">
            <a:extLst>
              <a:ext uri="{FF2B5EF4-FFF2-40B4-BE49-F238E27FC236}">
                <a16:creationId xmlns:a16="http://schemas.microsoft.com/office/drawing/2014/main" id="{D57505AA-D100-4CAF-D7FE-9AA5A03F8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274" y="108456"/>
            <a:ext cx="2941675" cy="2941675"/>
          </a:xfrm>
          <a:prstGeom prst="rect">
            <a:avLst/>
          </a:prstGeom>
        </p:spPr>
      </p:pic>
      <p:sp>
        <p:nvSpPr>
          <p:cNvPr id="8" name="Google Shape;59;p13">
            <a:extLst>
              <a:ext uri="{FF2B5EF4-FFF2-40B4-BE49-F238E27FC236}">
                <a16:creationId xmlns:a16="http://schemas.microsoft.com/office/drawing/2014/main" id="{2B4C4E6D-CC37-1C5F-E492-EACB6462013A}"/>
              </a:ext>
            </a:extLst>
          </p:cNvPr>
          <p:cNvSpPr txBox="1">
            <a:spLocks/>
          </p:cNvSpPr>
          <p:nvPr/>
        </p:nvSpPr>
        <p:spPr>
          <a:xfrm>
            <a:off x="225200" y="1756463"/>
            <a:ext cx="5918480" cy="1630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pt-BR" sz="4000" dirty="0"/>
              <a:t>Mapas colaborativos digitais:</a:t>
            </a:r>
            <a:br>
              <a:rPr lang="pt-BR" sz="4000" dirty="0"/>
            </a:br>
            <a:r>
              <a:rPr lang="pt-BR" sz="2800" dirty="0"/>
              <a:t>criação, uso e compartilhamento com </a:t>
            </a:r>
          </a:p>
          <a:p>
            <a:pPr algn="l"/>
            <a:r>
              <a:rPr lang="pt-BR" sz="2800" dirty="0"/>
              <a:t>Google My Maps.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98518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a NeoGeografia o que importa é o que mapear e não como.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99300" y="1606150"/>
            <a:ext cx="8345400" cy="23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400" dirty="0"/>
              <a:t>A </a:t>
            </a:r>
            <a:r>
              <a:rPr lang="pt-BR" sz="2400" dirty="0" err="1"/>
              <a:t>NeoGeografia</a:t>
            </a:r>
            <a:r>
              <a:rPr lang="pt-BR" sz="2400" dirty="0"/>
              <a:t> possibilita que os </a:t>
            </a:r>
            <a:r>
              <a:rPr lang="pt-BR" sz="2400" dirty="0" err="1"/>
              <a:t>mapeadores</a:t>
            </a:r>
            <a:r>
              <a:rPr lang="pt-BR" sz="2400" dirty="0"/>
              <a:t> não necessitem ter conhecimentos aprofundados de cartografia, mas, acima de tudo, entendam seus territórios, de forma a manipular ferramentas acessíveis, gratuitas e interativas de fácil manuseio </a:t>
            </a:r>
            <a:r>
              <a:rPr lang="pt-BR" sz="1600" dirty="0"/>
              <a:t>[...] (CARDOZO, 2016; PAZIO, GOMES, 2017).</a:t>
            </a:r>
            <a:endParaRPr sz="1600" dirty="0"/>
          </a:p>
        </p:txBody>
      </p:sp>
      <p:sp>
        <p:nvSpPr>
          <p:cNvPr id="92" name="Google Shape;92;p17"/>
          <p:cNvSpPr txBox="1"/>
          <p:nvPr/>
        </p:nvSpPr>
        <p:spPr>
          <a:xfrm>
            <a:off x="2948450" y="4245200"/>
            <a:ext cx="58839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71)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234967" y="189249"/>
            <a:ext cx="54081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noção de visualização também muda</a:t>
            </a: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39CE07-C9AB-69EE-2EEE-BD7CD8299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8" y="1273170"/>
            <a:ext cx="3318388" cy="36898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C7E4D9-CF51-69A8-F2A4-B4B7DDF11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4" y="1223125"/>
            <a:ext cx="5524726" cy="37899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DA3342-0D9A-A4FC-BC42-5B5299D135CE}"/>
              </a:ext>
            </a:extLst>
          </p:cNvPr>
          <p:cNvSpPr txBox="1"/>
          <p:nvPr/>
        </p:nvSpPr>
        <p:spPr>
          <a:xfrm>
            <a:off x="6910251" y="940526"/>
            <a:ext cx="2175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dirty="0">
                <a:solidFill>
                  <a:srgbClr val="4285F4"/>
                </a:solidFill>
                <a:effectLst/>
                <a:latin typeface="Roboto" panose="02000000000000000000" pitchFamily="2" charset="0"/>
                <a:hlinkClick r:id="rId5"/>
              </a:rPr>
              <a:t>http://bit.ly/Map_SerraJapi2023</a:t>
            </a:r>
            <a:endParaRPr lang="pt-BR" sz="1100" dirty="0"/>
          </a:p>
        </p:txBody>
      </p:sp>
      <p:sp>
        <p:nvSpPr>
          <p:cNvPr id="8" name="Google Shape;84;p16">
            <a:extLst>
              <a:ext uri="{FF2B5EF4-FFF2-40B4-BE49-F238E27FC236}">
                <a16:creationId xmlns:a16="http://schemas.microsoft.com/office/drawing/2014/main" id="{14216586-0624-350B-2618-B1A702AD83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17" y="833900"/>
            <a:ext cx="3213629" cy="36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dirty="0"/>
              <a:t>Mapa impresso/PDF (Visualização estática)</a:t>
            </a:r>
            <a:endParaRPr sz="1200" dirty="0"/>
          </a:p>
        </p:txBody>
      </p:sp>
      <p:sp>
        <p:nvSpPr>
          <p:cNvPr id="9" name="Google Shape;84;p16">
            <a:extLst>
              <a:ext uri="{FF2B5EF4-FFF2-40B4-BE49-F238E27FC236}">
                <a16:creationId xmlns:a16="http://schemas.microsoft.com/office/drawing/2014/main" id="{9A76F23A-170A-B9C0-DF81-61F6821E8F74}"/>
              </a:ext>
            </a:extLst>
          </p:cNvPr>
          <p:cNvSpPr txBox="1">
            <a:spLocks/>
          </p:cNvSpPr>
          <p:nvPr/>
        </p:nvSpPr>
        <p:spPr>
          <a:xfrm>
            <a:off x="3586493" y="898731"/>
            <a:ext cx="3467873" cy="38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spcAft>
                <a:spcPts val="1200"/>
              </a:spcAft>
              <a:buFont typeface="Average"/>
              <a:buNone/>
            </a:pPr>
            <a:r>
              <a:rPr lang="pt-BR" sz="1200" dirty="0"/>
              <a:t>Mapa digital interativo (Visualização dinâmica)</a:t>
            </a:r>
          </a:p>
        </p:txBody>
      </p:sp>
    </p:spTree>
    <p:extLst>
      <p:ext uri="{BB962C8B-B14F-4D97-AF65-F5344CB8AC3E}">
        <p14:creationId xmlns:p14="http://schemas.microsoft.com/office/powerpoint/2010/main" val="24146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E6044C2-CA83-2F4B-A98D-CABBBEB4D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1777181"/>
            <a:ext cx="8176863" cy="1225069"/>
          </a:xfrm>
        </p:spPr>
        <p:txBody>
          <a:bodyPr>
            <a:normAutofit/>
          </a:bodyPr>
          <a:lstStyle/>
          <a:p>
            <a:r>
              <a:rPr lang="pt-BR" sz="6000" dirty="0"/>
              <a:t>Vamos começar a mapear?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D766BB-D287-5E99-D091-EC78954CC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24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Antes de começar a usar o My Maps</a:t>
            </a:r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393900"/>
            <a:ext cx="85206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 dirty="0"/>
              <a:t>Possuir uma conta no Gmail </a:t>
            </a:r>
            <a:endParaRPr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 dirty="0"/>
              <a:t>Fazer login no My Maps no seu computador: </a:t>
            </a:r>
            <a:r>
              <a:rPr lang="pt-BR" sz="2600" u="sng" dirty="0">
                <a:solidFill>
                  <a:schemeClr val="hlink"/>
                </a:solidFill>
                <a:hlinkClick r:id="rId3"/>
              </a:rPr>
              <a:t>https://mymaps.google.com</a:t>
            </a:r>
            <a:endParaRPr sz="26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600" b="1" dirty="0"/>
              <a:t>Atenção: </a:t>
            </a:r>
            <a:r>
              <a:rPr lang="pt-BR" sz="2600" dirty="0"/>
              <a:t>no smartphone ou tablet não é possível criar e editar mapas, apenas consultá-los!</a:t>
            </a:r>
            <a:endParaRPr sz="2600" dirty="0"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Criar um mapa novo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086275"/>
            <a:ext cx="37596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Clique em Criar um novo mapa.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400" y="1587100"/>
            <a:ext cx="3759563" cy="22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00" y="1663300"/>
            <a:ext cx="4210201" cy="22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5875625" y="4716850"/>
            <a:ext cx="31320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400"/>
              <a:t>Fonte: </a:t>
            </a:r>
            <a:r>
              <a:rPr lang="pt-BR" sz="14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400"/>
          </a:p>
        </p:txBody>
      </p:sp>
      <p:sp>
        <p:nvSpPr>
          <p:cNvPr id="110" name="Google Shape;110;p19"/>
          <p:cNvSpPr/>
          <p:nvPr/>
        </p:nvSpPr>
        <p:spPr>
          <a:xfrm>
            <a:off x="534825" y="1962125"/>
            <a:ext cx="1002900" cy="329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8312050" y="3461875"/>
            <a:ext cx="520200" cy="453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" name="Google Shape;112;p19"/>
          <p:cNvCxnSpPr>
            <a:stCxn id="106" idx="3"/>
            <a:endCxn id="111" idx="0"/>
          </p:cNvCxnSpPr>
          <p:nvPr/>
        </p:nvCxnSpPr>
        <p:spPr>
          <a:xfrm>
            <a:off x="4071300" y="1313225"/>
            <a:ext cx="4500900" cy="2148600"/>
          </a:xfrm>
          <a:prstGeom prst="curvedConnector2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487100" y="4033375"/>
            <a:ext cx="61728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2. Clique em "Mapa sem título" no canto superior esquerdo.</a:t>
            </a:r>
            <a:endParaRPr sz="1600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/>
              <a:t>3. Atribua um nome e uma descrição ao seu mapa.</a:t>
            </a:r>
            <a:endParaRPr sz="1600"/>
          </a:p>
        </p:txBody>
      </p:sp>
      <p:cxnSp>
        <p:nvCxnSpPr>
          <p:cNvPr id="114" name="Google Shape;114;p19"/>
          <p:cNvCxnSpPr>
            <a:stCxn id="106" idx="2"/>
            <a:endCxn id="110" idx="3"/>
          </p:cNvCxnSpPr>
          <p:nvPr/>
        </p:nvCxnSpPr>
        <p:spPr>
          <a:xfrm rot="5400000">
            <a:off x="1571250" y="1506725"/>
            <a:ext cx="586800" cy="653700"/>
          </a:xfrm>
          <a:prstGeom prst="curvedConnector2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Abrir um mapa já criado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699" y="1086275"/>
            <a:ext cx="8275987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3370" algn="l" rtl="0">
              <a:spcBef>
                <a:spcPts val="0"/>
              </a:spcBef>
              <a:spcAft>
                <a:spcPts val="0"/>
              </a:spcAft>
              <a:buSzPts val="1020"/>
              <a:buAutoNum type="arabicPeriod"/>
            </a:pPr>
            <a:r>
              <a:rPr lang="pt-BR" sz="1400" dirty="0"/>
              <a:t>Na tela inicial você verá os mapas que criou ou visualizou, além dos mapas compartilhados com você.</a:t>
            </a:r>
            <a:endParaRPr sz="1400" dirty="0"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400" y="1587100"/>
            <a:ext cx="3910750" cy="259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0" y="1663300"/>
            <a:ext cx="4345449" cy="2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871875" y="4403425"/>
            <a:ext cx="45360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500"/>
              <a:t>Mais dicas em: </a:t>
            </a:r>
            <a:r>
              <a:rPr lang="pt-BR" sz="15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500"/>
          </a:p>
        </p:txBody>
      </p:sp>
      <p:sp>
        <p:nvSpPr>
          <p:cNvPr id="125" name="Google Shape;125;p20"/>
          <p:cNvSpPr/>
          <p:nvPr/>
        </p:nvSpPr>
        <p:spPr>
          <a:xfrm>
            <a:off x="1587821" y="2043105"/>
            <a:ext cx="2008800" cy="227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5576205" y="2178492"/>
            <a:ext cx="974400" cy="231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7" name="Google Shape;127;p20"/>
          <p:cNvCxnSpPr>
            <a:cxnSpLocks/>
            <a:stCxn id="121" idx="2"/>
            <a:endCxn id="126" idx="0"/>
          </p:cNvCxnSpPr>
          <p:nvPr/>
        </p:nvCxnSpPr>
        <p:spPr>
          <a:xfrm rot="16200000" flipH="1">
            <a:off x="4861191" y="976277"/>
            <a:ext cx="790717" cy="161371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8" name="Google Shape;128;p20"/>
          <p:cNvCxnSpPr>
            <a:cxnSpLocks/>
            <a:stCxn id="121" idx="2"/>
            <a:endCxn id="125" idx="0"/>
          </p:cNvCxnSpPr>
          <p:nvPr/>
        </p:nvCxnSpPr>
        <p:spPr>
          <a:xfrm rot="5400000">
            <a:off x="3193292" y="786704"/>
            <a:ext cx="655330" cy="185747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5C571D-D377-FF48-44A0-3815D5B7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43" y="0"/>
            <a:ext cx="6905958" cy="5085560"/>
          </a:xfrm>
          <a:prstGeom prst="rect">
            <a:avLst/>
          </a:prstGeom>
        </p:spPr>
      </p:pic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05050" y="151609"/>
            <a:ext cx="17472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Abrir um mapa já criado</a:t>
            </a:r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0" y="4681009"/>
            <a:ext cx="2346747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75000"/>
              </a:lnSpc>
              <a:spcAft>
                <a:spcPts val="1200"/>
              </a:spcAft>
              <a:buNone/>
            </a:pPr>
            <a:r>
              <a:rPr lang="pt-BR" sz="1500" dirty="0"/>
              <a:t>Fonte: </a:t>
            </a:r>
            <a:r>
              <a:rPr lang="pt-BR" sz="800" dirty="0">
                <a:hlinkClick r:id="rId4"/>
              </a:rPr>
              <a:t>https://bit.ly/HortasUrbanas_TDA2019_mymaps</a:t>
            </a:r>
            <a:endParaRPr sz="1500"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4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Compartilhar e editar o acesso a um mapa seu</a:t>
            </a:r>
            <a:endParaRPr dirty="0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693617"/>
            <a:ext cx="4412138" cy="418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Abra o mapa no My Maps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painel à esquerda, clique em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/>
                <a:ea typeface="Average"/>
                <a:cs typeface="Average"/>
                <a:sym typeface="Average"/>
              </a:rPr>
              <a:t>Compartilhar.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/>
              <a:ea typeface="Average"/>
              <a:cs typeface="Average"/>
              <a:sym typeface="Average"/>
            </a:endParaRP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Você pode fazer uma ou mais das seguintes opções:</a:t>
            </a:r>
            <a:endParaRPr sz="2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3.1. Tornar seu mapa público: permita que qualquer pessoa encontre o mapa sem que você precise compartilhar o URL. </a:t>
            </a: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3.2. Ativar o compartilhamento de link: compartilhe seu mapa com pessoas específicas usando o URL.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3685CC-FCC9-522C-D3FB-21CD10AAF6D4}"/>
              </a:ext>
            </a:extLst>
          </p:cNvPr>
          <p:cNvSpPr txBox="1"/>
          <p:nvPr/>
        </p:nvSpPr>
        <p:spPr>
          <a:xfrm>
            <a:off x="6707731" y="4681009"/>
            <a:ext cx="186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Continua...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2187B2-BF45-F46A-E73F-2ABE70E93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29" y="646300"/>
            <a:ext cx="4627574" cy="340775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0B3081-5EE8-B77E-D0B8-83D075CBE5CD}"/>
              </a:ext>
            </a:extLst>
          </p:cNvPr>
          <p:cNvSpPr/>
          <p:nvPr/>
        </p:nvSpPr>
        <p:spPr>
          <a:xfrm>
            <a:off x="5026003" y="1310853"/>
            <a:ext cx="690596" cy="262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DC5E8B-AF8A-51D4-0B52-CAF318838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24265"/>
            <a:ext cx="2202873" cy="1656744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839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Compartilhar e editar o acesso aos mapas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3716122" y="696871"/>
            <a:ext cx="5290399" cy="439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3.3. Compartilhar no Drive:  permite que outras pessoas editem o seu mapa ao mesmo tempo que você.</a:t>
            </a: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pt-BR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As alterações de outros só aparecem ao atualizar a página do navegador (F5) e podem demorar alguns minutos para aparecer.</a:t>
            </a:r>
            <a:endParaRPr lang="pt-BR" sz="12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6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Nesse caso será necessário inserir os e-mails das pessoas e optar pelo papel de EDITOR para cada uma delas. </a:t>
            </a: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(mais detalhes em: Gerenciar seus mapas no Google Drive - </a:t>
            </a:r>
            <a:r>
              <a:rPr lang="pt-BR" sz="10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https://support.google.com/mymaps/answer/6138031</a:t>
            </a: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highlight>
                  <a:srgbClr val="00FFFF"/>
                </a:highlight>
                <a:latin typeface="Average"/>
                <a:ea typeface="Average"/>
                <a:cs typeface="Average"/>
                <a:sym typeface="Average"/>
              </a:rPr>
              <a:t>Configurações adicionais: </a:t>
            </a:r>
            <a:r>
              <a:rPr lang="pt-BR" sz="1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Clicando na engrenagem é possível editar as configurações para os LEITORES (se eles podem fazer download, imprimir e copiar os dados) e para os EDITORES convidados, se você permite que eles alterem permissões e compartilhem o mapa com outros.</a:t>
            </a: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27000" lvl="6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4. Ao final, clique em Concluído ou Salvar alterações.</a:t>
            </a:r>
            <a:b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pt-BR" sz="9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Saiba mais sobre Compartilhar, fazer download ou imprimir seu mapa em </a:t>
            </a:r>
            <a:r>
              <a:rPr lang="pt-BR" sz="9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https://support.google.com/mymaps/answer/3109452</a:t>
            </a:r>
            <a:endParaRPr lang="pt-BR" sz="9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C0E5E8-C3B1-BA4A-86DC-EC28F343C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43" y="696871"/>
            <a:ext cx="2282995" cy="27441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537156-C5B7-B879-F1D2-A635A0C8C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16" y="3649540"/>
            <a:ext cx="2732906" cy="1185357"/>
          </a:xfrm>
          <a:prstGeom prst="rect">
            <a:avLst/>
          </a:prstGeom>
        </p:spPr>
      </p:pic>
      <p:cxnSp>
        <p:nvCxnSpPr>
          <p:cNvPr id="10" name="Conector: Curvo 9">
            <a:extLst>
              <a:ext uri="{FF2B5EF4-FFF2-40B4-BE49-F238E27FC236}">
                <a16:creationId xmlns:a16="http://schemas.microsoft.com/office/drawing/2014/main" id="{D4418AE6-F8A9-47C8-8753-EE20F20B50C4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88881" y="1746655"/>
            <a:ext cx="2822921" cy="982847"/>
          </a:xfrm>
          <a:prstGeom prst="curvedConnector3">
            <a:avLst>
              <a:gd name="adj1" fmla="val 103382"/>
            </a:avLst>
          </a:prstGeom>
          <a:ln>
            <a:headEnd type="stealth"/>
            <a:tailEnd type="none" w="lg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6246BD6E-A16B-80D7-102D-9D891FB3226F}"/>
              </a:ext>
            </a:extLst>
          </p:cNvPr>
          <p:cNvSpPr/>
          <p:nvPr/>
        </p:nvSpPr>
        <p:spPr>
          <a:xfrm>
            <a:off x="2288603" y="646300"/>
            <a:ext cx="320314" cy="34856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Alterar o mapa básico (mapa de fundo)</a:t>
            </a:r>
            <a:endParaRPr dirty="0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693617"/>
            <a:ext cx="2762383" cy="407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Abra o mapa no My Maps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painel à esquerda, clique em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/>
                <a:ea typeface="Average"/>
                <a:cs typeface="Average"/>
                <a:sym typeface="Average"/>
              </a:rPr>
              <a:t>Mapa básico.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/>
              <a:ea typeface="Average"/>
              <a:cs typeface="Average"/>
              <a:sym typeface="Average"/>
            </a:endParaRP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Escolha  a opção que deseja.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4. Lembre-se que esta alteração ficará visível para todos que acessarem seu mapa.</a:t>
            </a:r>
            <a:endParaRPr sz="2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38390AE-99B7-474A-5513-598A05CA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63" y="646300"/>
            <a:ext cx="5964188" cy="382978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0B3081-5EE8-B77E-D0B8-83D075CBE5CD}"/>
              </a:ext>
            </a:extLst>
          </p:cNvPr>
          <p:cNvSpPr/>
          <p:nvPr/>
        </p:nvSpPr>
        <p:spPr>
          <a:xfrm>
            <a:off x="3212759" y="2741201"/>
            <a:ext cx="690596" cy="262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4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Mapas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Os mapas têm características específicas que os classificam, e representam elementos selecionados de um determinado espaço geográfico, de forma reduzida, utilizando simbologia e projeção cartográfica.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Para os cartógrafos, escreve Loch (2006, p.33), os mapas são veículos de transmissão do conhecimento.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4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Outras plataformas dialogam com My Maps</a:t>
            </a:r>
            <a:endParaRPr dirty="0"/>
          </a:p>
        </p:txBody>
      </p:sp>
      <p:sp>
        <p:nvSpPr>
          <p:cNvPr id="143" name="Google Shape;143;p22"/>
          <p:cNvSpPr txBox="1"/>
          <p:nvPr/>
        </p:nvSpPr>
        <p:spPr>
          <a:xfrm>
            <a:off x="311700" y="1432058"/>
            <a:ext cx="6281380" cy="297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15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Os dados como linhas, formas e pontos, ficam armazenados em formato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Keyhole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Markup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Language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(KML). </a:t>
            </a:r>
          </a:p>
          <a:p>
            <a:pPr marL="457200" lvl="0">
              <a:lnSpc>
                <a:spcPct val="115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Os dados em KML podem ser importados ou exportados do Google Earth ou de outros projetos do My Maps como também de outros programas de geoprocessamento como ArcGis ou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Qgis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.</a:t>
            </a:r>
            <a:endParaRPr sz="1600"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07E49-9EF9-8E44-717A-C9D6B1A4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538" y="708045"/>
            <a:ext cx="1051177" cy="11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GIS - Wikipedia">
            <a:extLst>
              <a:ext uri="{FF2B5EF4-FFF2-40B4-BE49-F238E27FC236}">
                <a16:creationId xmlns:a16="http://schemas.microsoft.com/office/drawing/2014/main" id="{415638A7-6F9C-B477-9AE4-E5A7E7C7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640" y="2163638"/>
            <a:ext cx="1135075" cy="11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 Earth - Wikipedia">
            <a:extLst>
              <a:ext uri="{FF2B5EF4-FFF2-40B4-BE49-F238E27FC236}">
                <a16:creationId xmlns:a16="http://schemas.microsoft.com/office/drawing/2014/main" id="{AB685D6C-77E5-608D-B6C1-CA6604B6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671" y="3833431"/>
            <a:ext cx="865044" cy="8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Importando dados e adicionar camada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4403509"/>
            <a:ext cx="37774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Saiba mais:</a:t>
            </a:r>
          </a:p>
          <a:p>
            <a:pPr lvl="0" indent="0">
              <a:buNone/>
            </a:pPr>
            <a:r>
              <a:rPr lang="pt-BR" sz="1300" u="sng" dirty="0">
                <a:solidFill>
                  <a:schemeClr val="hlink"/>
                </a:solidFill>
                <a:hlinkClick r:id="rId3"/>
              </a:rPr>
              <a:t>https://support.google.com/mymaps/answer/3024836</a:t>
            </a:r>
            <a:endParaRPr lang="pt-BR" sz="1300" u="sng" dirty="0">
              <a:solidFill>
                <a:schemeClr val="hlink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300" u="sng" dirty="0">
              <a:solidFill>
                <a:schemeClr val="hlink"/>
              </a:solidFill>
            </a:endParaRP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AD29BF-73C2-D2BB-9E1D-2A8144FB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138" y="512264"/>
            <a:ext cx="2499713" cy="4273703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29" y="1141167"/>
            <a:ext cx="4430926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t-BR" dirty="0">
                <a:sym typeface="Arial"/>
              </a:rPr>
              <a:t>Clicando em Adicionar Camada (1), </a:t>
            </a:r>
          </a:p>
          <a:p>
            <a:pPr marL="114300" indent="0">
              <a:buNone/>
            </a:pPr>
            <a:r>
              <a:rPr lang="pt-BR" dirty="0">
                <a:sym typeface="Arial"/>
              </a:rPr>
              <a:t>Uma camada sem título será adicionada (2).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Nesta camada (2) será possível começar a desenhar pontos, linhas ou áreas ou IMPORTAR dados KML, CSV e outros.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6159398" y="1799539"/>
            <a:ext cx="1236269" cy="314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6181344" y="3211374"/>
            <a:ext cx="1499616" cy="482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7351499" y="1560551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7556601" y="2993089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75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D48072-6717-5BAC-3277-6D26929A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05" y="765774"/>
            <a:ext cx="3966098" cy="3637735"/>
          </a:xfrm>
          <a:prstGeom prst="rect">
            <a:avLst/>
          </a:prstGeom>
        </p:spPr>
      </p:pic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Exportando dados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4403509"/>
            <a:ext cx="37774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lvl="0" indent="0">
              <a:buNone/>
            </a:pPr>
            <a:r>
              <a:rPr lang="pt-BR" dirty="0"/>
              <a:t>Saiba mais: </a:t>
            </a:r>
            <a:r>
              <a:rPr lang="pt-BR" dirty="0">
                <a:hlinkClick r:id="rId4"/>
              </a:rPr>
              <a:t>https://support.google.com/mymaps/answer/3109452</a:t>
            </a:r>
            <a:endParaRPr lang="pt-BR" sz="1300" u="sng" dirty="0">
              <a:solidFill>
                <a:schemeClr val="hlink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300" u="sng" dirty="0">
              <a:solidFill>
                <a:schemeClr val="hlink"/>
              </a:solidFill>
            </a:endParaRP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29" y="1141167"/>
            <a:ext cx="3596993" cy="34164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pt-BR" dirty="0"/>
              <a:t>Exportar uma camada para ser usada em outro projeto é o mesmo que salvar ou fazer download para a uma pasta da máquina.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Clica-se nos três pontinhos ao lado do título da camada (1).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Depois opta-se por Exportar (2) em KML/KMZ ou CSV.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endParaRPr lang="pt-BR" dirty="0">
              <a:sym typeface="Arial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6759246" y="2238786"/>
            <a:ext cx="343814" cy="314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5259630" y="3533000"/>
            <a:ext cx="2984600" cy="482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7103060" y="2025401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7995513" y="3234490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18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263900"/>
            <a:ext cx="478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Semiologia gráfica e design da informação no Google My Maps</a:t>
            </a:r>
            <a:endParaRPr dirty="0"/>
          </a:p>
        </p:txBody>
      </p:sp>
      <p:sp>
        <p:nvSpPr>
          <p:cNvPr id="151" name="Google Shape;151;p23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43175" y="1570050"/>
            <a:ext cx="4251300" cy="360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 certa forma é possível ver no My Maps alguns dos princípios desenvolvidos pelo geógrafo francês Jaques Bertin (1986 – 1ªed. 1967) para a cartografia, posteriormente adaptados por </a:t>
            </a:r>
            <a:r>
              <a:rPr lang="pt-BR" sz="1704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Mijksenaar</a:t>
            </a: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(1997) para o design da informação tais como: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diferenciação, hierarquia e apoio.</a:t>
            </a:r>
            <a:endParaRPr sz="1704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4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</a:t>
            </a:r>
            <a:r>
              <a:rPr lang="pt-BR" sz="1604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https://doi.org/10.11606/gtp.v16i1.155748</a:t>
            </a:r>
            <a:endParaRPr sz="7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375" y="111725"/>
            <a:ext cx="3524400" cy="44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5887500" y="45663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dk1"/>
                </a:solidFill>
              </a:rPr>
              <a:t>MIJKSENAAR, Paul. Visual function: an introduction to information design. Rotterdam: 010 Publishers, 1997. </a:t>
            </a:r>
            <a:r>
              <a:rPr lang="pt-BR" sz="7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https://books.google.com.br/books?id=-j7JcB2al7sC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Alterando a legenda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06452" y="4501909"/>
            <a:ext cx="39509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>
              <a:buNone/>
            </a:pPr>
            <a:r>
              <a:rPr lang="pt-BR" sz="1100" dirty="0"/>
              <a:t>Saiba mais:</a:t>
            </a:r>
          </a:p>
          <a:p>
            <a:pPr lvl="0" indent="0">
              <a:buNone/>
            </a:pPr>
            <a:r>
              <a:rPr lang="pt-BR" sz="800" u="sng" dirty="0">
                <a:solidFill>
                  <a:schemeClr val="hlink"/>
                </a:solidFill>
              </a:rPr>
              <a:t>https://support.google.com/mymaps/answer/3024933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510" y="1141167"/>
            <a:ext cx="6163057" cy="3628343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pt-BR" dirty="0"/>
              <a:t>1. Abaixo do título da camada, clicar em </a:t>
            </a:r>
            <a:br>
              <a:rPr lang="pt-BR" dirty="0"/>
            </a:br>
            <a:r>
              <a:rPr lang="pt-BR" dirty="0"/>
              <a:t>“Estilizado por...” para escolher cores e ícones </a:t>
            </a:r>
            <a:br>
              <a:rPr lang="pt-BR" dirty="0"/>
            </a:br>
            <a:r>
              <a:rPr lang="pt-BR" dirty="0"/>
              <a:t>da camada</a:t>
            </a:r>
          </a:p>
          <a:p>
            <a:pPr>
              <a:buAutoNum type="arabicPeriod"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2. Em “Agrupar lugares por” escolher qual a variável </a:t>
            </a:r>
            <a:br>
              <a:rPr lang="pt-BR" dirty="0"/>
            </a:br>
            <a:r>
              <a:rPr lang="pt-BR" dirty="0"/>
              <a:t>ou estilo/método de representação </a:t>
            </a:r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3. O estilo/método de representação pode ser </a:t>
            </a:r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3.1. </a:t>
            </a:r>
            <a:r>
              <a:rPr lang="pt-BR" u="sng" dirty="0"/>
              <a:t>Estilo uniforme: </a:t>
            </a:r>
            <a:r>
              <a:rPr lang="pt-BR" dirty="0"/>
              <a:t>uma cor e um ícone para toda a camada.</a:t>
            </a:r>
          </a:p>
          <a:p>
            <a:pPr marL="114300" indent="0">
              <a:buNone/>
            </a:pPr>
            <a:r>
              <a:rPr lang="pt-BR" dirty="0"/>
              <a:t>3.2. </a:t>
            </a:r>
            <a:r>
              <a:rPr lang="pt-BR" u="sng" dirty="0"/>
              <a:t>Sequência de números: </a:t>
            </a:r>
            <a:r>
              <a:rPr lang="pt-BR" dirty="0"/>
              <a:t>marque lugares no mapa com um número.</a:t>
            </a:r>
          </a:p>
          <a:p>
            <a:pPr marL="114300" indent="0">
              <a:buNone/>
            </a:pPr>
            <a:r>
              <a:rPr lang="pt-BR" dirty="0"/>
              <a:t>3.3. </a:t>
            </a:r>
            <a:r>
              <a:rPr lang="pt-BR" u="sng" dirty="0"/>
              <a:t>Estilos individuais: </a:t>
            </a:r>
            <a:r>
              <a:rPr lang="pt-BR" dirty="0"/>
              <a:t>cada recurso do mapa tem uma cor e um ícone próprios.</a:t>
            </a:r>
          </a:p>
          <a:p>
            <a:pPr marL="114300" indent="0">
              <a:buNone/>
            </a:pPr>
            <a:r>
              <a:rPr lang="pt-BR" dirty="0"/>
              <a:t>3.4. </a:t>
            </a:r>
            <a:r>
              <a:rPr lang="pt-BR" u="sng" dirty="0"/>
              <a:t>Estilo por coluna de dados: </a:t>
            </a:r>
            <a:r>
              <a:rPr lang="pt-BR" dirty="0"/>
              <a:t>agrupe itens por valores de dados. Cada grupo tem cores e ícones próprios. Você pode classificar por intervalos ou categorias.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endParaRPr lang="pt-BR" dirty="0"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A9A22F-C704-6385-AE71-601CB550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73" y="211646"/>
            <a:ext cx="1641851" cy="184392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4341196" y="1265264"/>
            <a:ext cx="1977803" cy="5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B802C1-90B2-81C4-7C10-C3DC7019F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200" y="342708"/>
            <a:ext cx="1310765" cy="13878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2E92AC-F84A-606A-EB7D-A52B54DB6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496" y="2759024"/>
            <a:ext cx="1792978" cy="238447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6360567" y="1366948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6609284" y="211647"/>
            <a:ext cx="1787633" cy="505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8428116" y="279603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C845828-72A7-1CFC-C9B3-2F13EDED125D}"/>
              </a:ext>
            </a:extLst>
          </p:cNvPr>
          <p:cNvSpPr/>
          <p:nvPr/>
        </p:nvSpPr>
        <p:spPr>
          <a:xfrm>
            <a:off x="6875356" y="2867558"/>
            <a:ext cx="1787633" cy="1535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BA787C-F42A-3C72-43C8-79054642E922}"/>
              </a:ext>
            </a:extLst>
          </p:cNvPr>
          <p:cNvSpPr txBox="1"/>
          <p:nvPr/>
        </p:nvSpPr>
        <p:spPr>
          <a:xfrm>
            <a:off x="8583583" y="2798667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50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5A4C1-9BBB-EC5F-8391-E0F40E74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64433C-C7C9-E3B3-F60C-09D3E60A4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6C51BC-FDB8-0926-C51D-26795F723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B24188-4D47-D27A-0BB9-59323208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35" y="0"/>
            <a:ext cx="6996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7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263900"/>
            <a:ext cx="39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Recursos do Google My Maps</a:t>
            </a:r>
            <a:endParaRPr dirty="0"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86319"/>
            <a:ext cx="4339550" cy="226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391200" y="923825"/>
            <a:ext cx="8142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Average"/>
                <a:ea typeface="Average"/>
                <a:cs typeface="Average"/>
                <a:sym typeface="Average"/>
              </a:rPr>
              <a:t>Detalhamento dos recursos realizado no artigo: Mapas digitais interativos como ferramenta de auxílio na gestão de projetos em design: uma análise da plataforma My </a:t>
            </a:r>
            <a:r>
              <a:rPr lang="pt-BR" dirty="0" err="1">
                <a:latin typeface="Average"/>
                <a:ea typeface="Average"/>
                <a:cs typeface="Average"/>
                <a:sym typeface="Average"/>
              </a:rPr>
              <a:t>maps</a:t>
            </a:r>
            <a:r>
              <a:rPr lang="pt-BR" dirty="0">
                <a:latin typeface="Average"/>
                <a:ea typeface="Average"/>
                <a:cs typeface="Average"/>
                <a:sym typeface="Average"/>
              </a:rPr>
              <a:t> (Weber et al., 2021). </a:t>
            </a:r>
            <a:r>
              <a:rPr lang="pt-BR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https://doi.org/10.11606/gtp.v16i1.155748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00" y="2124900"/>
            <a:ext cx="4339550" cy="25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diferenciação: cores</a:t>
            </a: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5" y="1075950"/>
            <a:ext cx="505400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75" y="2158800"/>
            <a:ext cx="3758751" cy="27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diferenciação: ilustrações e ícones</a:t>
            </a: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25" y="1275030"/>
            <a:ext cx="5083349" cy="375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549" y="2999174"/>
            <a:ext cx="2130750" cy="1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874" y="829650"/>
            <a:ext cx="3228495" cy="20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hierarquia</a:t>
            </a: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5" y="1101150"/>
            <a:ext cx="4589474" cy="36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699" y="2184350"/>
            <a:ext cx="4075651" cy="21882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que são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Joly (2005, p.75) diz que, não importa qual seja o mapa, todo mapa ilustra um tema. Até o mapa topográfico não escapa à regra, pois representa o tema relevo.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Dessa forma, Joly (2005, p.75) define como mapas temáticos “todos os mapas que representam qualquer tema, além da representação do terreno”.</a:t>
            </a:r>
          </a:p>
          <a:p>
            <a:pPr marL="0" lvl="0" indent="0">
              <a:spcAft>
                <a:spcPts val="1200"/>
              </a:spcAft>
              <a:buNone/>
            </a:pP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apoio</a:t>
            </a: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5" y="1253275"/>
            <a:ext cx="4650701" cy="371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900" y="137650"/>
            <a:ext cx="4058784" cy="115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6648" y="1310553"/>
            <a:ext cx="3214947" cy="112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3509" y="2448288"/>
            <a:ext cx="2315320" cy="113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512" y="3600098"/>
            <a:ext cx="2810464" cy="113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2781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Referências</a:t>
            </a:r>
            <a:endParaRPr dirty="0"/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223804" y="1017725"/>
            <a:ext cx="4392957" cy="3933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ARCHELA, R. S.; THÉRY, H. Orientação metodológica para construção e leitura de mapas temáticos. Confins, v. 3, 2008.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https://doi.org/10.4000/confins.3483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BERTIN, J. A neográfica e o tratamento gráfico da informação. Curitiba: UFPR, 1986. 273 p.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CARDOZO, Á. O Google My Maps como ferramenta na aprendizagem de uma cartografia dinâmica e interativa no ensino médio das escolas públicas. Anais do XVIII Encontro Nacional de Geógrafos, São Luiz - MA, p. 1-8, 2016.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FERREIRA, R. Atlas, </a:t>
            </a:r>
            <a:r>
              <a:rPr lang="pt-BR" dirty="0" err="1"/>
              <a:t>Cibercartografia</a:t>
            </a:r>
            <a:r>
              <a:rPr lang="pt-BR" dirty="0"/>
              <a:t> e </a:t>
            </a:r>
            <a:r>
              <a:rPr lang="pt-BR" dirty="0" err="1"/>
              <a:t>Neogeografia</a:t>
            </a:r>
            <a:r>
              <a:rPr lang="pt-BR" dirty="0"/>
              <a:t>: uma perspectiva tecnológica sobre a evolução moderna da ciência geográfica. Revista IBEROGRAFIAS, n. 12, Ano XII, p. 31-44, 2016. </a:t>
            </a:r>
            <a:r>
              <a:rPr lang="pt-BR" u="sng" dirty="0">
                <a:solidFill>
                  <a:schemeClr val="hlink"/>
                </a:solidFill>
                <a:hlinkClick r:id="rId4"/>
              </a:rPr>
              <a:t>https://www.researchgate.net/publication/331074383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FREITAS, M. I. C. Da cartografia analógica à </a:t>
            </a:r>
            <a:r>
              <a:rPr lang="pt-BR" dirty="0" err="1"/>
              <a:t>neocartografia</a:t>
            </a:r>
            <a:r>
              <a:rPr lang="pt-BR" dirty="0"/>
              <a:t>: nossos mapas nunca mais serão os mesmos? Revista do Departamento de Geografia – USP, Volume Especial </a:t>
            </a:r>
            <a:r>
              <a:rPr lang="pt-BR" dirty="0" err="1"/>
              <a:t>Cartogeo</a:t>
            </a:r>
            <a:r>
              <a:rPr lang="pt-BR" dirty="0"/>
              <a:t>, p. 23-39, 2014.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JOLY, F. A Cartografia Editora Papirus, São Paulo, 2005 (8ª edição).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LOCH, Ruth. Cartografia: representação, comunicação e visualização de dados espaciais. Florianópolis: Ed. Da UFSC, 2006.</a:t>
            </a:r>
            <a:endParaRPr dirty="0"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4949270" y="939978"/>
            <a:ext cx="3697230" cy="40761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MIJKSENAAR, Paul. Visual function: an introduction to information design. Rotterdam: 010 Publishers, 1997.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https://books.google.com.br/books?id=-j7JcB2al7sC</a:t>
            </a:r>
            <a:r>
              <a:rPr lang="en-US" dirty="0"/>
              <a:t> -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https://ramakertamukti.files.wordpress.com/2008/09/visual_function.pdf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OLIVEAU, S.; GUILMOTO, C. Integrar espaço aos estudos de população: oportunidades e desafios. In: OJIMA, R.; MARANDOLA JUNIOR, E. (org.). Mudanças climáticas e as cidades. São Paulo: Blucher, 2013. (p. 115 – 128)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PAZIO, E.; GOMES, M. Cartografia Digital no Ensino de Geografia: Google Terra e My Maps, contribuições para a formação de professores. Anais do XII ENANPEGE, Porto Alegre - RS, p. 1561-1572, 2017. </a:t>
            </a:r>
            <a:r>
              <a:rPr lang="pt-BR" u="sng" dirty="0">
                <a:solidFill>
                  <a:schemeClr val="hlink"/>
                </a:solidFill>
                <a:hlinkClick r:id="rId7"/>
              </a:rPr>
              <a:t>http://www.enanpege.ggf.br/2017/anais/arquivos/GT%2006/558.pdf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SILVA, C.; MARINHO, V.; SANTOS, Y.; FERREIRA, G.; REIS NETTO, R.; ARAÚJO, A.; DIAS, R.; VERBIRACO, C. A cartografia social e o mapeamento participativo na análise do espaço geográfico. Belém, PA: </a:t>
            </a:r>
            <a:r>
              <a:rPr lang="pt-BR" dirty="0" err="1"/>
              <a:t>Geodigital</a:t>
            </a:r>
            <a:r>
              <a:rPr lang="pt-BR" dirty="0"/>
              <a:t>, 2021.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Turner, Andrew. </a:t>
            </a:r>
            <a:r>
              <a:rPr lang="pt-BR" dirty="0" err="1"/>
              <a:t>Introduction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Neogeography</a:t>
            </a:r>
            <a:r>
              <a:rPr lang="pt-BR" dirty="0"/>
              <a:t>. O’Reilly Media, 2006. 54 p. </a:t>
            </a:r>
            <a:r>
              <a:rPr lang="pt-BR" u="sng" dirty="0">
                <a:solidFill>
                  <a:schemeClr val="hlink"/>
                </a:solidFill>
                <a:hlinkClick r:id="rId8"/>
              </a:rPr>
              <a:t>https://books.google.com.br/books?id=oHgDv4feV-8C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dirty="0"/>
              <a:t>WEBER, K. P.; BERLATO, L. F.; GONÇALVES, B. S.; FIGUEIREDO, L. F. G. Mapas digitais interativos como ferramenta de auxílio na gestão de projetos em design: uma análise da plataforma My </a:t>
            </a:r>
            <a:r>
              <a:rPr lang="pt-BR" dirty="0" err="1"/>
              <a:t>maps</a:t>
            </a:r>
            <a:r>
              <a:rPr lang="pt-BR" dirty="0"/>
              <a:t>. Gestão &amp; Tecnologia De Projetos, 16(1), 109-126, 2021. </a:t>
            </a:r>
            <a:r>
              <a:rPr lang="pt-BR" u="sng" dirty="0">
                <a:solidFill>
                  <a:schemeClr val="hlink"/>
                </a:solidFill>
                <a:hlinkClick r:id="rId9"/>
              </a:rPr>
              <a:t>https://doi.org/10.11606/gtp.v16i1.155748</a:t>
            </a:r>
            <a:endParaRPr b="1" dirty="0"/>
          </a:p>
        </p:txBody>
      </p:sp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função dos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“O mapa temático deve cumprir sua função, ou seja, dizer o quê, onde e, como ocorre determinado fenômeno geográfico, utilizando símbolos gráficos (signos) especialmente planejados para facilitar a compreensão de diferenças, semelhanças e possibilitar a visualização de correlações pelo usuário.”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3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As regras da simbologia dos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Para representar os diversos temas é preciso recorrer a uma simbologia específica que, aplicada aos modos de implantação (pontual, linear ou zonal), aumentam a eficácia no fornecimento da informação.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As regras dessa simbologia pertencem ao domínio da semiologia gráfica criada por Bertin (1986 – 1ªed. 1967).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4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poder do mapeamento participativo aliado às plataformas online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“</a:t>
            </a:r>
            <a:r>
              <a:rPr lang="pt-BR" sz="2600" b="1" dirty="0"/>
              <a:t>Os mapas gerados com o mapeamento participativo</a:t>
            </a:r>
            <a:r>
              <a:rPr lang="pt-BR" sz="2600" dirty="0"/>
              <a:t>, e disponibilizados em plataformas </a:t>
            </a:r>
            <a:r>
              <a:rPr lang="pt-BR" sz="2600" dirty="0" err="1"/>
              <a:t>on</a:t>
            </a:r>
            <a:r>
              <a:rPr lang="pt-BR" sz="2600" dirty="0"/>
              <a:t> </a:t>
            </a:r>
            <a:r>
              <a:rPr lang="pt-BR" sz="2600" dirty="0" err="1"/>
              <a:t>line</a:t>
            </a:r>
            <a:r>
              <a:rPr lang="pt-BR" sz="2600" dirty="0"/>
              <a:t>, como o Google My Maps, Google Earth, </a:t>
            </a:r>
            <a:r>
              <a:rPr lang="pt-BR" sz="2600" dirty="0" err="1"/>
              <a:t>Arcgis</a:t>
            </a:r>
            <a:r>
              <a:rPr lang="pt-BR" sz="2600" dirty="0"/>
              <a:t> Online, entre outros, apoiados nos conhecimentos técnicos cartográficos [...], </a:t>
            </a:r>
            <a:r>
              <a:rPr lang="pt-BR" sz="2600" b="1" dirty="0"/>
              <a:t>podem se tornar ferramentas de ordenamento territorial eficazes</a:t>
            </a:r>
            <a:r>
              <a:rPr lang="pt-BR" sz="2600" dirty="0"/>
              <a:t> [...]”.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2875575" y="4175325"/>
            <a:ext cx="5956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71)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potência do Google Earth e My Maps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“O Google Earth é um programa de fácil manuseio graças a sua interface simples e intuitiva, além de seus recursos e ferramentas proporcionar a criação de mapas temáticos bem objetivos.”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“Mostra-se como uma ferramenta ideal para aqueles que pretendem dar os primeiros passos na área da cartografia, sensoriamento remoto e geoprocessamento, ou também para habitantes de comunidades tradicionais que precisam do auxílio da cartografia participativa para garantir os seus direitos frente aqueles que detém o domínio dos mapas tradicionais.”</a:t>
            </a:r>
            <a:endParaRPr sz="2600"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2" name="Google Shape;70;p14">
            <a:extLst>
              <a:ext uri="{FF2B5EF4-FFF2-40B4-BE49-F238E27FC236}">
                <a16:creationId xmlns:a16="http://schemas.microsoft.com/office/drawing/2014/main" id="{278924E8-6C31-986D-CF3B-48F0CD904A3F}"/>
              </a:ext>
            </a:extLst>
          </p:cNvPr>
          <p:cNvSpPr txBox="1"/>
          <p:nvPr/>
        </p:nvSpPr>
        <p:spPr>
          <a:xfrm>
            <a:off x="2875575" y="4175325"/>
            <a:ext cx="5956800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68)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441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NeoGeografia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99300" y="1287399"/>
            <a:ext cx="8345400" cy="3393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2305" dirty="0"/>
              <a:t>A </a:t>
            </a:r>
            <a:r>
              <a:rPr lang="pt-BR" sz="2305" dirty="0" err="1"/>
              <a:t>Neogeografia</a:t>
            </a:r>
            <a:r>
              <a:rPr lang="pt-BR" sz="2305" dirty="0"/>
              <a:t> (</a:t>
            </a:r>
            <a:r>
              <a:rPr lang="pt-BR" sz="2305" dirty="0" err="1"/>
              <a:t>nova+geografia</a:t>
            </a:r>
            <a:r>
              <a:rPr lang="pt-BR" sz="2305" dirty="0"/>
              <a:t>) foi um termo utilizado por Turner (2006): </a:t>
            </a:r>
            <a:endParaRPr sz="2305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pt-BR" sz="2305" b="1" dirty="0"/>
              <a:t>“A </a:t>
            </a:r>
            <a:r>
              <a:rPr lang="pt-BR" sz="2305" b="1" dirty="0" err="1"/>
              <a:t>neogeografia</a:t>
            </a:r>
            <a:r>
              <a:rPr lang="pt-BR" sz="2305" b="1" dirty="0"/>
              <a:t> combina as técnicas complexas de cartografia e GIS e as coloca ao alcance de usuários e desenvolvedores.”</a:t>
            </a:r>
            <a:endParaRPr sz="2305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2305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pt-BR" dirty="0" err="1"/>
              <a:t>Exitem</a:t>
            </a:r>
            <a:r>
              <a:rPr lang="pt-BR" dirty="0"/>
              <a:t> vários estudos mostrando a importância desse novo momento (SILVA et al., 2021; FERREIRA, 2016; FREITAS, 2014).</a:t>
            </a:r>
            <a:endParaRPr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Explosão geográfica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Surgimento do Google Earth aliado ao aumento na capacidade de processamento de dados proporcionado pelo barateamento dos custos de hardware e software, em aliança ao surgimento de novos métodos de análise e ferramentas que permitem cruzar grande quantidade de dados socioeconômicos com dados espaciais (OLIVEAU; GUILMOTO, 2013, p. 116, 118)</a:t>
            </a:r>
            <a:endParaRPr sz="2600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2504</Words>
  <Application>Microsoft Office PowerPoint</Application>
  <PresentationFormat>Apresentação na tela (16:9)</PresentationFormat>
  <Paragraphs>183</Paragraphs>
  <Slides>31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Average</vt:lpstr>
      <vt:lpstr>Cambria</vt:lpstr>
      <vt:lpstr>Roboto</vt:lpstr>
      <vt:lpstr>Oswald</vt:lpstr>
      <vt:lpstr>Arial</vt:lpstr>
      <vt:lpstr>Slate</vt:lpstr>
      <vt:lpstr>Apresentação do PowerPoint</vt:lpstr>
      <vt:lpstr>Os Mapas</vt:lpstr>
      <vt:lpstr>O que são Mapas temáticos</vt:lpstr>
      <vt:lpstr>A função dos Mapas temáticos</vt:lpstr>
      <vt:lpstr>As regras da simbologia dos Mapas temáticos</vt:lpstr>
      <vt:lpstr>O poder do mapeamento participativo aliado às plataformas online</vt:lpstr>
      <vt:lpstr>A potência do Google Earth e My Maps</vt:lpstr>
      <vt:lpstr>NeoGeografia</vt:lpstr>
      <vt:lpstr>Explosão geográfica</vt:lpstr>
      <vt:lpstr>Com a NeoGeografia o que importa é o que mapear e não como.</vt:lpstr>
      <vt:lpstr>A noção de visualização também muda</vt:lpstr>
      <vt:lpstr>Vamos começar a mapear?</vt:lpstr>
      <vt:lpstr>Antes de começar a usar o My Maps</vt:lpstr>
      <vt:lpstr>Criar um mapa novo</vt:lpstr>
      <vt:lpstr>Abrir um mapa já criado</vt:lpstr>
      <vt:lpstr>Abrir um mapa já criado</vt:lpstr>
      <vt:lpstr>Compartilhar e editar o acesso a um mapa seu</vt:lpstr>
      <vt:lpstr>Compartilhar e editar o acesso aos mapas</vt:lpstr>
      <vt:lpstr>Alterar o mapa básico (mapa de fundo)</vt:lpstr>
      <vt:lpstr>Outras plataformas dialogam com My Maps</vt:lpstr>
      <vt:lpstr>Importando dados e adicionar camada</vt:lpstr>
      <vt:lpstr>Exportando dados</vt:lpstr>
      <vt:lpstr>Semiologia gráfica e design da informação no Google My Maps</vt:lpstr>
      <vt:lpstr>Alterando a legenda</vt:lpstr>
      <vt:lpstr>Apresentação do PowerPoint</vt:lpstr>
      <vt:lpstr>Recursos do Google My Maps</vt:lpstr>
      <vt:lpstr>Variáveis de diferenciação: cores</vt:lpstr>
      <vt:lpstr>Variáveis de diferenciação: ilustrações e ícones</vt:lpstr>
      <vt:lpstr>Variáveis de hierarquia</vt:lpstr>
      <vt:lpstr>Variáveis de apoio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Mapas colaborativos no Google My Maps</dc:title>
  <cp:lastModifiedBy>Ricardo Dagnino</cp:lastModifiedBy>
  <cp:revision>26</cp:revision>
  <dcterms:modified xsi:type="dcterms:W3CDTF">2024-05-09T16:32:37Z</dcterms:modified>
</cp:coreProperties>
</file>