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82"/>
  </p:notesMasterIdLst>
  <p:sldIdLst>
    <p:sldId id="256" r:id="rId2"/>
    <p:sldId id="339" r:id="rId3"/>
    <p:sldId id="340" r:id="rId4"/>
    <p:sldId id="332" r:id="rId5"/>
    <p:sldId id="336" r:id="rId6"/>
    <p:sldId id="342" r:id="rId7"/>
    <p:sldId id="343" r:id="rId8"/>
    <p:sldId id="337" r:id="rId9"/>
    <p:sldId id="345" r:id="rId10"/>
    <p:sldId id="346" r:id="rId11"/>
    <p:sldId id="331" r:id="rId12"/>
    <p:sldId id="351" r:id="rId13"/>
    <p:sldId id="354" r:id="rId14"/>
    <p:sldId id="352" r:id="rId15"/>
    <p:sldId id="356" r:id="rId16"/>
    <p:sldId id="353" r:id="rId17"/>
    <p:sldId id="372" r:id="rId18"/>
    <p:sldId id="373" r:id="rId19"/>
    <p:sldId id="370" r:id="rId20"/>
    <p:sldId id="374" r:id="rId21"/>
    <p:sldId id="357" r:id="rId22"/>
    <p:sldId id="358" r:id="rId23"/>
    <p:sldId id="360" r:id="rId24"/>
    <p:sldId id="362" r:id="rId25"/>
    <p:sldId id="363" r:id="rId26"/>
    <p:sldId id="365" r:id="rId27"/>
    <p:sldId id="366" r:id="rId28"/>
    <p:sldId id="361" r:id="rId29"/>
    <p:sldId id="367" r:id="rId30"/>
    <p:sldId id="368" r:id="rId31"/>
    <p:sldId id="369" r:id="rId32"/>
    <p:sldId id="364" r:id="rId33"/>
    <p:sldId id="348" r:id="rId34"/>
    <p:sldId id="349" r:id="rId35"/>
    <p:sldId id="350" r:id="rId36"/>
    <p:sldId id="375" r:id="rId37"/>
    <p:sldId id="381" r:id="rId38"/>
    <p:sldId id="376" r:id="rId39"/>
    <p:sldId id="378" r:id="rId40"/>
    <p:sldId id="379" r:id="rId41"/>
    <p:sldId id="259" r:id="rId42"/>
    <p:sldId id="307" r:id="rId43"/>
    <p:sldId id="310" r:id="rId44"/>
    <p:sldId id="311" r:id="rId45"/>
    <p:sldId id="312" r:id="rId46"/>
    <p:sldId id="287" r:id="rId47"/>
    <p:sldId id="313" r:id="rId48"/>
    <p:sldId id="382" r:id="rId49"/>
    <p:sldId id="383" r:id="rId50"/>
    <p:sldId id="384" r:id="rId51"/>
    <p:sldId id="385" r:id="rId52"/>
    <p:sldId id="314" r:id="rId53"/>
    <p:sldId id="322" r:id="rId54"/>
    <p:sldId id="326" r:id="rId55"/>
    <p:sldId id="323" r:id="rId56"/>
    <p:sldId id="301" r:id="rId57"/>
    <p:sldId id="321" r:id="rId58"/>
    <p:sldId id="324" r:id="rId59"/>
    <p:sldId id="325" r:id="rId60"/>
    <p:sldId id="327" r:id="rId61"/>
    <p:sldId id="334" r:id="rId62"/>
    <p:sldId id="299" r:id="rId63"/>
    <p:sldId id="316" r:id="rId64"/>
    <p:sldId id="286" r:id="rId65"/>
    <p:sldId id="257" r:id="rId66"/>
    <p:sldId id="318" r:id="rId67"/>
    <p:sldId id="320" r:id="rId68"/>
    <p:sldId id="284" r:id="rId69"/>
    <p:sldId id="329" r:id="rId70"/>
    <p:sldId id="296" r:id="rId71"/>
    <p:sldId id="297" r:id="rId72"/>
    <p:sldId id="330" r:id="rId73"/>
    <p:sldId id="288" r:id="rId74"/>
    <p:sldId id="289" r:id="rId75"/>
    <p:sldId id="290" r:id="rId76"/>
    <p:sldId id="291" r:id="rId77"/>
    <p:sldId id="295" r:id="rId78"/>
    <p:sldId id="292" r:id="rId79"/>
    <p:sldId id="293" r:id="rId80"/>
    <p:sldId id="294" r:id="rId8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6" autoAdjust="0"/>
    <p:restoredTop sz="91698" autoAdjust="0"/>
  </p:normalViewPr>
  <p:slideViewPr>
    <p:cSldViewPr snapToGrid="0">
      <p:cViewPr varScale="1">
        <p:scale>
          <a:sx n="113" d="100"/>
          <a:sy n="113" d="100"/>
        </p:scale>
        <p:origin x="1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ar\Dropbox\_UFRGS_Desenv_Regional\Aulas\_Demografia\Apresentacoes\DAGNINO_tendencias_demografic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ar\Dropbox\_UFRGS_Desenv_Regional\Aulas\_Demografia\Apresentacoes\DAGNINO_tendencias_demografica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ar\Dropbox\_UFRGS_Desenv_Regional\Aulas\_Demografia\Apresentacoes\DAGNINO_tendencias_demografica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ar\Dropbox\_UFRGS_Desenv_Regional\Aulas\_Demografia\Apresentacoes\DAGNINO_tendencias_demografic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ar\Dropbox\_UFRGS_Desenv_Regional\Aulas\_Demografia\Apresentacoes\DAGNINO_tendencias_demografic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ar\Dropbox\_UFRGS_Desenv_Regional\Aulas\_Demografia\Apresentacoes\Dados_Tendencias_Demograficas\Mortalidad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ar\Dropbox\_UFRGS_Desenv_Regional\Aulas\_Demografia\Apresentacoes\Dados_Tendencias_Demograficas\Mortalidad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ar\Dropbox\_UFRGS_Desenv_Regional\Aulas\_Demografia\Apresentacoes\Dados_Tendencias_Demograficas\Mortalidad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ar\Dropbox\_UFRGS_Desenv_Regional\Aulas\_Demografia\Apresentacoes\Dados_Tendencias_Demograficas\Mortalidad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ar\Dropbox\_UFRGS_Desenv_Regional\Aulas\_Demografia\Apresentacoes\DAGNINO_tendencias_demografica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ar\Dropbox\_UFRGS_Desenv_Regional\Aulas\_Demografia\Apresentacoes\DAGNINO_tendencias_demografica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46639603067207E-2"/>
          <c:y val="0.28201953922426365"/>
          <c:w val="0.96030672079386559"/>
          <c:h val="0.2707035578885972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Planilha1!$B$1</c:f>
              <c:strCache>
                <c:ptCount val="1"/>
                <c:pt idx="0">
                  <c:v>Item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Han</a:t>
                    </a:r>
                    <a:r>
                      <a:rPr lang="en-US" b="1" baseline="0"/>
                      <a:t> Fei-Tzu</a:t>
                    </a:r>
                  </a:p>
                  <a:p>
                    <a:r>
                      <a:rPr lang="en-US" baseline="0"/>
                      <a:t>500 a.C.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88D-4221-8A28-CB75B163D56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 b="1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Tertuliano</a:t>
                    </a:r>
                  </a:p>
                  <a:p>
                    <a:r>
                      <a:rPr lang="en-US" sz="14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160 d.C.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88D-4221-8A28-CB75B163D56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Tertuliano</a:t>
                    </a:r>
                  </a:p>
                  <a:p>
                    <a:r>
                      <a:rPr lang="en-US"/>
                      <a:t>(160 d.C.)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88D-4221-8A28-CB75B163D560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 b="1"/>
                      <a:t>Thomas</a:t>
                    </a:r>
                    <a:r>
                      <a:rPr lang="en-US" b="1" baseline="0"/>
                      <a:t> Malthus</a:t>
                    </a:r>
                  </a:p>
                  <a:p>
                    <a:r>
                      <a:rPr lang="en-US" baseline="0"/>
                      <a:t>1798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88D-4221-8A28-CB75B163D5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Planilha1!$A$2:$A$27</c:f>
              <c:numCache>
                <c:formatCode>General</c:formatCode>
                <c:ptCount val="26"/>
                <c:pt idx="0">
                  <c:v>500</c:v>
                </c:pt>
                <c:pt idx="1">
                  <c:v>400</c:v>
                </c:pt>
                <c:pt idx="2">
                  <c:v>300</c:v>
                </c:pt>
                <c:pt idx="3">
                  <c:v>100</c:v>
                </c:pt>
                <c:pt idx="4">
                  <c:v>0</c:v>
                </c:pt>
                <c:pt idx="5">
                  <c:v>100</c:v>
                </c:pt>
                <c:pt idx="6">
                  <c:v>200</c:v>
                </c:pt>
                <c:pt idx="7">
                  <c:v>300</c:v>
                </c:pt>
                <c:pt idx="8">
                  <c:v>400</c:v>
                </c:pt>
                <c:pt idx="9">
                  <c:v>500</c:v>
                </c:pt>
                <c:pt idx="10">
                  <c:v>600</c:v>
                </c:pt>
                <c:pt idx="11">
                  <c:v>700</c:v>
                </c:pt>
                <c:pt idx="12">
                  <c:v>800</c:v>
                </c:pt>
                <c:pt idx="13">
                  <c:v>900</c:v>
                </c:pt>
                <c:pt idx="14">
                  <c:v>1000</c:v>
                </c:pt>
                <c:pt idx="15">
                  <c:v>1100</c:v>
                </c:pt>
                <c:pt idx="16">
                  <c:v>1200</c:v>
                </c:pt>
                <c:pt idx="17">
                  <c:v>1300</c:v>
                </c:pt>
                <c:pt idx="18">
                  <c:v>1400</c:v>
                </c:pt>
                <c:pt idx="19">
                  <c:v>1500</c:v>
                </c:pt>
                <c:pt idx="20">
                  <c:v>1600</c:v>
                </c:pt>
                <c:pt idx="21">
                  <c:v>1700</c:v>
                </c:pt>
                <c:pt idx="22">
                  <c:v>1800</c:v>
                </c:pt>
                <c:pt idx="23">
                  <c:v>1900</c:v>
                </c:pt>
                <c:pt idx="24">
                  <c:v>2000</c:v>
                </c:pt>
                <c:pt idx="25">
                  <c:v>2100</c:v>
                </c:pt>
              </c:numCache>
            </c:numRef>
          </c:cat>
          <c:val>
            <c:numRef>
              <c:f>Planilha1!$B$2:$B$27</c:f>
              <c:numCache>
                <c:formatCode>General</c:formatCode>
                <c:ptCount val="26"/>
                <c:pt idx="0">
                  <c:v>1</c:v>
                </c:pt>
                <c:pt idx="5">
                  <c:v>1</c:v>
                </c:pt>
                <c:pt idx="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8D-4221-8A28-CB75B163D5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503407472"/>
        <c:axId val="50341075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Planilha1!$A$1</c15:sqref>
                        </c15:formulaRef>
                      </c:ext>
                    </c:extLst>
                    <c:strCache>
                      <c:ptCount val="1"/>
                      <c:pt idx="0">
                        <c:v>ano</c:v>
                      </c:pt>
                    </c:strCache>
                  </c:strRef>
                </c:tx>
                <c:spPr>
                  <a:pattFill prst="narHorz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ln>
                    <a:noFill/>
                  </a:ln>
                  <a:effectLst>
                    <a:innerShdw blurRad="114300">
                      <a:schemeClr val="accent1"/>
                    </a:inn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Planilha1!$A$2:$A$27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500</c:v>
                      </c:pt>
                      <c:pt idx="1">
                        <c:v>400</c:v>
                      </c:pt>
                      <c:pt idx="2">
                        <c:v>300</c:v>
                      </c:pt>
                      <c:pt idx="3">
                        <c:v>100</c:v>
                      </c:pt>
                      <c:pt idx="4">
                        <c:v>0</c:v>
                      </c:pt>
                      <c:pt idx="5">
                        <c:v>100</c:v>
                      </c:pt>
                      <c:pt idx="6">
                        <c:v>200</c:v>
                      </c:pt>
                      <c:pt idx="7">
                        <c:v>300</c:v>
                      </c:pt>
                      <c:pt idx="8">
                        <c:v>400</c:v>
                      </c:pt>
                      <c:pt idx="9">
                        <c:v>500</c:v>
                      </c:pt>
                      <c:pt idx="10">
                        <c:v>600</c:v>
                      </c:pt>
                      <c:pt idx="11">
                        <c:v>700</c:v>
                      </c:pt>
                      <c:pt idx="12">
                        <c:v>800</c:v>
                      </c:pt>
                      <c:pt idx="13">
                        <c:v>900</c:v>
                      </c:pt>
                      <c:pt idx="14">
                        <c:v>1000</c:v>
                      </c:pt>
                      <c:pt idx="15">
                        <c:v>1100</c:v>
                      </c:pt>
                      <c:pt idx="16">
                        <c:v>1200</c:v>
                      </c:pt>
                      <c:pt idx="17">
                        <c:v>1300</c:v>
                      </c:pt>
                      <c:pt idx="18">
                        <c:v>1400</c:v>
                      </c:pt>
                      <c:pt idx="19">
                        <c:v>1500</c:v>
                      </c:pt>
                      <c:pt idx="20">
                        <c:v>1600</c:v>
                      </c:pt>
                      <c:pt idx="21">
                        <c:v>1700</c:v>
                      </c:pt>
                      <c:pt idx="22">
                        <c:v>1800</c:v>
                      </c:pt>
                      <c:pt idx="23">
                        <c:v>1900</c:v>
                      </c:pt>
                      <c:pt idx="24">
                        <c:v>2000</c:v>
                      </c:pt>
                      <c:pt idx="25">
                        <c:v>2100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Planilha1!$A$2:$A$27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500</c:v>
                      </c:pt>
                      <c:pt idx="1">
                        <c:v>400</c:v>
                      </c:pt>
                      <c:pt idx="2">
                        <c:v>300</c:v>
                      </c:pt>
                      <c:pt idx="3">
                        <c:v>100</c:v>
                      </c:pt>
                      <c:pt idx="4">
                        <c:v>0</c:v>
                      </c:pt>
                      <c:pt idx="5">
                        <c:v>100</c:v>
                      </c:pt>
                      <c:pt idx="6">
                        <c:v>200</c:v>
                      </c:pt>
                      <c:pt idx="7">
                        <c:v>300</c:v>
                      </c:pt>
                      <c:pt idx="8">
                        <c:v>400</c:v>
                      </c:pt>
                      <c:pt idx="9">
                        <c:v>500</c:v>
                      </c:pt>
                      <c:pt idx="10">
                        <c:v>600</c:v>
                      </c:pt>
                      <c:pt idx="11">
                        <c:v>700</c:v>
                      </c:pt>
                      <c:pt idx="12">
                        <c:v>800</c:v>
                      </c:pt>
                      <c:pt idx="13">
                        <c:v>900</c:v>
                      </c:pt>
                      <c:pt idx="14">
                        <c:v>1000</c:v>
                      </c:pt>
                      <c:pt idx="15">
                        <c:v>1100</c:v>
                      </c:pt>
                      <c:pt idx="16">
                        <c:v>1200</c:v>
                      </c:pt>
                      <c:pt idx="17">
                        <c:v>1300</c:v>
                      </c:pt>
                      <c:pt idx="18">
                        <c:v>1400</c:v>
                      </c:pt>
                      <c:pt idx="19">
                        <c:v>1500</c:v>
                      </c:pt>
                      <c:pt idx="20">
                        <c:v>1600</c:v>
                      </c:pt>
                      <c:pt idx="21">
                        <c:v>1700</c:v>
                      </c:pt>
                      <c:pt idx="22">
                        <c:v>1800</c:v>
                      </c:pt>
                      <c:pt idx="23">
                        <c:v>1900</c:v>
                      </c:pt>
                      <c:pt idx="24">
                        <c:v>2000</c:v>
                      </c:pt>
                      <c:pt idx="25">
                        <c:v>2100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988D-4221-8A28-CB75B163D560}"/>
                  </c:ext>
                </c:extLst>
              </c15:ser>
            </c15:filteredBarSeries>
          </c:ext>
        </c:extLst>
      </c:barChart>
      <c:catAx>
        <c:axId val="503407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Ano</a:t>
                </a:r>
              </a:p>
            </c:rich>
          </c:tx>
          <c:layout>
            <c:manualLayout>
              <c:xMode val="edge"/>
              <c:yMode val="edge"/>
              <c:x val="0.83580528229471684"/>
              <c:y val="0.772785797608632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3410752"/>
        <c:crosses val="autoZero"/>
        <c:auto val="1"/>
        <c:lblAlgn val="ctr"/>
        <c:lblOffset val="100"/>
        <c:tickLblSkip val="1"/>
        <c:noMultiLvlLbl val="0"/>
      </c:catAx>
      <c:valAx>
        <c:axId val="5034107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340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000"/>
              <a:t>2010</a:t>
            </a:r>
          </a:p>
        </c:rich>
      </c:tx>
      <c:layout>
        <c:manualLayout>
          <c:xMode val="edge"/>
          <c:yMode val="edge"/>
          <c:x val="0.36204837654832994"/>
          <c:y val="2.8723278611078313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Plan1!$D$3</c:f>
              <c:strCache>
                <c:ptCount val="1"/>
                <c:pt idx="0">
                  <c:v>2010-2015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Plan1!$A$4:$A$6</c:f>
              <c:strCache>
                <c:ptCount val="3"/>
                <c:pt idx="0">
                  <c:v>Fecundidade intermediária (TFT de 2,1 a 5)</c:v>
                </c:pt>
                <c:pt idx="1">
                  <c:v>Fecundidade elevada (TFT maior que 5)</c:v>
                </c:pt>
                <c:pt idx="2">
                  <c:v>Fecundidade baixa (TFT abaixo de 2,1 filhos por mulher)</c:v>
                </c:pt>
              </c:strCache>
            </c:strRef>
          </c:cat>
          <c:val>
            <c:numRef>
              <c:f>Plan1!$D$4:$D$6</c:f>
              <c:numCache>
                <c:formatCode>ge\r\a\l</c:formatCode>
                <c:ptCount val="3"/>
                <c:pt idx="0">
                  <c:v>46</c:v>
                </c:pt>
                <c:pt idx="1">
                  <c:v>8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BD-4CF3-A7FF-AE30FBE06EC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8635648"/>
        <c:axId val="488636304"/>
      </c:barChart>
      <c:catAx>
        <c:axId val="488635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88636304"/>
        <c:crosses val="autoZero"/>
        <c:auto val="1"/>
        <c:lblAlgn val="ctr"/>
        <c:lblOffset val="100"/>
        <c:noMultiLvlLbl val="0"/>
      </c:catAx>
      <c:valAx>
        <c:axId val="488636304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\r\a\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863564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000"/>
              <a:t>2000</a:t>
            </a:r>
          </a:p>
        </c:rich>
      </c:tx>
      <c:layout>
        <c:manualLayout>
          <c:xMode val="edge"/>
          <c:yMode val="edge"/>
          <c:x val="0.36121990634984713"/>
          <c:y val="2.070390440441609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Plan1!$C$3</c:f>
              <c:strCache>
                <c:ptCount val="1"/>
                <c:pt idx="0">
                  <c:v>1995-2000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Plan1!$A$4:$A$6</c:f>
              <c:strCache>
                <c:ptCount val="3"/>
                <c:pt idx="0">
                  <c:v>Fecundidade intermediária (TFT de 2,1 a 5)</c:v>
                </c:pt>
                <c:pt idx="1">
                  <c:v>Fecundidade elevada (TFT maior que 5)</c:v>
                </c:pt>
                <c:pt idx="2">
                  <c:v>Fecundidade baixa (TFT abaixo de 2,1 filhos por mulher)</c:v>
                </c:pt>
              </c:strCache>
            </c:strRef>
          </c:cat>
          <c:val>
            <c:numRef>
              <c:f>Plan1!$C$4:$C$6</c:f>
              <c:numCache>
                <c:formatCode>ge\r\a\l</c:formatCode>
                <c:ptCount val="3"/>
                <c:pt idx="0">
                  <c:v>45</c:v>
                </c:pt>
                <c:pt idx="1">
                  <c:v>11</c:v>
                </c:pt>
                <c:pt idx="2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B3-420D-AEE7-E32F0BDF157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8635648"/>
        <c:axId val="488636304"/>
      </c:barChart>
      <c:catAx>
        <c:axId val="4886356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88636304"/>
        <c:crosses val="autoZero"/>
        <c:auto val="1"/>
        <c:lblAlgn val="ctr"/>
        <c:lblOffset val="100"/>
        <c:noMultiLvlLbl val="0"/>
      </c:catAx>
      <c:valAx>
        <c:axId val="488636304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\r\a\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863564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46639603067207E-2"/>
          <c:y val="0.28201953922426365"/>
          <c:w val="0.96030672079386559"/>
          <c:h val="0.2707035578885972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Planilha1!$B$1</c:f>
              <c:strCache>
                <c:ptCount val="1"/>
                <c:pt idx="0">
                  <c:v>Item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Han</a:t>
                    </a:r>
                    <a:r>
                      <a:rPr lang="en-US" b="1" baseline="0"/>
                      <a:t> Fei-Tzu</a:t>
                    </a:r>
                  </a:p>
                  <a:p>
                    <a:r>
                      <a:rPr lang="en-US" baseline="0"/>
                      <a:t>500 a.C.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AFE-48DC-A44C-646EA0094AD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 b="1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Tertuliano</a:t>
                    </a:r>
                  </a:p>
                  <a:p>
                    <a:r>
                      <a:rPr lang="en-US" sz="14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160 d.C.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AFE-48DC-A44C-646EA0094AD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Tertuliano</a:t>
                    </a:r>
                  </a:p>
                  <a:p>
                    <a:r>
                      <a:rPr lang="en-US"/>
                      <a:t>(160 d.C.)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AFE-48DC-A44C-646EA0094ADB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 b="1"/>
                      <a:t>Thomas</a:t>
                    </a:r>
                    <a:r>
                      <a:rPr lang="en-US" b="1" baseline="0"/>
                      <a:t> Malthus</a:t>
                    </a:r>
                  </a:p>
                  <a:p>
                    <a:r>
                      <a:rPr lang="en-US" baseline="0"/>
                      <a:t>1798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AFE-48DC-A44C-646EA0094A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Planilha1!$A$2:$A$27</c:f>
              <c:numCache>
                <c:formatCode>General</c:formatCode>
                <c:ptCount val="26"/>
                <c:pt idx="0">
                  <c:v>500</c:v>
                </c:pt>
                <c:pt idx="1">
                  <c:v>400</c:v>
                </c:pt>
                <c:pt idx="2">
                  <c:v>300</c:v>
                </c:pt>
                <c:pt idx="3">
                  <c:v>100</c:v>
                </c:pt>
                <c:pt idx="4">
                  <c:v>0</c:v>
                </c:pt>
                <c:pt idx="5">
                  <c:v>100</c:v>
                </c:pt>
                <c:pt idx="6">
                  <c:v>200</c:v>
                </c:pt>
                <c:pt idx="7">
                  <c:v>300</c:v>
                </c:pt>
                <c:pt idx="8">
                  <c:v>400</c:v>
                </c:pt>
                <c:pt idx="9">
                  <c:v>500</c:v>
                </c:pt>
                <c:pt idx="10">
                  <c:v>600</c:v>
                </c:pt>
                <c:pt idx="11">
                  <c:v>700</c:v>
                </c:pt>
                <c:pt idx="12">
                  <c:v>800</c:v>
                </c:pt>
                <c:pt idx="13">
                  <c:v>900</c:v>
                </c:pt>
                <c:pt idx="14">
                  <c:v>1000</c:v>
                </c:pt>
                <c:pt idx="15">
                  <c:v>1100</c:v>
                </c:pt>
                <c:pt idx="16">
                  <c:v>1200</c:v>
                </c:pt>
                <c:pt idx="17">
                  <c:v>1300</c:v>
                </c:pt>
                <c:pt idx="18">
                  <c:v>1400</c:v>
                </c:pt>
                <c:pt idx="19">
                  <c:v>1500</c:v>
                </c:pt>
                <c:pt idx="20">
                  <c:v>1600</c:v>
                </c:pt>
                <c:pt idx="21">
                  <c:v>1700</c:v>
                </c:pt>
                <c:pt idx="22">
                  <c:v>1800</c:v>
                </c:pt>
                <c:pt idx="23">
                  <c:v>1900</c:v>
                </c:pt>
                <c:pt idx="24">
                  <c:v>2000</c:v>
                </c:pt>
                <c:pt idx="25">
                  <c:v>2100</c:v>
                </c:pt>
              </c:numCache>
            </c:numRef>
          </c:cat>
          <c:val>
            <c:numRef>
              <c:f>Planilha1!$B$2:$B$27</c:f>
              <c:numCache>
                <c:formatCode>General</c:formatCode>
                <c:ptCount val="26"/>
                <c:pt idx="0">
                  <c:v>1</c:v>
                </c:pt>
                <c:pt idx="5">
                  <c:v>1</c:v>
                </c:pt>
                <c:pt idx="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FE-48DC-A44C-646EA0094A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503407472"/>
        <c:axId val="50341075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Planilha1!$A$1</c15:sqref>
                        </c15:formulaRef>
                      </c:ext>
                    </c:extLst>
                    <c:strCache>
                      <c:ptCount val="1"/>
                      <c:pt idx="0">
                        <c:v>ano</c:v>
                      </c:pt>
                    </c:strCache>
                  </c:strRef>
                </c:tx>
                <c:spPr>
                  <a:pattFill prst="narHorz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ln>
                    <a:noFill/>
                  </a:ln>
                  <a:effectLst>
                    <a:innerShdw blurRad="114300">
                      <a:schemeClr val="accent1"/>
                    </a:inn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Planilha1!$A$2:$A$27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500</c:v>
                      </c:pt>
                      <c:pt idx="1">
                        <c:v>400</c:v>
                      </c:pt>
                      <c:pt idx="2">
                        <c:v>300</c:v>
                      </c:pt>
                      <c:pt idx="3">
                        <c:v>100</c:v>
                      </c:pt>
                      <c:pt idx="4">
                        <c:v>0</c:v>
                      </c:pt>
                      <c:pt idx="5">
                        <c:v>100</c:v>
                      </c:pt>
                      <c:pt idx="6">
                        <c:v>200</c:v>
                      </c:pt>
                      <c:pt idx="7">
                        <c:v>300</c:v>
                      </c:pt>
                      <c:pt idx="8">
                        <c:v>400</c:v>
                      </c:pt>
                      <c:pt idx="9">
                        <c:v>500</c:v>
                      </c:pt>
                      <c:pt idx="10">
                        <c:v>600</c:v>
                      </c:pt>
                      <c:pt idx="11">
                        <c:v>700</c:v>
                      </c:pt>
                      <c:pt idx="12">
                        <c:v>800</c:v>
                      </c:pt>
                      <c:pt idx="13">
                        <c:v>900</c:v>
                      </c:pt>
                      <c:pt idx="14">
                        <c:v>1000</c:v>
                      </c:pt>
                      <c:pt idx="15">
                        <c:v>1100</c:v>
                      </c:pt>
                      <c:pt idx="16">
                        <c:v>1200</c:v>
                      </c:pt>
                      <c:pt idx="17">
                        <c:v>1300</c:v>
                      </c:pt>
                      <c:pt idx="18">
                        <c:v>1400</c:v>
                      </c:pt>
                      <c:pt idx="19">
                        <c:v>1500</c:v>
                      </c:pt>
                      <c:pt idx="20">
                        <c:v>1600</c:v>
                      </c:pt>
                      <c:pt idx="21">
                        <c:v>1700</c:v>
                      </c:pt>
                      <c:pt idx="22">
                        <c:v>1800</c:v>
                      </c:pt>
                      <c:pt idx="23">
                        <c:v>1900</c:v>
                      </c:pt>
                      <c:pt idx="24">
                        <c:v>2000</c:v>
                      </c:pt>
                      <c:pt idx="25">
                        <c:v>2100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Planilha1!$A$2:$A$27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500</c:v>
                      </c:pt>
                      <c:pt idx="1">
                        <c:v>400</c:v>
                      </c:pt>
                      <c:pt idx="2">
                        <c:v>300</c:v>
                      </c:pt>
                      <c:pt idx="3">
                        <c:v>100</c:v>
                      </c:pt>
                      <c:pt idx="4">
                        <c:v>0</c:v>
                      </c:pt>
                      <c:pt idx="5">
                        <c:v>100</c:v>
                      </c:pt>
                      <c:pt idx="6">
                        <c:v>200</c:v>
                      </c:pt>
                      <c:pt idx="7">
                        <c:v>300</c:v>
                      </c:pt>
                      <c:pt idx="8">
                        <c:v>400</c:v>
                      </c:pt>
                      <c:pt idx="9">
                        <c:v>500</c:v>
                      </c:pt>
                      <c:pt idx="10">
                        <c:v>600</c:v>
                      </c:pt>
                      <c:pt idx="11">
                        <c:v>700</c:v>
                      </c:pt>
                      <c:pt idx="12">
                        <c:v>800</c:v>
                      </c:pt>
                      <c:pt idx="13">
                        <c:v>900</c:v>
                      </c:pt>
                      <c:pt idx="14">
                        <c:v>1000</c:v>
                      </c:pt>
                      <c:pt idx="15">
                        <c:v>1100</c:v>
                      </c:pt>
                      <c:pt idx="16">
                        <c:v>1200</c:v>
                      </c:pt>
                      <c:pt idx="17">
                        <c:v>1300</c:v>
                      </c:pt>
                      <c:pt idx="18">
                        <c:v>1400</c:v>
                      </c:pt>
                      <c:pt idx="19">
                        <c:v>1500</c:v>
                      </c:pt>
                      <c:pt idx="20">
                        <c:v>1600</c:v>
                      </c:pt>
                      <c:pt idx="21">
                        <c:v>1700</c:v>
                      </c:pt>
                      <c:pt idx="22">
                        <c:v>1800</c:v>
                      </c:pt>
                      <c:pt idx="23">
                        <c:v>1900</c:v>
                      </c:pt>
                      <c:pt idx="24">
                        <c:v>2000</c:v>
                      </c:pt>
                      <c:pt idx="25">
                        <c:v>2100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9AFE-48DC-A44C-646EA0094ADB}"/>
                  </c:ext>
                </c:extLst>
              </c15:ser>
            </c15:filteredBarSeries>
          </c:ext>
        </c:extLst>
      </c:barChart>
      <c:catAx>
        <c:axId val="503407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Ano</a:t>
                </a:r>
              </a:p>
            </c:rich>
          </c:tx>
          <c:layout>
            <c:manualLayout>
              <c:xMode val="edge"/>
              <c:yMode val="edge"/>
              <c:x val="0.83580528229471684"/>
              <c:y val="0.772785797608632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3410752"/>
        <c:crosses val="autoZero"/>
        <c:auto val="1"/>
        <c:lblAlgn val="ctr"/>
        <c:lblOffset val="100"/>
        <c:tickLblSkip val="1"/>
        <c:noMultiLvlLbl val="0"/>
      </c:catAx>
      <c:valAx>
        <c:axId val="5034107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340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46639603067207E-2"/>
          <c:y val="0.28201953922426365"/>
          <c:w val="0.96030672079386559"/>
          <c:h val="0.2707035578885972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Planilha1!$B$1</c:f>
              <c:strCache>
                <c:ptCount val="1"/>
                <c:pt idx="0">
                  <c:v>Item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Han</a:t>
                    </a:r>
                    <a:r>
                      <a:rPr lang="en-US" b="1" baseline="0"/>
                      <a:t> Fei-Tzu</a:t>
                    </a:r>
                  </a:p>
                  <a:p>
                    <a:r>
                      <a:rPr lang="en-US" baseline="0"/>
                      <a:t>500 a.C.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F85-4F51-8FC5-89E243F13F8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 b="1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Tertuliano</a:t>
                    </a:r>
                  </a:p>
                  <a:p>
                    <a:r>
                      <a:rPr lang="en-US" sz="14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160 d.C.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F85-4F51-8FC5-89E243F13F85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Tertuliano</a:t>
                    </a:r>
                  </a:p>
                  <a:p>
                    <a:r>
                      <a:rPr lang="en-US"/>
                      <a:t>(160 d.C.)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F85-4F51-8FC5-89E243F13F85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 b="1"/>
                      <a:t>Thomas</a:t>
                    </a:r>
                    <a:r>
                      <a:rPr lang="en-US" b="1" baseline="0"/>
                      <a:t> Malthus</a:t>
                    </a:r>
                  </a:p>
                  <a:p>
                    <a:r>
                      <a:rPr lang="en-US" baseline="0"/>
                      <a:t>1798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F85-4F51-8FC5-89E243F13F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Planilha1!$A$2:$A$27</c:f>
              <c:numCache>
                <c:formatCode>General</c:formatCode>
                <c:ptCount val="26"/>
                <c:pt idx="0">
                  <c:v>500</c:v>
                </c:pt>
                <c:pt idx="1">
                  <c:v>400</c:v>
                </c:pt>
                <c:pt idx="2">
                  <c:v>300</c:v>
                </c:pt>
                <c:pt idx="3">
                  <c:v>100</c:v>
                </c:pt>
                <c:pt idx="4">
                  <c:v>0</c:v>
                </c:pt>
                <c:pt idx="5">
                  <c:v>100</c:v>
                </c:pt>
                <c:pt idx="6">
                  <c:v>200</c:v>
                </c:pt>
                <c:pt idx="7">
                  <c:v>300</c:v>
                </c:pt>
                <c:pt idx="8">
                  <c:v>400</c:v>
                </c:pt>
                <c:pt idx="9">
                  <c:v>500</c:v>
                </c:pt>
                <c:pt idx="10">
                  <c:v>600</c:v>
                </c:pt>
                <c:pt idx="11">
                  <c:v>700</c:v>
                </c:pt>
                <c:pt idx="12">
                  <c:v>800</c:v>
                </c:pt>
                <c:pt idx="13">
                  <c:v>900</c:v>
                </c:pt>
                <c:pt idx="14">
                  <c:v>1000</c:v>
                </c:pt>
                <c:pt idx="15">
                  <c:v>1100</c:v>
                </c:pt>
                <c:pt idx="16">
                  <c:v>1200</c:v>
                </c:pt>
                <c:pt idx="17">
                  <c:v>1300</c:v>
                </c:pt>
                <c:pt idx="18">
                  <c:v>1400</c:v>
                </c:pt>
                <c:pt idx="19">
                  <c:v>1500</c:v>
                </c:pt>
                <c:pt idx="20">
                  <c:v>1600</c:v>
                </c:pt>
                <c:pt idx="21">
                  <c:v>1700</c:v>
                </c:pt>
                <c:pt idx="22">
                  <c:v>1800</c:v>
                </c:pt>
                <c:pt idx="23">
                  <c:v>1900</c:v>
                </c:pt>
                <c:pt idx="24">
                  <c:v>2000</c:v>
                </c:pt>
                <c:pt idx="25">
                  <c:v>2100</c:v>
                </c:pt>
              </c:numCache>
            </c:numRef>
          </c:cat>
          <c:val>
            <c:numRef>
              <c:f>Planilha1!$B$2:$B$27</c:f>
              <c:numCache>
                <c:formatCode>General</c:formatCode>
                <c:ptCount val="26"/>
                <c:pt idx="0">
                  <c:v>1</c:v>
                </c:pt>
                <c:pt idx="5">
                  <c:v>1</c:v>
                </c:pt>
                <c:pt idx="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85-4F51-8FC5-89E243F13F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503407472"/>
        <c:axId val="50341075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Planilha1!$A$1</c15:sqref>
                        </c15:formulaRef>
                      </c:ext>
                    </c:extLst>
                    <c:strCache>
                      <c:ptCount val="1"/>
                      <c:pt idx="0">
                        <c:v>ano</c:v>
                      </c:pt>
                    </c:strCache>
                  </c:strRef>
                </c:tx>
                <c:spPr>
                  <a:pattFill prst="narHorz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ln>
                    <a:noFill/>
                  </a:ln>
                  <a:effectLst>
                    <a:innerShdw blurRad="114300">
                      <a:schemeClr val="accent1"/>
                    </a:inn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Planilha1!$A$2:$A$27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500</c:v>
                      </c:pt>
                      <c:pt idx="1">
                        <c:v>400</c:v>
                      </c:pt>
                      <c:pt idx="2">
                        <c:v>300</c:v>
                      </c:pt>
                      <c:pt idx="3">
                        <c:v>100</c:v>
                      </c:pt>
                      <c:pt idx="4">
                        <c:v>0</c:v>
                      </c:pt>
                      <c:pt idx="5">
                        <c:v>100</c:v>
                      </c:pt>
                      <c:pt idx="6">
                        <c:v>200</c:v>
                      </c:pt>
                      <c:pt idx="7">
                        <c:v>300</c:v>
                      </c:pt>
                      <c:pt idx="8">
                        <c:v>400</c:v>
                      </c:pt>
                      <c:pt idx="9">
                        <c:v>500</c:v>
                      </c:pt>
                      <c:pt idx="10">
                        <c:v>600</c:v>
                      </c:pt>
                      <c:pt idx="11">
                        <c:v>700</c:v>
                      </c:pt>
                      <c:pt idx="12">
                        <c:v>800</c:v>
                      </c:pt>
                      <c:pt idx="13">
                        <c:v>900</c:v>
                      </c:pt>
                      <c:pt idx="14">
                        <c:v>1000</c:v>
                      </c:pt>
                      <c:pt idx="15">
                        <c:v>1100</c:v>
                      </c:pt>
                      <c:pt idx="16">
                        <c:v>1200</c:v>
                      </c:pt>
                      <c:pt idx="17">
                        <c:v>1300</c:v>
                      </c:pt>
                      <c:pt idx="18">
                        <c:v>1400</c:v>
                      </c:pt>
                      <c:pt idx="19">
                        <c:v>1500</c:v>
                      </c:pt>
                      <c:pt idx="20">
                        <c:v>1600</c:v>
                      </c:pt>
                      <c:pt idx="21">
                        <c:v>1700</c:v>
                      </c:pt>
                      <c:pt idx="22">
                        <c:v>1800</c:v>
                      </c:pt>
                      <c:pt idx="23">
                        <c:v>1900</c:v>
                      </c:pt>
                      <c:pt idx="24">
                        <c:v>2000</c:v>
                      </c:pt>
                      <c:pt idx="25">
                        <c:v>2100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Planilha1!$A$2:$A$27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500</c:v>
                      </c:pt>
                      <c:pt idx="1">
                        <c:v>400</c:v>
                      </c:pt>
                      <c:pt idx="2">
                        <c:v>300</c:v>
                      </c:pt>
                      <c:pt idx="3">
                        <c:v>100</c:v>
                      </c:pt>
                      <c:pt idx="4">
                        <c:v>0</c:v>
                      </c:pt>
                      <c:pt idx="5">
                        <c:v>100</c:v>
                      </c:pt>
                      <c:pt idx="6">
                        <c:v>200</c:v>
                      </c:pt>
                      <c:pt idx="7">
                        <c:v>300</c:v>
                      </c:pt>
                      <c:pt idx="8">
                        <c:v>400</c:v>
                      </c:pt>
                      <c:pt idx="9">
                        <c:v>500</c:v>
                      </c:pt>
                      <c:pt idx="10">
                        <c:v>600</c:v>
                      </c:pt>
                      <c:pt idx="11">
                        <c:v>700</c:v>
                      </c:pt>
                      <c:pt idx="12">
                        <c:v>800</c:v>
                      </c:pt>
                      <c:pt idx="13">
                        <c:v>900</c:v>
                      </c:pt>
                      <c:pt idx="14">
                        <c:v>1000</c:v>
                      </c:pt>
                      <c:pt idx="15">
                        <c:v>1100</c:v>
                      </c:pt>
                      <c:pt idx="16">
                        <c:v>1200</c:v>
                      </c:pt>
                      <c:pt idx="17">
                        <c:v>1300</c:v>
                      </c:pt>
                      <c:pt idx="18">
                        <c:v>1400</c:v>
                      </c:pt>
                      <c:pt idx="19">
                        <c:v>1500</c:v>
                      </c:pt>
                      <c:pt idx="20">
                        <c:v>1600</c:v>
                      </c:pt>
                      <c:pt idx="21">
                        <c:v>1700</c:v>
                      </c:pt>
                      <c:pt idx="22">
                        <c:v>1800</c:v>
                      </c:pt>
                      <c:pt idx="23">
                        <c:v>1900</c:v>
                      </c:pt>
                      <c:pt idx="24">
                        <c:v>2000</c:v>
                      </c:pt>
                      <c:pt idx="25">
                        <c:v>2100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5F85-4F51-8FC5-89E243F13F85}"/>
                  </c:ext>
                </c:extLst>
              </c15:ser>
            </c15:filteredBarSeries>
          </c:ext>
        </c:extLst>
      </c:barChart>
      <c:catAx>
        <c:axId val="503407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Ano</a:t>
                </a:r>
              </a:p>
            </c:rich>
          </c:tx>
          <c:layout>
            <c:manualLayout>
              <c:xMode val="edge"/>
              <c:yMode val="edge"/>
              <c:x val="0.83580528229471684"/>
              <c:y val="0.772785797608632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03410752"/>
        <c:crosses val="autoZero"/>
        <c:auto val="1"/>
        <c:lblAlgn val="ctr"/>
        <c:lblOffset val="100"/>
        <c:tickLblSkip val="1"/>
        <c:noMultiLvlLbl val="0"/>
      </c:catAx>
      <c:valAx>
        <c:axId val="5034107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340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/>
              <a:t>MUNDO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9.7846878356771971E-2"/>
          <c:y val="0.12025376396865299"/>
          <c:w val="0.7618442589722294"/>
          <c:h val="0.69096271976321399"/>
        </c:manualLayout>
      </c:layout>
      <c:lineChart>
        <c:grouping val="standard"/>
        <c:varyColors val="0"/>
        <c:ser>
          <c:idx val="1"/>
          <c:order val="0"/>
          <c:tx>
            <c:v>Taxa de Mortalidade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Data!$C$2:$O$2</c:f>
              <c:numCache>
                <c:formatCode>General</c:formatCode>
                <c:ptCount val="13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</c:numCache>
            </c:numRef>
          </c:cat>
          <c:val>
            <c:numRef>
              <c:f>Data!$C$3:$O$3</c:f>
              <c:numCache>
                <c:formatCode>0.0</c:formatCode>
                <c:ptCount val="13"/>
                <c:pt idx="0">
                  <c:v>19.100000000000001</c:v>
                </c:pt>
                <c:pt idx="1">
                  <c:v>17.399999999999999</c:v>
                </c:pt>
                <c:pt idx="2">
                  <c:v>16.100000000000001</c:v>
                </c:pt>
                <c:pt idx="3">
                  <c:v>13.5</c:v>
                </c:pt>
                <c:pt idx="4">
                  <c:v>12</c:v>
                </c:pt>
                <c:pt idx="5">
                  <c:v>10.8</c:v>
                </c:pt>
                <c:pt idx="6">
                  <c:v>10.1</c:v>
                </c:pt>
                <c:pt idx="7">
                  <c:v>9.5</c:v>
                </c:pt>
                <c:pt idx="8">
                  <c:v>9.1</c:v>
                </c:pt>
                <c:pt idx="9">
                  <c:v>8.6999999999999993</c:v>
                </c:pt>
                <c:pt idx="10">
                  <c:v>8.4</c:v>
                </c:pt>
                <c:pt idx="11">
                  <c:v>8</c:v>
                </c:pt>
                <c:pt idx="12">
                  <c:v>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78B-4B2F-AFFC-0E4BBE8AAB6B}"/>
            </c:ext>
          </c:extLst>
        </c:ser>
        <c:ser>
          <c:idx val="2"/>
          <c:order val="1"/>
          <c:tx>
            <c:v>Taxa de Natalidade</c:v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Data!$C$2:$O$2</c:f>
              <c:numCache>
                <c:formatCode>General</c:formatCode>
                <c:ptCount val="13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</c:numCache>
            </c:numRef>
          </c:cat>
          <c:val>
            <c:numRef>
              <c:f>Data!$C$10:$O$10</c:f>
              <c:numCache>
                <c:formatCode>0.0</c:formatCode>
                <c:ptCount val="13"/>
                <c:pt idx="0">
                  <c:v>36.9</c:v>
                </c:pt>
                <c:pt idx="1">
                  <c:v>35.4</c:v>
                </c:pt>
                <c:pt idx="2">
                  <c:v>35.4</c:v>
                </c:pt>
                <c:pt idx="3">
                  <c:v>34</c:v>
                </c:pt>
                <c:pt idx="4">
                  <c:v>31.4</c:v>
                </c:pt>
                <c:pt idx="5">
                  <c:v>28.5</c:v>
                </c:pt>
                <c:pt idx="6">
                  <c:v>27.9</c:v>
                </c:pt>
                <c:pt idx="7">
                  <c:v>27.4</c:v>
                </c:pt>
                <c:pt idx="8">
                  <c:v>24.3</c:v>
                </c:pt>
                <c:pt idx="9">
                  <c:v>22</c:v>
                </c:pt>
                <c:pt idx="10">
                  <c:v>20.9</c:v>
                </c:pt>
                <c:pt idx="11">
                  <c:v>20.3</c:v>
                </c:pt>
                <c:pt idx="12">
                  <c:v>19.600000000000001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8B-4B2F-AFFC-0E4BBE8AA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494515184"/>
        <c:axId val="-1494521712"/>
      </c:lineChart>
      <c:catAx>
        <c:axId val="-1494515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Ano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494521712"/>
        <c:crosses val="autoZero"/>
        <c:auto val="1"/>
        <c:lblAlgn val="ctr"/>
        <c:lblOffset val="100"/>
        <c:noMultiLvlLbl val="0"/>
      </c:catAx>
      <c:valAx>
        <c:axId val="-149452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Taxas (por mil habitantes)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49451518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6383341976958401"/>
          <c:y val="0.14913011927610975"/>
          <c:w val="0.27345144424326856"/>
          <c:h val="0.165498321926471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/>
              <a:t>BRASIL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9.7846878356771971E-2"/>
          <c:y val="0.12025376396865299"/>
          <c:w val="0.7618442589722294"/>
          <c:h val="0.71576668962834411"/>
        </c:manualLayout>
      </c:layout>
      <c:lineChart>
        <c:grouping val="standard"/>
        <c:varyColors val="0"/>
        <c:ser>
          <c:idx val="1"/>
          <c:order val="0"/>
          <c:tx>
            <c:v>Taxa de Mortalidade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Data!$C$2:$O$2</c:f>
              <c:numCache>
                <c:formatCode>General</c:formatCode>
                <c:ptCount val="13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</c:numCache>
            </c:numRef>
          </c:cat>
          <c:val>
            <c:numRef>
              <c:f>Data!$C$6:$O$6</c:f>
              <c:numCache>
                <c:formatCode>0.0</c:formatCode>
                <c:ptCount val="13"/>
                <c:pt idx="0">
                  <c:v>15.5</c:v>
                </c:pt>
                <c:pt idx="1">
                  <c:v>14.1</c:v>
                </c:pt>
                <c:pt idx="2">
                  <c:v>12.5</c:v>
                </c:pt>
                <c:pt idx="3">
                  <c:v>10.9</c:v>
                </c:pt>
                <c:pt idx="4">
                  <c:v>9.5</c:v>
                </c:pt>
                <c:pt idx="5">
                  <c:v>9</c:v>
                </c:pt>
                <c:pt idx="6">
                  <c:v>8.4</c:v>
                </c:pt>
                <c:pt idx="7">
                  <c:v>7.6</c:v>
                </c:pt>
                <c:pt idx="8">
                  <c:v>6.9</c:v>
                </c:pt>
                <c:pt idx="9">
                  <c:v>6.2</c:v>
                </c:pt>
                <c:pt idx="10">
                  <c:v>5.9</c:v>
                </c:pt>
                <c:pt idx="11">
                  <c:v>5.9</c:v>
                </c:pt>
                <c:pt idx="12">
                  <c:v>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5F-4B7D-9A9D-4CC0B719D01B}"/>
            </c:ext>
          </c:extLst>
        </c:ser>
        <c:ser>
          <c:idx val="2"/>
          <c:order val="1"/>
          <c:tx>
            <c:v>Taxa de Natalidade</c:v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Data!$C$2:$O$2</c:f>
              <c:numCache>
                <c:formatCode>General</c:formatCode>
                <c:ptCount val="13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</c:numCache>
            </c:numRef>
          </c:cat>
          <c:val>
            <c:numRef>
              <c:f>Data!$C$13:$O$13</c:f>
              <c:numCache>
                <c:formatCode>0.0</c:formatCode>
                <c:ptCount val="13"/>
                <c:pt idx="0">
                  <c:v>43.9</c:v>
                </c:pt>
                <c:pt idx="1">
                  <c:v>42.7</c:v>
                </c:pt>
                <c:pt idx="2">
                  <c:v>41.5</c:v>
                </c:pt>
                <c:pt idx="3">
                  <c:v>37.299999999999997</c:v>
                </c:pt>
                <c:pt idx="4">
                  <c:v>33.799999999999997</c:v>
                </c:pt>
                <c:pt idx="5">
                  <c:v>32.700000000000003</c:v>
                </c:pt>
                <c:pt idx="6">
                  <c:v>31</c:v>
                </c:pt>
                <c:pt idx="7">
                  <c:v>26.8</c:v>
                </c:pt>
                <c:pt idx="8">
                  <c:v>23.5</c:v>
                </c:pt>
                <c:pt idx="9">
                  <c:v>21.6</c:v>
                </c:pt>
                <c:pt idx="10">
                  <c:v>18.7</c:v>
                </c:pt>
                <c:pt idx="11">
                  <c:v>16.2</c:v>
                </c:pt>
                <c:pt idx="12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5F-4B7D-9A9D-4CC0B719D0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494513008"/>
        <c:axId val="-1494522256"/>
      </c:lineChart>
      <c:catAx>
        <c:axId val="-1494513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Ano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494522256"/>
        <c:crosses val="autoZero"/>
        <c:auto val="1"/>
        <c:lblAlgn val="ctr"/>
        <c:lblOffset val="100"/>
        <c:noMultiLvlLbl val="0"/>
      </c:catAx>
      <c:valAx>
        <c:axId val="-149452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Taxas (por mil habitantes)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49451300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6383341976958401"/>
          <c:y val="0.14913011927610975"/>
          <c:w val="0.27345144424326856"/>
          <c:h val="0.165498321926471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Taxa de Natalidade (por mil habitantes)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5044041260576693"/>
          <c:y val="0.10125874963458605"/>
          <c:w val="0.84311115393792557"/>
          <c:h val="0.67607903178769324"/>
        </c:manualLayout>
      </c:layout>
      <c:lineChart>
        <c:grouping val="standard"/>
        <c:varyColors val="0"/>
        <c:ser>
          <c:idx val="1"/>
          <c:order val="0"/>
          <c:tx>
            <c:strRef>
              <c:f>Data!$B$10</c:f>
              <c:strCache>
                <c:ptCount val="1"/>
                <c:pt idx="0">
                  <c:v>Mundo</c:v>
                </c:pt>
              </c:strCache>
            </c:strRef>
          </c:tx>
          <c:spPr>
            <a:ln w="22225" cap="rnd" cmpd="sng" algn="ctr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Data!$C$2:$W$2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Data!$C$10:$W$10</c:f>
              <c:numCache>
                <c:formatCode>0.0</c:formatCode>
                <c:ptCount val="21"/>
                <c:pt idx="0">
                  <c:v>36.9</c:v>
                </c:pt>
                <c:pt idx="1">
                  <c:v>35.4</c:v>
                </c:pt>
                <c:pt idx="2">
                  <c:v>35.4</c:v>
                </c:pt>
                <c:pt idx="3">
                  <c:v>34</c:v>
                </c:pt>
                <c:pt idx="4">
                  <c:v>31.4</c:v>
                </c:pt>
                <c:pt idx="5">
                  <c:v>28.5</c:v>
                </c:pt>
                <c:pt idx="6">
                  <c:v>27.9</c:v>
                </c:pt>
                <c:pt idx="7">
                  <c:v>27.4</c:v>
                </c:pt>
                <c:pt idx="8">
                  <c:v>24.3</c:v>
                </c:pt>
                <c:pt idx="9">
                  <c:v>22</c:v>
                </c:pt>
                <c:pt idx="10">
                  <c:v>20.9</c:v>
                </c:pt>
                <c:pt idx="11">
                  <c:v>20.3</c:v>
                </c:pt>
                <c:pt idx="12">
                  <c:v>19.600000000000001</c:v>
                </c:pt>
                <c:pt idx="13">
                  <c:v>18.600000000000001</c:v>
                </c:pt>
                <c:pt idx="14">
                  <c:v>17.600000000000001</c:v>
                </c:pt>
                <c:pt idx="15">
                  <c:v>16.7</c:v>
                </c:pt>
                <c:pt idx="16">
                  <c:v>16.100000000000001</c:v>
                </c:pt>
                <c:pt idx="17">
                  <c:v>15.6</c:v>
                </c:pt>
                <c:pt idx="18">
                  <c:v>15.2</c:v>
                </c:pt>
                <c:pt idx="19">
                  <c:v>14.8</c:v>
                </c:pt>
                <c:pt idx="20">
                  <c:v>14.4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26-4753-BA1A-24BE0746C328}"/>
            </c:ext>
          </c:extLst>
        </c:ser>
        <c:ser>
          <c:idx val="2"/>
          <c:order val="1"/>
          <c:tx>
            <c:strRef>
              <c:f>Data!$B$13</c:f>
              <c:strCache>
                <c:ptCount val="1"/>
                <c:pt idx="0">
                  <c:v>Brasil</c:v>
                </c:pt>
              </c:strCache>
            </c:strRef>
          </c:tx>
          <c:spPr>
            <a:ln w="22225" cap="rnd" cmpd="sng" algn="ctr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Data!$C$2:$W$2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Data!$C$13:$W$13</c:f>
              <c:numCache>
                <c:formatCode>0.0</c:formatCode>
                <c:ptCount val="21"/>
                <c:pt idx="0">
                  <c:v>43.9</c:v>
                </c:pt>
                <c:pt idx="1">
                  <c:v>42.7</c:v>
                </c:pt>
                <c:pt idx="2">
                  <c:v>41.5</c:v>
                </c:pt>
                <c:pt idx="3">
                  <c:v>37.299999999999997</c:v>
                </c:pt>
                <c:pt idx="4">
                  <c:v>33.799999999999997</c:v>
                </c:pt>
                <c:pt idx="5">
                  <c:v>32.700000000000003</c:v>
                </c:pt>
                <c:pt idx="6">
                  <c:v>31</c:v>
                </c:pt>
                <c:pt idx="7">
                  <c:v>26.8</c:v>
                </c:pt>
                <c:pt idx="8">
                  <c:v>23.5</c:v>
                </c:pt>
                <c:pt idx="9">
                  <c:v>21.6</c:v>
                </c:pt>
                <c:pt idx="10">
                  <c:v>18.7</c:v>
                </c:pt>
                <c:pt idx="11">
                  <c:v>16.2</c:v>
                </c:pt>
                <c:pt idx="12">
                  <c:v>15</c:v>
                </c:pt>
                <c:pt idx="13">
                  <c:v>13.8</c:v>
                </c:pt>
                <c:pt idx="14">
                  <c:v>12.7</c:v>
                </c:pt>
                <c:pt idx="15">
                  <c:v>11.7</c:v>
                </c:pt>
                <c:pt idx="16">
                  <c:v>10.9</c:v>
                </c:pt>
                <c:pt idx="17">
                  <c:v>10.3</c:v>
                </c:pt>
                <c:pt idx="18">
                  <c:v>9.9</c:v>
                </c:pt>
                <c:pt idx="19">
                  <c:v>9.5</c:v>
                </c:pt>
                <c:pt idx="20">
                  <c:v>9.1999999999999993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26-4753-BA1A-24BE0746C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-1494521168"/>
        <c:axId val="-1494513552"/>
      </c:lineChart>
      <c:catAx>
        <c:axId val="-14945211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Ano</a:t>
                </a:r>
              </a:p>
            </c:rich>
          </c:tx>
          <c:layout>
            <c:manualLayout>
              <c:xMode val="edge"/>
              <c:yMode val="edge"/>
              <c:x val="0.50410681072045449"/>
              <c:y val="0.917482623699815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494513552"/>
        <c:crosses val="autoZero"/>
        <c:auto val="1"/>
        <c:lblAlgn val="ctr"/>
        <c:lblOffset val="100"/>
        <c:noMultiLvlLbl val="0"/>
      </c:catAx>
      <c:valAx>
        <c:axId val="-14945135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 dirty="0"/>
                  <a:t>Taxa de Natalidade (por mil habitantes)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49452116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848013384261615"/>
          <c:y val="0.16089036324163183"/>
          <c:w val="0.13592552237004804"/>
          <c:h val="0.113800994783059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/>
  </c:chart>
  <c:spPr>
    <a:solidFill>
      <a:schemeClr val="lt1"/>
    </a:solidFill>
    <a:ln>
      <a:noFill/>
    </a:ln>
    <a:effectLst/>
  </c:spPr>
  <c:txPr>
    <a:bodyPr/>
    <a:lstStyle/>
    <a:p>
      <a:pPr>
        <a:defRPr sz="2000"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Taxa de Mortalidade (por mil habitantes)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Data!$B$10</c:f>
              <c:strCache>
                <c:ptCount val="1"/>
                <c:pt idx="0">
                  <c:v>Mundo</c:v>
                </c:pt>
              </c:strCache>
            </c:strRef>
          </c:tx>
          <c:spPr>
            <a:ln w="22225" cap="rnd" cmpd="sng" algn="ctr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Data!$C$2:$W$2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Data!$C$3:$W$3</c:f>
              <c:numCache>
                <c:formatCode>0.0</c:formatCode>
                <c:ptCount val="21"/>
                <c:pt idx="0">
                  <c:v>19.100000000000001</c:v>
                </c:pt>
                <c:pt idx="1">
                  <c:v>17.399999999999999</c:v>
                </c:pt>
                <c:pt idx="2">
                  <c:v>16.100000000000001</c:v>
                </c:pt>
                <c:pt idx="3">
                  <c:v>13.5</c:v>
                </c:pt>
                <c:pt idx="4">
                  <c:v>12</c:v>
                </c:pt>
                <c:pt idx="5">
                  <c:v>10.8</c:v>
                </c:pt>
                <c:pt idx="6">
                  <c:v>10.1</c:v>
                </c:pt>
                <c:pt idx="7">
                  <c:v>9.5</c:v>
                </c:pt>
                <c:pt idx="8">
                  <c:v>9.1</c:v>
                </c:pt>
                <c:pt idx="9">
                  <c:v>8.6999999999999993</c:v>
                </c:pt>
                <c:pt idx="10">
                  <c:v>8.4</c:v>
                </c:pt>
                <c:pt idx="11">
                  <c:v>8</c:v>
                </c:pt>
                <c:pt idx="12">
                  <c:v>7.7</c:v>
                </c:pt>
                <c:pt idx="13">
                  <c:v>7.7</c:v>
                </c:pt>
                <c:pt idx="14">
                  <c:v>7.8</c:v>
                </c:pt>
                <c:pt idx="15">
                  <c:v>8</c:v>
                </c:pt>
                <c:pt idx="16">
                  <c:v>8.3000000000000007</c:v>
                </c:pt>
                <c:pt idx="17">
                  <c:v>8.6</c:v>
                </c:pt>
                <c:pt idx="18">
                  <c:v>9</c:v>
                </c:pt>
                <c:pt idx="19">
                  <c:v>9.3000000000000007</c:v>
                </c:pt>
                <c:pt idx="20">
                  <c:v>9.6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55-41F7-9D02-68306CE931FC}"/>
            </c:ext>
          </c:extLst>
        </c:ser>
        <c:ser>
          <c:idx val="2"/>
          <c:order val="1"/>
          <c:tx>
            <c:strRef>
              <c:f>Data!$B$13</c:f>
              <c:strCache>
                <c:ptCount val="1"/>
                <c:pt idx="0">
                  <c:v>Brasil</c:v>
                </c:pt>
              </c:strCache>
            </c:strRef>
          </c:tx>
          <c:spPr>
            <a:ln w="22225" cap="rnd" cmpd="sng" algn="ctr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Data!$C$2:$W$2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Data!$C$6:$W$6</c:f>
              <c:numCache>
                <c:formatCode>0.0</c:formatCode>
                <c:ptCount val="21"/>
                <c:pt idx="0">
                  <c:v>15.5</c:v>
                </c:pt>
                <c:pt idx="1">
                  <c:v>14.1</c:v>
                </c:pt>
                <c:pt idx="2">
                  <c:v>12.5</c:v>
                </c:pt>
                <c:pt idx="3">
                  <c:v>10.9</c:v>
                </c:pt>
                <c:pt idx="4">
                  <c:v>9.5</c:v>
                </c:pt>
                <c:pt idx="5">
                  <c:v>9</c:v>
                </c:pt>
                <c:pt idx="6">
                  <c:v>8.4</c:v>
                </c:pt>
                <c:pt idx="7">
                  <c:v>7.6</c:v>
                </c:pt>
                <c:pt idx="8">
                  <c:v>6.9</c:v>
                </c:pt>
                <c:pt idx="9">
                  <c:v>6.2</c:v>
                </c:pt>
                <c:pt idx="10">
                  <c:v>5.9</c:v>
                </c:pt>
                <c:pt idx="11">
                  <c:v>5.9</c:v>
                </c:pt>
                <c:pt idx="12">
                  <c:v>5.9</c:v>
                </c:pt>
                <c:pt idx="13">
                  <c:v>6.3</c:v>
                </c:pt>
                <c:pt idx="14">
                  <c:v>6.7</c:v>
                </c:pt>
                <c:pt idx="15">
                  <c:v>7.1</c:v>
                </c:pt>
                <c:pt idx="16">
                  <c:v>7.7</c:v>
                </c:pt>
                <c:pt idx="17">
                  <c:v>8.3000000000000007</c:v>
                </c:pt>
                <c:pt idx="18">
                  <c:v>8.9</c:v>
                </c:pt>
                <c:pt idx="19">
                  <c:v>9.6</c:v>
                </c:pt>
                <c:pt idx="20">
                  <c:v>10.199999999999999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55-41F7-9D02-68306CE931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-1494511376"/>
        <c:axId val="-1494510832"/>
      </c:lineChart>
      <c:catAx>
        <c:axId val="-1494511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Ano</a:t>
                </a:r>
              </a:p>
            </c:rich>
          </c:tx>
          <c:layout>
            <c:manualLayout>
              <c:xMode val="edge"/>
              <c:yMode val="edge"/>
              <c:x val="0.45870336578528786"/>
              <c:y val="0.884364475818554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494510832"/>
        <c:crosses val="autoZero"/>
        <c:auto val="1"/>
        <c:lblAlgn val="ctr"/>
        <c:lblOffset val="100"/>
        <c:noMultiLvlLbl val="0"/>
      </c:catAx>
      <c:valAx>
        <c:axId val="-14945108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/>
                  <a:t>Taxa de Mortalidade (por mil habitantes)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494511376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532450958022813"/>
          <c:y val="0.18959037164701648"/>
          <c:w val="0.13800840264982611"/>
          <c:h val="0.107790984784614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/>
  </c:chart>
  <c:spPr>
    <a:solidFill>
      <a:schemeClr val="lt1"/>
    </a:solidFill>
    <a:ln>
      <a:noFill/>
    </a:ln>
    <a:effectLst/>
  </c:spPr>
  <c:txPr>
    <a:bodyPr/>
    <a:lstStyle/>
    <a:p>
      <a:pPr>
        <a:defRPr sz="1800"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000"/>
              <a:t>1980</a:t>
            </a:r>
          </a:p>
        </c:rich>
      </c:tx>
      <c:layout>
        <c:manualLayout>
          <c:xMode val="edge"/>
          <c:yMode val="edge"/>
          <c:x val="0.70967892642491504"/>
          <c:y val="5.0654976292726251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4473384576927884"/>
          <c:y val="0.15026081888231743"/>
          <c:w val="0.47348118985126847"/>
          <c:h val="0.7273154701745843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Plan1!$B$3</c:f>
              <c:strCache>
                <c:ptCount val="1"/>
                <c:pt idx="0">
                  <c:v>1975-1980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Plan1!$A$4:$A$6</c:f>
              <c:strCache>
                <c:ptCount val="3"/>
                <c:pt idx="0">
                  <c:v>Fecundidade intermediária (TFT de 2,1 a 5)</c:v>
                </c:pt>
                <c:pt idx="1">
                  <c:v>Fecundidade elevada (TFT maior que 5)</c:v>
                </c:pt>
                <c:pt idx="2">
                  <c:v>Fecundidade baixa (TFT abaixo de 2,1 filhos por mulher)</c:v>
                </c:pt>
              </c:strCache>
            </c:strRef>
          </c:cat>
          <c:val>
            <c:numRef>
              <c:f>Plan1!$B$4:$B$6</c:f>
              <c:numCache>
                <c:formatCode>ge\r\a\l</c:formatCode>
                <c:ptCount val="3"/>
                <c:pt idx="0">
                  <c:v>56</c:v>
                </c:pt>
                <c:pt idx="1">
                  <c:v>23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05-4ADB-BD89-B3B19B749FB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8635648"/>
        <c:axId val="488636304"/>
      </c:barChart>
      <c:catAx>
        <c:axId val="4886356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8636304"/>
        <c:crosses val="autoZero"/>
        <c:auto val="1"/>
        <c:lblAlgn val="ctr"/>
        <c:lblOffset val="100"/>
        <c:noMultiLvlLbl val="0"/>
      </c:catAx>
      <c:valAx>
        <c:axId val="488636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\r\a\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863564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000" dirty="0"/>
              <a:t>2030</a:t>
            </a:r>
          </a:p>
        </c:rich>
      </c:tx>
      <c:layout>
        <c:manualLayout>
          <c:xMode val="edge"/>
          <c:yMode val="edge"/>
          <c:x val="0.3937145946646863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3"/>
          <c:order val="0"/>
          <c:tx>
            <c:strRef>
              <c:f>Plan1!$E$3</c:f>
              <c:strCache>
                <c:ptCount val="1"/>
                <c:pt idx="0">
                  <c:v>2025-2030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Plan1!$A$4:$A$6</c:f>
              <c:strCache>
                <c:ptCount val="3"/>
                <c:pt idx="0">
                  <c:v>Fecundidade intermediária (TFT de 2,1 a 5)</c:v>
                </c:pt>
                <c:pt idx="1">
                  <c:v>Fecundidade elevada (TFT maior que 5)</c:v>
                </c:pt>
                <c:pt idx="2">
                  <c:v>Fecundidade baixa (TFT abaixo de 2,1 filhos por mulher)</c:v>
                </c:pt>
              </c:strCache>
            </c:strRef>
          </c:cat>
          <c:val>
            <c:numRef>
              <c:f>Plan1!$E$4:$E$6</c:f>
              <c:numCache>
                <c:formatCode>ge\r\a\l</c:formatCode>
                <c:ptCount val="3"/>
                <c:pt idx="0">
                  <c:v>32</c:v>
                </c:pt>
                <c:pt idx="1">
                  <c:v>1</c:v>
                </c:pt>
                <c:pt idx="2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53-45F4-987A-4BC302F5E41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8635648"/>
        <c:axId val="488636304"/>
      </c:barChart>
      <c:catAx>
        <c:axId val="488635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88636304"/>
        <c:crosses val="autoZero"/>
        <c:auto val="1"/>
        <c:lblAlgn val="ctr"/>
        <c:lblOffset val="100"/>
        <c:noMultiLvlLbl val="0"/>
      </c:catAx>
      <c:valAx>
        <c:axId val="488636304"/>
        <c:scaling>
          <c:orientation val="minMax"/>
          <c:max val="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\r\a\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863564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EBEFFC-AE03-4EDD-A465-9AC55DCA3F3A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6D42FC5-488D-4C83-8B89-26E24EE06360}">
      <dgm:prSet phldrT="[Texto]" custT="1"/>
      <dgm:spPr>
        <a:solidFill>
          <a:srgbClr val="4472C4">
            <a:alpha val="50980"/>
          </a:srgbClr>
        </a:solidFill>
      </dgm:spPr>
      <dgm:t>
        <a:bodyPr/>
        <a:lstStyle/>
        <a:p>
          <a:r>
            <a:rPr lang="pt-BR" sz="3200" b="1" dirty="0"/>
            <a:t>Transições</a:t>
          </a:r>
        </a:p>
      </dgm:t>
    </dgm:pt>
    <dgm:pt modelId="{6FACE866-3D75-4846-9C60-971ED4014EC9}" type="parTrans" cxnId="{6E72F591-C4CB-41C3-8E52-515C3122BE7E}">
      <dgm:prSet/>
      <dgm:spPr/>
      <dgm:t>
        <a:bodyPr/>
        <a:lstStyle/>
        <a:p>
          <a:endParaRPr lang="pt-BR" sz="2400"/>
        </a:p>
      </dgm:t>
    </dgm:pt>
    <dgm:pt modelId="{8EB49692-6391-4159-8B72-A03450325AFA}" type="sibTrans" cxnId="{6E72F591-C4CB-41C3-8E52-515C3122BE7E}">
      <dgm:prSet/>
      <dgm:spPr/>
      <dgm:t>
        <a:bodyPr/>
        <a:lstStyle/>
        <a:p>
          <a:endParaRPr lang="pt-BR" sz="2400"/>
        </a:p>
      </dgm:t>
    </dgm:pt>
    <dgm:pt modelId="{06823FF5-CA8C-441E-B367-BA50378B3117}">
      <dgm:prSet phldrT="[Texto]" custT="1"/>
      <dgm:spPr>
        <a:solidFill>
          <a:srgbClr val="4472C4">
            <a:alpha val="50980"/>
          </a:srgbClr>
        </a:solidFill>
      </dgm:spPr>
      <dgm:t>
        <a:bodyPr/>
        <a:lstStyle/>
        <a:p>
          <a:pPr marL="176213" indent="0" algn="l"/>
          <a:r>
            <a:rPr lang="pt-BR" sz="2400" b="1" dirty="0"/>
            <a:t>Demográfica</a:t>
          </a:r>
          <a:br>
            <a:rPr lang="pt-BR" sz="2000" b="1" dirty="0"/>
          </a:br>
          <a:r>
            <a:rPr lang="pt-BR" sz="2000" dirty="0"/>
            <a:t>redução da mortalidade seguida da diminuição nos nascimentos</a:t>
          </a:r>
        </a:p>
      </dgm:t>
    </dgm:pt>
    <dgm:pt modelId="{3CEE400F-D2D1-4DDC-A09F-539CE681363A}" type="parTrans" cxnId="{D1EA2959-62C4-4F17-9358-7753CF6AAF3C}">
      <dgm:prSet/>
      <dgm:spPr/>
      <dgm:t>
        <a:bodyPr/>
        <a:lstStyle/>
        <a:p>
          <a:endParaRPr lang="pt-BR" sz="2400"/>
        </a:p>
      </dgm:t>
    </dgm:pt>
    <dgm:pt modelId="{55F53B0A-A3EA-4152-B4E3-19A7FB94ABDE}" type="sibTrans" cxnId="{D1EA2959-62C4-4F17-9358-7753CF6AAF3C}">
      <dgm:prSet/>
      <dgm:spPr/>
      <dgm:t>
        <a:bodyPr/>
        <a:lstStyle/>
        <a:p>
          <a:endParaRPr lang="pt-BR" sz="2400"/>
        </a:p>
      </dgm:t>
    </dgm:pt>
    <dgm:pt modelId="{7213D217-3D9A-4F84-9782-E4EC1056A30A}">
      <dgm:prSet custT="1"/>
      <dgm:spPr>
        <a:solidFill>
          <a:srgbClr val="4472C4">
            <a:alpha val="50980"/>
          </a:srgbClr>
        </a:solidFill>
      </dgm:spPr>
      <dgm:t>
        <a:bodyPr/>
        <a:lstStyle/>
        <a:p>
          <a:pPr marL="176213" indent="0" algn="l"/>
          <a:r>
            <a:rPr lang="pt-BR" sz="2400" b="1" dirty="0"/>
            <a:t>Urbana </a:t>
          </a:r>
          <a:br>
            <a:rPr lang="pt-BR" sz="2000" b="1" dirty="0"/>
          </a:br>
          <a:r>
            <a:rPr lang="pt-BR" sz="2000" dirty="0"/>
            <a:t>crescimento das populações em áreas urbanas em relação às populações rurais</a:t>
          </a:r>
        </a:p>
      </dgm:t>
    </dgm:pt>
    <dgm:pt modelId="{737DF990-41E8-4E9F-8D3F-764381FB011C}" type="parTrans" cxnId="{943AC94A-3204-408D-8848-F5E95FD4D6C4}">
      <dgm:prSet/>
      <dgm:spPr/>
      <dgm:t>
        <a:bodyPr/>
        <a:lstStyle/>
        <a:p>
          <a:endParaRPr lang="pt-BR" sz="2400"/>
        </a:p>
      </dgm:t>
    </dgm:pt>
    <dgm:pt modelId="{8A5D992C-BE46-428A-9C43-5C58B5A81EB9}" type="sibTrans" cxnId="{943AC94A-3204-408D-8848-F5E95FD4D6C4}">
      <dgm:prSet/>
      <dgm:spPr/>
      <dgm:t>
        <a:bodyPr/>
        <a:lstStyle/>
        <a:p>
          <a:endParaRPr lang="pt-BR" sz="2400"/>
        </a:p>
      </dgm:t>
    </dgm:pt>
    <dgm:pt modelId="{9026929A-0EFD-4E4A-9E73-55B8584AA296}">
      <dgm:prSet custT="1"/>
      <dgm:spPr>
        <a:solidFill>
          <a:srgbClr val="4472C4">
            <a:alpha val="50980"/>
          </a:srgbClr>
        </a:solidFill>
      </dgm:spPr>
      <dgm:t>
        <a:bodyPr/>
        <a:lstStyle/>
        <a:p>
          <a:pPr marL="176213" indent="0" algn="l"/>
          <a:r>
            <a:rPr lang="pt-BR" sz="2400" b="1" dirty="0"/>
            <a:t>Epidemiológica</a:t>
          </a:r>
          <a:br>
            <a:rPr lang="pt-BR" sz="2000" b="1" dirty="0"/>
          </a:br>
          <a:r>
            <a:rPr lang="pt-BR" sz="2000" dirty="0"/>
            <a:t>declínio das mortes causadas por doenças infectocontagiosas e prevalência dos óbitos por doenças cardiovasculares, neoplasias, causas externas e doenças crônico-degenerativas.</a:t>
          </a:r>
        </a:p>
      </dgm:t>
    </dgm:pt>
    <dgm:pt modelId="{31A12366-0FC7-4A7E-9A1A-5FBEC5FF5F28}" type="parTrans" cxnId="{AF9941EE-9537-477F-B247-D013AC984FD5}">
      <dgm:prSet/>
      <dgm:spPr/>
      <dgm:t>
        <a:bodyPr/>
        <a:lstStyle/>
        <a:p>
          <a:endParaRPr lang="pt-BR" sz="2400"/>
        </a:p>
      </dgm:t>
    </dgm:pt>
    <dgm:pt modelId="{EA718714-3B98-41AA-BC67-29E90B6D1CD1}" type="sibTrans" cxnId="{AF9941EE-9537-477F-B247-D013AC984FD5}">
      <dgm:prSet/>
      <dgm:spPr/>
      <dgm:t>
        <a:bodyPr/>
        <a:lstStyle/>
        <a:p>
          <a:endParaRPr lang="pt-BR" sz="2400"/>
        </a:p>
      </dgm:t>
    </dgm:pt>
    <dgm:pt modelId="{6D2A4E8E-A325-4FA7-92A4-5ACDD1EE1CEF}">
      <dgm:prSet custT="1"/>
      <dgm:spPr>
        <a:solidFill>
          <a:srgbClr val="4472C4">
            <a:alpha val="50980"/>
          </a:srgbClr>
        </a:solidFill>
      </dgm:spPr>
      <dgm:t>
        <a:bodyPr/>
        <a:lstStyle/>
        <a:p>
          <a:pPr marL="176213" indent="0" algn="l"/>
          <a:r>
            <a:rPr lang="pt-BR" sz="2400" b="1" dirty="0"/>
            <a:t>Outras</a:t>
          </a:r>
        </a:p>
        <a:p>
          <a:pPr marL="176213" indent="0" algn="l"/>
          <a:r>
            <a:rPr lang="pt-BR" sz="2000" dirty="0"/>
            <a:t>transições no perfil educacional, no mercado de trabalho, nas relações de gênero e nos arranjos familiares.</a:t>
          </a:r>
        </a:p>
      </dgm:t>
    </dgm:pt>
    <dgm:pt modelId="{542522C4-729D-4AB2-B619-50400F68FC2A}" type="parTrans" cxnId="{C9D53A7E-519E-49B2-A371-DE8F82EAB875}">
      <dgm:prSet/>
      <dgm:spPr/>
      <dgm:t>
        <a:bodyPr/>
        <a:lstStyle/>
        <a:p>
          <a:endParaRPr lang="pt-BR"/>
        </a:p>
      </dgm:t>
    </dgm:pt>
    <dgm:pt modelId="{5B932155-314E-4A7C-AEFF-A265AAAFC200}" type="sibTrans" cxnId="{C9D53A7E-519E-49B2-A371-DE8F82EAB875}">
      <dgm:prSet/>
      <dgm:spPr/>
      <dgm:t>
        <a:bodyPr/>
        <a:lstStyle/>
        <a:p>
          <a:endParaRPr lang="pt-BR"/>
        </a:p>
      </dgm:t>
    </dgm:pt>
    <dgm:pt modelId="{241F0B9C-D4A9-49E9-9196-3196A5BF7B64}" type="pres">
      <dgm:prSet presAssocID="{8AEBEFFC-AE03-4EDD-A465-9AC55DCA3F3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7F6B4A5-68E3-4351-B3E0-C2824BC3C085}" type="pres">
      <dgm:prSet presAssocID="{06D42FC5-488D-4C83-8B89-26E24EE06360}" presName="vertOne" presStyleCnt="0"/>
      <dgm:spPr/>
    </dgm:pt>
    <dgm:pt modelId="{791ECED3-D623-41B3-AABD-FC7563DD9DB9}" type="pres">
      <dgm:prSet presAssocID="{06D42FC5-488D-4C83-8B89-26E24EE06360}" presName="txOne" presStyleLbl="node0" presStyleIdx="0" presStyleCnt="1" custScaleY="15034">
        <dgm:presLayoutVars>
          <dgm:chPref val="3"/>
        </dgm:presLayoutVars>
      </dgm:prSet>
      <dgm:spPr/>
    </dgm:pt>
    <dgm:pt modelId="{C4ED624A-68A5-4EE5-BB4D-5B3C94AB4562}" type="pres">
      <dgm:prSet presAssocID="{06D42FC5-488D-4C83-8B89-26E24EE06360}" presName="parTransOne" presStyleCnt="0"/>
      <dgm:spPr/>
    </dgm:pt>
    <dgm:pt modelId="{4403B52D-7037-41D9-86A4-302174B35423}" type="pres">
      <dgm:prSet presAssocID="{06D42FC5-488D-4C83-8B89-26E24EE06360}" presName="horzOne" presStyleCnt="0"/>
      <dgm:spPr/>
    </dgm:pt>
    <dgm:pt modelId="{71746F81-3F03-41EB-BB7D-B536EE65872E}" type="pres">
      <dgm:prSet presAssocID="{06823FF5-CA8C-441E-B367-BA50378B3117}" presName="vertTwo" presStyleCnt="0"/>
      <dgm:spPr/>
    </dgm:pt>
    <dgm:pt modelId="{F0B7A2A6-0C9A-4C76-8499-348C1C7CBD32}" type="pres">
      <dgm:prSet presAssocID="{06823FF5-CA8C-441E-B367-BA50378B3117}" presName="txTwo" presStyleLbl="node2" presStyleIdx="0" presStyleCnt="4" custScaleY="107382">
        <dgm:presLayoutVars>
          <dgm:chPref val="3"/>
        </dgm:presLayoutVars>
      </dgm:prSet>
      <dgm:spPr/>
    </dgm:pt>
    <dgm:pt modelId="{7A9D4FE7-6E46-4C43-AE8A-64349C7A6D16}" type="pres">
      <dgm:prSet presAssocID="{06823FF5-CA8C-441E-B367-BA50378B3117}" presName="horzTwo" presStyleCnt="0"/>
      <dgm:spPr/>
    </dgm:pt>
    <dgm:pt modelId="{39A7E1BF-2392-4119-996C-6ED443A597B7}" type="pres">
      <dgm:prSet presAssocID="{55F53B0A-A3EA-4152-B4E3-19A7FB94ABDE}" presName="sibSpaceTwo" presStyleCnt="0"/>
      <dgm:spPr/>
    </dgm:pt>
    <dgm:pt modelId="{3DC05013-DFD4-4D02-861D-ADEA33AD934A}" type="pres">
      <dgm:prSet presAssocID="{7213D217-3D9A-4F84-9782-E4EC1056A30A}" presName="vertTwo" presStyleCnt="0"/>
      <dgm:spPr/>
    </dgm:pt>
    <dgm:pt modelId="{6E1159E4-CC44-4782-81C4-E4236A419007}" type="pres">
      <dgm:prSet presAssocID="{7213D217-3D9A-4F84-9782-E4EC1056A30A}" presName="txTwo" presStyleLbl="node2" presStyleIdx="1" presStyleCnt="4" custLinFactNeighborX="646" custLinFactNeighborY="669">
        <dgm:presLayoutVars>
          <dgm:chPref val="3"/>
        </dgm:presLayoutVars>
      </dgm:prSet>
      <dgm:spPr/>
    </dgm:pt>
    <dgm:pt modelId="{F19E8384-A346-4A4E-9976-A1206E5C349E}" type="pres">
      <dgm:prSet presAssocID="{7213D217-3D9A-4F84-9782-E4EC1056A30A}" presName="horzTwo" presStyleCnt="0"/>
      <dgm:spPr/>
    </dgm:pt>
    <dgm:pt modelId="{728D8424-6034-4CB3-B798-9AC6E4C0160E}" type="pres">
      <dgm:prSet presAssocID="{8A5D992C-BE46-428A-9C43-5C58B5A81EB9}" presName="sibSpaceTwo" presStyleCnt="0"/>
      <dgm:spPr/>
    </dgm:pt>
    <dgm:pt modelId="{4DFE5946-30A5-4870-9868-80CCAFD51B9A}" type="pres">
      <dgm:prSet presAssocID="{9026929A-0EFD-4E4A-9E73-55B8584AA296}" presName="vertTwo" presStyleCnt="0"/>
      <dgm:spPr/>
    </dgm:pt>
    <dgm:pt modelId="{BBD9FF1F-85E1-4126-A7B2-66EF50844C08}" type="pres">
      <dgm:prSet presAssocID="{9026929A-0EFD-4E4A-9E73-55B8584AA296}" presName="txTwo" presStyleLbl="node2" presStyleIdx="2" presStyleCnt="4">
        <dgm:presLayoutVars>
          <dgm:chPref val="3"/>
        </dgm:presLayoutVars>
      </dgm:prSet>
      <dgm:spPr/>
    </dgm:pt>
    <dgm:pt modelId="{44D24705-FFC7-4D10-B642-4169ECAE9A9A}" type="pres">
      <dgm:prSet presAssocID="{9026929A-0EFD-4E4A-9E73-55B8584AA296}" presName="horzTwo" presStyleCnt="0"/>
      <dgm:spPr/>
    </dgm:pt>
    <dgm:pt modelId="{361D289C-F516-4D91-B47D-29AE8313CC0B}" type="pres">
      <dgm:prSet presAssocID="{EA718714-3B98-41AA-BC67-29E90B6D1CD1}" presName="sibSpaceTwo" presStyleCnt="0"/>
      <dgm:spPr/>
    </dgm:pt>
    <dgm:pt modelId="{585844F6-C59C-48D5-9C4E-CF1015EB3149}" type="pres">
      <dgm:prSet presAssocID="{6D2A4E8E-A325-4FA7-92A4-5ACDD1EE1CEF}" presName="vertTwo" presStyleCnt="0"/>
      <dgm:spPr/>
    </dgm:pt>
    <dgm:pt modelId="{7BC97779-F668-4C6D-B871-F7169A21079B}" type="pres">
      <dgm:prSet presAssocID="{6D2A4E8E-A325-4FA7-92A4-5ACDD1EE1CEF}" presName="txTwo" presStyleLbl="node2" presStyleIdx="3" presStyleCnt="4">
        <dgm:presLayoutVars>
          <dgm:chPref val="3"/>
        </dgm:presLayoutVars>
      </dgm:prSet>
      <dgm:spPr/>
    </dgm:pt>
    <dgm:pt modelId="{25011C72-5C53-49E7-A968-BFFBDED4B1E5}" type="pres">
      <dgm:prSet presAssocID="{6D2A4E8E-A325-4FA7-92A4-5ACDD1EE1CEF}" presName="horzTwo" presStyleCnt="0"/>
      <dgm:spPr/>
    </dgm:pt>
  </dgm:ptLst>
  <dgm:cxnLst>
    <dgm:cxn modelId="{16403436-D05B-472C-AFCE-0D5A0B0764BB}" type="presOf" srcId="{06823FF5-CA8C-441E-B367-BA50378B3117}" destId="{F0B7A2A6-0C9A-4C76-8499-348C1C7CBD32}" srcOrd="0" destOrd="0" presId="urn:microsoft.com/office/officeart/2005/8/layout/hierarchy4"/>
    <dgm:cxn modelId="{CC63D441-4AFB-412A-93BC-0DB358CE2EF1}" type="presOf" srcId="{8AEBEFFC-AE03-4EDD-A465-9AC55DCA3F3A}" destId="{241F0B9C-D4A9-49E9-9196-3196A5BF7B64}" srcOrd="0" destOrd="0" presId="urn:microsoft.com/office/officeart/2005/8/layout/hierarchy4"/>
    <dgm:cxn modelId="{70979F45-4F1B-4BB8-B38B-AFE0406EF8E1}" type="presOf" srcId="{9026929A-0EFD-4E4A-9E73-55B8584AA296}" destId="{BBD9FF1F-85E1-4126-A7B2-66EF50844C08}" srcOrd="0" destOrd="0" presId="urn:microsoft.com/office/officeart/2005/8/layout/hierarchy4"/>
    <dgm:cxn modelId="{943AC94A-3204-408D-8848-F5E95FD4D6C4}" srcId="{06D42FC5-488D-4C83-8B89-26E24EE06360}" destId="{7213D217-3D9A-4F84-9782-E4EC1056A30A}" srcOrd="1" destOrd="0" parTransId="{737DF990-41E8-4E9F-8D3F-764381FB011C}" sibTransId="{8A5D992C-BE46-428A-9C43-5C58B5A81EB9}"/>
    <dgm:cxn modelId="{1DEA694D-795B-4087-8888-7BD2E89EDE77}" type="presOf" srcId="{06D42FC5-488D-4C83-8B89-26E24EE06360}" destId="{791ECED3-D623-41B3-AABD-FC7563DD9DB9}" srcOrd="0" destOrd="0" presId="urn:microsoft.com/office/officeart/2005/8/layout/hierarchy4"/>
    <dgm:cxn modelId="{D1EA2959-62C4-4F17-9358-7753CF6AAF3C}" srcId="{06D42FC5-488D-4C83-8B89-26E24EE06360}" destId="{06823FF5-CA8C-441E-B367-BA50378B3117}" srcOrd="0" destOrd="0" parTransId="{3CEE400F-D2D1-4DDC-A09F-539CE681363A}" sibTransId="{55F53B0A-A3EA-4152-B4E3-19A7FB94ABDE}"/>
    <dgm:cxn modelId="{C9D53A7E-519E-49B2-A371-DE8F82EAB875}" srcId="{06D42FC5-488D-4C83-8B89-26E24EE06360}" destId="{6D2A4E8E-A325-4FA7-92A4-5ACDD1EE1CEF}" srcOrd="3" destOrd="0" parTransId="{542522C4-729D-4AB2-B619-50400F68FC2A}" sibTransId="{5B932155-314E-4A7C-AEFF-A265AAAFC200}"/>
    <dgm:cxn modelId="{6E72F591-C4CB-41C3-8E52-515C3122BE7E}" srcId="{8AEBEFFC-AE03-4EDD-A465-9AC55DCA3F3A}" destId="{06D42FC5-488D-4C83-8B89-26E24EE06360}" srcOrd="0" destOrd="0" parTransId="{6FACE866-3D75-4846-9C60-971ED4014EC9}" sibTransId="{8EB49692-6391-4159-8B72-A03450325AFA}"/>
    <dgm:cxn modelId="{6258BEA0-8A66-4342-ACAF-28E1F9234759}" type="presOf" srcId="{6D2A4E8E-A325-4FA7-92A4-5ACDD1EE1CEF}" destId="{7BC97779-F668-4C6D-B871-F7169A21079B}" srcOrd="0" destOrd="0" presId="urn:microsoft.com/office/officeart/2005/8/layout/hierarchy4"/>
    <dgm:cxn modelId="{9921E2CA-ADF9-42EC-8118-E130F6D4A831}" type="presOf" srcId="{7213D217-3D9A-4F84-9782-E4EC1056A30A}" destId="{6E1159E4-CC44-4782-81C4-E4236A419007}" srcOrd="0" destOrd="0" presId="urn:microsoft.com/office/officeart/2005/8/layout/hierarchy4"/>
    <dgm:cxn modelId="{AF9941EE-9537-477F-B247-D013AC984FD5}" srcId="{06D42FC5-488D-4C83-8B89-26E24EE06360}" destId="{9026929A-0EFD-4E4A-9E73-55B8584AA296}" srcOrd="2" destOrd="0" parTransId="{31A12366-0FC7-4A7E-9A1A-5FBEC5FF5F28}" sibTransId="{EA718714-3B98-41AA-BC67-29E90B6D1CD1}"/>
    <dgm:cxn modelId="{5B6A2EE1-8ACF-42F6-ACE0-1D929BCBE9C8}" type="presParOf" srcId="{241F0B9C-D4A9-49E9-9196-3196A5BF7B64}" destId="{37F6B4A5-68E3-4351-B3E0-C2824BC3C085}" srcOrd="0" destOrd="0" presId="urn:microsoft.com/office/officeart/2005/8/layout/hierarchy4"/>
    <dgm:cxn modelId="{9365BCD1-43D7-4267-BB13-69D8E7B6F3DB}" type="presParOf" srcId="{37F6B4A5-68E3-4351-B3E0-C2824BC3C085}" destId="{791ECED3-D623-41B3-AABD-FC7563DD9DB9}" srcOrd="0" destOrd="0" presId="urn:microsoft.com/office/officeart/2005/8/layout/hierarchy4"/>
    <dgm:cxn modelId="{0C5AABCB-56B0-45E6-B320-0363AC351E26}" type="presParOf" srcId="{37F6B4A5-68E3-4351-B3E0-C2824BC3C085}" destId="{C4ED624A-68A5-4EE5-BB4D-5B3C94AB4562}" srcOrd="1" destOrd="0" presId="urn:microsoft.com/office/officeart/2005/8/layout/hierarchy4"/>
    <dgm:cxn modelId="{788E2120-B331-4F1F-B763-67F2A3A289D3}" type="presParOf" srcId="{37F6B4A5-68E3-4351-B3E0-C2824BC3C085}" destId="{4403B52D-7037-41D9-86A4-302174B35423}" srcOrd="2" destOrd="0" presId="urn:microsoft.com/office/officeart/2005/8/layout/hierarchy4"/>
    <dgm:cxn modelId="{DA4B7DCD-E00A-44D2-8B11-306DF0967BE9}" type="presParOf" srcId="{4403B52D-7037-41D9-86A4-302174B35423}" destId="{71746F81-3F03-41EB-BB7D-B536EE65872E}" srcOrd="0" destOrd="0" presId="urn:microsoft.com/office/officeart/2005/8/layout/hierarchy4"/>
    <dgm:cxn modelId="{DDDF6D9F-926F-494B-8433-82C0D6CC206E}" type="presParOf" srcId="{71746F81-3F03-41EB-BB7D-B536EE65872E}" destId="{F0B7A2A6-0C9A-4C76-8499-348C1C7CBD32}" srcOrd="0" destOrd="0" presId="urn:microsoft.com/office/officeart/2005/8/layout/hierarchy4"/>
    <dgm:cxn modelId="{9BB0BCCA-3F7A-40EB-B616-59053BEB0EB8}" type="presParOf" srcId="{71746F81-3F03-41EB-BB7D-B536EE65872E}" destId="{7A9D4FE7-6E46-4C43-AE8A-64349C7A6D16}" srcOrd="1" destOrd="0" presId="urn:microsoft.com/office/officeart/2005/8/layout/hierarchy4"/>
    <dgm:cxn modelId="{9D8A85D5-9294-4FC7-A801-133C435F39C1}" type="presParOf" srcId="{4403B52D-7037-41D9-86A4-302174B35423}" destId="{39A7E1BF-2392-4119-996C-6ED443A597B7}" srcOrd="1" destOrd="0" presId="urn:microsoft.com/office/officeart/2005/8/layout/hierarchy4"/>
    <dgm:cxn modelId="{56A1AD5B-BEDD-4C9E-ABF7-0149CF2670F0}" type="presParOf" srcId="{4403B52D-7037-41D9-86A4-302174B35423}" destId="{3DC05013-DFD4-4D02-861D-ADEA33AD934A}" srcOrd="2" destOrd="0" presId="urn:microsoft.com/office/officeart/2005/8/layout/hierarchy4"/>
    <dgm:cxn modelId="{15F83A79-BBB8-473A-B6AD-6553E4D8811D}" type="presParOf" srcId="{3DC05013-DFD4-4D02-861D-ADEA33AD934A}" destId="{6E1159E4-CC44-4782-81C4-E4236A419007}" srcOrd="0" destOrd="0" presId="urn:microsoft.com/office/officeart/2005/8/layout/hierarchy4"/>
    <dgm:cxn modelId="{CFF8D649-A863-4619-891C-A6BD79D51B86}" type="presParOf" srcId="{3DC05013-DFD4-4D02-861D-ADEA33AD934A}" destId="{F19E8384-A346-4A4E-9976-A1206E5C349E}" srcOrd="1" destOrd="0" presId="urn:microsoft.com/office/officeart/2005/8/layout/hierarchy4"/>
    <dgm:cxn modelId="{EABED24D-CF2A-4219-B893-41C66D3C8842}" type="presParOf" srcId="{4403B52D-7037-41D9-86A4-302174B35423}" destId="{728D8424-6034-4CB3-B798-9AC6E4C0160E}" srcOrd="3" destOrd="0" presId="urn:microsoft.com/office/officeart/2005/8/layout/hierarchy4"/>
    <dgm:cxn modelId="{BE68F572-67A6-475B-A473-074F135CFDB8}" type="presParOf" srcId="{4403B52D-7037-41D9-86A4-302174B35423}" destId="{4DFE5946-30A5-4870-9868-80CCAFD51B9A}" srcOrd="4" destOrd="0" presId="urn:microsoft.com/office/officeart/2005/8/layout/hierarchy4"/>
    <dgm:cxn modelId="{92C33E75-A197-41DA-8F12-80388E2B5BC6}" type="presParOf" srcId="{4DFE5946-30A5-4870-9868-80CCAFD51B9A}" destId="{BBD9FF1F-85E1-4126-A7B2-66EF50844C08}" srcOrd="0" destOrd="0" presId="urn:microsoft.com/office/officeart/2005/8/layout/hierarchy4"/>
    <dgm:cxn modelId="{CA977F65-9CB6-44A1-BB48-A6E8A6201CB8}" type="presParOf" srcId="{4DFE5946-30A5-4870-9868-80CCAFD51B9A}" destId="{44D24705-FFC7-4D10-B642-4169ECAE9A9A}" srcOrd="1" destOrd="0" presId="urn:microsoft.com/office/officeart/2005/8/layout/hierarchy4"/>
    <dgm:cxn modelId="{8299EE97-12C7-4ADA-B43F-2E2C34A0E7E2}" type="presParOf" srcId="{4403B52D-7037-41D9-86A4-302174B35423}" destId="{361D289C-F516-4D91-B47D-29AE8313CC0B}" srcOrd="5" destOrd="0" presId="urn:microsoft.com/office/officeart/2005/8/layout/hierarchy4"/>
    <dgm:cxn modelId="{0CB38BBD-2A68-443C-87E4-00B53B369458}" type="presParOf" srcId="{4403B52D-7037-41D9-86A4-302174B35423}" destId="{585844F6-C59C-48D5-9C4E-CF1015EB3149}" srcOrd="6" destOrd="0" presId="urn:microsoft.com/office/officeart/2005/8/layout/hierarchy4"/>
    <dgm:cxn modelId="{DEFE43B9-0E43-46DD-985C-408DC091C64F}" type="presParOf" srcId="{585844F6-C59C-48D5-9C4E-CF1015EB3149}" destId="{7BC97779-F668-4C6D-B871-F7169A21079B}" srcOrd="0" destOrd="0" presId="urn:microsoft.com/office/officeart/2005/8/layout/hierarchy4"/>
    <dgm:cxn modelId="{4A74FC18-9942-4E99-B3FA-A3156A131B37}" type="presParOf" srcId="{585844F6-C59C-48D5-9C4E-CF1015EB3149}" destId="{25011C72-5C53-49E7-A968-BFFBDED4B1E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ECED3-D623-41B3-AABD-FC7563DD9DB9}">
      <dsp:nvSpPr>
        <dsp:cNvPr id="0" name=""/>
        <dsp:cNvSpPr/>
      </dsp:nvSpPr>
      <dsp:spPr>
        <a:xfrm>
          <a:off x="1817" y="1469"/>
          <a:ext cx="11238871" cy="592249"/>
        </a:xfrm>
        <a:prstGeom prst="roundRect">
          <a:avLst>
            <a:gd name="adj" fmla="val 10000"/>
          </a:avLst>
        </a:prstGeom>
        <a:solidFill>
          <a:srgbClr val="4472C4">
            <a:alpha val="5098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/>
            <a:t>Transições</a:t>
          </a:r>
        </a:p>
      </dsp:txBody>
      <dsp:txXfrm>
        <a:off x="19163" y="18815"/>
        <a:ext cx="11204179" cy="557557"/>
      </dsp:txXfrm>
    </dsp:sp>
    <dsp:sp modelId="{F0B7A2A6-0C9A-4C76-8499-348C1C7CBD32}">
      <dsp:nvSpPr>
        <dsp:cNvPr id="0" name=""/>
        <dsp:cNvSpPr/>
      </dsp:nvSpPr>
      <dsp:spPr>
        <a:xfrm>
          <a:off x="12787" y="1062216"/>
          <a:ext cx="2638036" cy="4230209"/>
        </a:xfrm>
        <a:prstGeom prst="roundRect">
          <a:avLst>
            <a:gd name="adj" fmla="val 10000"/>
          </a:avLst>
        </a:prstGeom>
        <a:solidFill>
          <a:srgbClr val="4472C4">
            <a:alpha val="5098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621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Demográfica</a:t>
          </a:r>
          <a:br>
            <a:rPr lang="pt-BR" sz="2000" b="1" kern="1200" dirty="0"/>
          </a:br>
          <a:r>
            <a:rPr lang="pt-BR" sz="2000" kern="1200" dirty="0"/>
            <a:t>redução da mortalidade seguida da diminuição nos nascimentos</a:t>
          </a:r>
        </a:p>
      </dsp:txBody>
      <dsp:txXfrm>
        <a:off x="90052" y="1139481"/>
        <a:ext cx="2483506" cy="4075679"/>
      </dsp:txXfrm>
    </dsp:sp>
    <dsp:sp modelId="{6E1159E4-CC44-4782-81C4-E4236A419007}">
      <dsp:nvSpPr>
        <dsp:cNvPr id="0" name=""/>
        <dsp:cNvSpPr/>
      </dsp:nvSpPr>
      <dsp:spPr>
        <a:xfrm>
          <a:off x="2889460" y="1088570"/>
          <a:ext cx="2638036" cy="3939402"/>
        </a:xfrm>
        <a:prstGeom prst="roundRect">
          <a:avLst>
            <a:gd name="adj" fmla="val 10000"/>
          </a:avLst>
        </a:prstGeom>
        <a:solidFill>
          <a:srgbClr val="4472C4">
            <a:alpha val="5098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621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Urbana </a:t>
          </a:r>
          <a:br>
            <a:rPr lang="pt-BR" sz="2000" b="1" kern="1200" dirty="0"/>
          </a:br>
          <a:r>
            <a:rPr lang="pt-BR" sz="2000" kern="1200" dirty="0"/>
            <a:t>crescimento das populações em áreas urbanas em relação às populações rurais</a:t>
          </a:r>
        </a:p>
      </dsp:txBody>
      <dsp:txXfrm>
        <a:off x="2966725" y="1165835"/>
        <a:ext cx="2483506" cy="3784872"/>
      </dsp:txXfrm>
    </dsp:sp>
    <dsp:sp modelId="{BBD9FF1F-85E1-4126-A7B2-66EF50844C08}">
      <dsp:nvSpPr>
        <dsp:cNvPr id="0" name=""/>
        <dsp:cNvSpPr/>
      </dsp:nvSpPr>
      <dsp:spPr>
        <a:xfrm>
          <a:off x="5732050" y="1062216"/>
          <a:ext cx="2638036" cy="3939402"/>
        </a:xfrm>
        <a:prstGeom prst="roundRect">
          <a:avLst>
            <a:gd name="adj" fmla="val 10000"/>
          </a:avLst>
        </a:prstGeom>
        <a:solidFill>
          <a:srgbClr val="4472C4">
            <a:alpha val="5098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621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Epidemiológica</a:t>
          </a:r>
          <a:br>
            <a:rPr lang="pt-BR" sz="2000" b="1" kern="1200" dirty="0"/>
          </a:br>
          <a:r>
            <a:rPr lang="pt-BR" sz="2000" kern="1200" dirty="0"/>
            <a:t>declínio das mortes causadas por doenças infectocontagiosas e prevalência dos óbitos por doenças cardiovasculares, neoplasias, causas externas e doenças crônico-degenerativas.</a:t>
          </a:r>
        </a:p>
      </dsp:txBody>
      <dsp:txXfrm>
        <a:off x="5809315" y="1139481"/>
        <a:ext cx="2483506" cy="3784872"/>
      </dsp:txXfrm>
    </dsp:sp>
    <dsp:sp modelId="{7BC97779-F668-4C6D-B871-F7169A21079B}">
      <dsp:nvSpPr>
        <dsp:cNvPr id="0" name=""/>
        <dsp:cNvSpPr/>
      </dsp:nvSpPr>
      <dsp:spPr>
        <a:xfrm>
          <a:off x="8591682" y="1062216"/>
          <a:ext cx="2638036" cy="3939402"/>
        </a:xfrm>
        <a:prstGeom prst="roundRect">
          <a:avLst>
            <a:gd name="adj" fmla="val 10000"/>
          </a:avLst>
        </a:prstGeom>
        <a:solidFill>
          <a:srgbClr val="4472C4">
            <a:alpha val="5098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621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Outras</a:t>
          </a:r>
        </a:p>
        <a:p>
          <a:pPr marL="17621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transições no perfil educacional, no mercado de trabalho, nas relações de gênero e nos arranjos familiares.</a:t>
          </a:r>
        </a:p>
      </dsp:txBody>
      <dsp:txXfrm>
        <a:off x="8668947" y="1139481"/>
        <a:ext cx="2483506" cy="3784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C3CA1-BCCA-40D9-A57A-E09B7650B3DC}" type="datetimeFigureOut">
              <a:rPr lang="pt-BR" smtClean="0"/>
              <a:t>01/11/2022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B6108-6A5B-4B1B-9255-D35405522F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86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B6108-6A5B-4B1B-9255-D35405522FE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5483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B6108-6A5B-4B1B-9255-D35405522FEB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754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B6108-6A5B-4B1B-9255-D35405522FEB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3421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B6108-6A5B-4B1B-9255-D35405522FEB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9657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B6108-6A5B-4B1B-9255-D35405522FEB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675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B6108-6A5B-4B1B-9255-D35405522FEB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4396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B6108-6A5B-4B1B-9255-D35405522FEB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5351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9A8B1C-DBC1-4072-85D6-4E1EA2C48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FC0F82-D517-48EE-A876-CD8768F34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40E4F9-94D3-4DE4-BCE2-8F7E2C32F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250F-5A9E-4047-9089-2E7E807A04BE}" type="datetime1">
              <a:rPr lang="pt-BR" smtClean="0"/>
              <a:t>01/11/2022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6BC865-F251-453A-9101-BDF7B2C31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D84456-56F3-4B9F-967B-3C491AFB1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325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D0D71-9492-4737-98FD-8A8FE11F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02B6BD8-25C2-4EAC-9FBD-9D5AA0D7E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106B51-70CB-4D23-82C3-BF897B24A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9293-948F-4375-8D2B-1245BE7675DD}" type="datetime1">
              <a:rPr lang="pt-BR" smtClean="0"/>
              <a:t>01/11/2022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6CB451-BB0F-4103-9F29-58BC6569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F43F20-79CA-418A-AC67-86D15B6A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57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CB3320F-FD17-4EB7-8F71-4C44CA404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1D2A379-7B80-4457-8653-418B300D0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E61ECE-51E4-4532-997A-B0C302D23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3BF79-AC06-421A-A38D-CEA9DC817F80}" type="datetime1">
              <a:rPr lang="pt-BR" smtClean="0"/>
              <a:t>01/11/2022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F21062-DDB3-44E8-A486-69AFB751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8C0112-B917-4B3F-937D-9CFD2549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703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01965C-E2D6-44A2-9151-A7023D65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BD65B2-49E3-475C-912A-E0A16BC43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ADA063-6722-41A6-BB78-4F50010A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A81B-DAF5-4603-8D5F-DFE6B6E7063A}" type="datetime1">
              <a:rPr lang="pt-BR" smtClean="0"/>
              <a:t>01/11/2022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6D5BF3-4806-4767-AA92-4F5B90374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DA719F-650E-4966-A85F-88903A3D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692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184E50-E8AB-4C78-98E0-67ADEB60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403DDA-8CE0-4643-8E48-872740E5C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A7F83E-04B5-45D8-B89E-03A48FDD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E83B7-A20C-4227-B14D-1DA53256612A}" type="datetime1">
              <a:rPr lang="pt-BR" smtClean="0"/>
              <a:t>01/11/2022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FEE9C3-B02C-4764-826C-E0BB5F690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55D758-E181-460B-A6C7-4AA9E39A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9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C56FA-6066-4F98-93E4-BA4983CB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DA5024-2CD4-4C9B-BA16-53C20793F5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6244A60-4A16-4018-B295-4126C00B7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2B6B3F8-7F6F-4FFA-9B9C-C8FA6615C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3EFBB-0F5D-4BCF-91DA-94AD8D4CE207}" type="datetime1">
              <a:rPr lang="pt-BR" smtClean="0"/>
              <a:t>01/11/2022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EAAF69A-95EA-4E06-B98D-28DC3C22C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5E7BE6-D8F6-427D-94FF-DD165B5BE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07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EFD8CC-EA67-4C3D-80B4-C28882332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B88079-34D9-4BF6-A75F-83C13FDB3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96F4F3-E610-4BC0-8887-B427E8E62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5CF94F3-9AF1-4DE1-A7EB-F4C972239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7828F08-9195-49E5-AA7A-9DF0A7388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F8C5B9B-6F4F-4C03-AE7E-DDFFF1F50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B7FE8-1BB2-48C4-BBD9-E842A7229F56}" type="datetime1">
              <a:rPr lang="pt-BR" smtClean="0"/>
              <a:t>01/11/2022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AE1A658-441B-49BF-BE48-18C67203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B40042F-8842-4224-9107-091A48A3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559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950F03-1564-4B40-85FA-91276771B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D25E2E8-E56E-4125-84A3-2CE11A5DE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00DD-4484-42F6-B1CD-2D48E6066C0E}" type="datetime1">
              <a:rPr lang="pt-BR" smtClean="0"/>
              <a:t>01/11/2022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A9520C4-44D8-44D7-8C2A-AF62381C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C6B73A1-2537-4C19-BD72-79055D859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58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E6F3D99-9D36-41D3-A474-AF33848CC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A2EF-72CD-466D-A43A-114B56A35667}" type="datetime1">
              <a:rPr lang="pt-BR" smtClean="0"/>
              <a:t>01/11/2022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A015016-38C9-4333-8942-7D90FCBB9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7DF7BA6-94E8-4486-969F-33F27A40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651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EBB02-C290-47E5-B6B0-98A3D7F8D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7BC18B-AC46-4791-9E04-B98E519A7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A155604-FE2F-4038-BA30-585093297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DA8970C-5351-4CA8-84E6-337B6E9BC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5F7D1-E9B3-4AB3-AE2B-672D3280E612}" type="datetime1">
              <a:rPr lang="pt-BR" smtClean="0"/>
              <a:t>01/11/2022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979AEFE-14FB-46A2-848E-1F73770C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300225F-B7FA-47EA-BEF4-335D7364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322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A2D062-AF67-413A-BDD4-22BFEFFA9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5209CA3-DD0E-4EC6-802B-021524BAEC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6749BA6-2270-4E32-A9A3-A2AF27A13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736CD60-5F97-4663-98CA-83B29A29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9058-79FD-4B4D-9E40-8E23FDB0C7EA}" type="datetime1">
              <a:rPr lang="pt-BR" smtClean="0"/>
              <a:t>01/11/2022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6A432E6-0889-4B66-839B-CD9D55434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EB9AB87-44D1-419C-918A-9E72B014B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730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EED20B4-6943-43DA-AB26-2E13015A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1ACA97-946E-4413-AFBD-3E0D38CCB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AA535C-03E4-4AFB-B92A-893EB53CF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49BB7-9016-4EC4-8B49-B1CE68220AE9}" type="datetime1">
              <a:rPr lang="pt-BR" smtClean="0"/>
              <a:t>01/11/2022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771CE1-6CE8-4B34-97E3-63CF1C067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3C2166-A334-4B58-AF64-12FF26167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08232-5124-4C2C-AF88-74483AB43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16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ufrgs.br/sinergea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icardo.dagnino@ufrgs.br" TargetMode="External"/><Relationship Id="rId5" Type="http://schemas.openxmlformats.org/officeDocument/2006/relationships/hyperlink" Target="https://professor.ufrgs.br/dagnino" TargetMode="External"/><Relationship Id="rId4" Type="http://schemas.openxmlformats.org/officeDocument/2006/relationships/hyperlink" Target="https://www.ufrgs.br/agriurb" TargetMode="Externa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publicdomainvectors.org/" TargetMode="External"/><Relationship Id="rId4" Type="http://schemas.openxmlformats.org/officeDocument/2006/relationships/hyperlink" Target="https://publicdomainvectors.org/en/free-clipart/Landscape-with-distant-houses/79142.html" TargetMode="External"/><Relationship Id="rId9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amazon.com.br/Factfulness-h%C3%A1bito-libertador-opini%C3%B5es-baseadas/dp/850111652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.br/Popula%C3%A7%C3%A3o-Evolu%C3%A7%C3%A3o-Controle-Natalidade-Garrett/dp/B06XWKCWFB" TargetMode="External"/><Relationship Id="rId7" Type="http://schemas.openxmlformats.org/officeDocument/2006/relationships/hyperlink" Target="https://medium.com/@umaerfarooq/advanced-approaches-to-politics-1142e9bd77b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s://www.amazon.com/Population-evolution-control-controversial-readings/dp/B000L5VJLI" TargetMode="Externa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.br/Popula%C3%A7%C3%A3o-Evolu%C3%A7%C3%A3o-Controle-Natalidade-Garrett/dp/B06XWKCWFB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dium.com/@umaerfarooq/advanced-approaches-to-politics-1142e9bd77b2" TargetMode="Externa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umaerfarooq/advanced-approaches-to-politics-1142e9bd77b2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mazon.com.br/Popula%C3%A7%C3%A3o-Evolu%C3%A7%C3%A3o-Controle-Natalidade-Garrett/dp/B06XWKCWFB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pt-ii.demopaedia.org/wiki/Fecundidade" TargetMode="External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File:Thomas_Malthus.jpg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pulation.un.org/wpp/Graphs/DemographicProfiles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pulation.un.org/wpp/Graphs/DemographicProfiles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pulation.un.org/wpp/Graphs/DemographicProfiles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population.un.org/wpp/Graphs/DemographicProfil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population.un.org/wpp/Graphs/DemographicProfil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population.un.org/wpp/Graphs/DemographicProfil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s://population.un.org/wpp/Graphs/DemographicProfile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Ficheiro:Tertullian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opulation.un.org/wpp/Graphs/DemographicProfiles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pminder.org/answers/how-did-the-world-population-change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ourworldindata.org/world-population-growth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populationpyramid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://goo.gl/wfZOTj" TargetMode="External"/><Relationship Id="rId13" Type="http://schemas.openxmlformats.org/officeDocument/2006/relationships/hyperlink" Target="https://population.un.org/wpp/DataQuery" TargetMode="External"/><Relationship Id="rId3" Type="http://schemas.openxmlformats.org/officeDocument/2006/relationships/hyperlink" Target="http://cienciaecultura.bvs.br/scielo.php?script=sci_arttext&amp;pid=S0009-67252010000400013" TargetMode="External"/><Relationship Id="rId7" Type="http://schemas.openxmlformats.org/officeDocument/2006/relationships/hyperlink" Target="http://bit.ly/Belem_ObsMetropoles" TargetMode="External"/><Relationship Id="rId12" Type="http://schemas.openxmlformats.org/officeDocument/2006/relationships/hyperlink" Target="https://population.un.org/wpp/Publications/Files/PopFacts_2017-3_The-end-of-high-fertility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mographic-research.org/volumes/vol28/39/" TargetMode="External"/><Relationship Id="rId11" Type="http://schemas.openxmlformats.org/officeDocument/2006/relationships/hyperlink" Target="https://www.economist.com/briefing/2009/10/29/go-forth-and-multiply-a-lot-less" TargetMode="External"/><Relationship Id="rId5" Type="http://schemas.openxmlformats.org/officeDocument/2006/relationships/hyperlink" Target="https://www.ecodebate.com.br/2013/10/04/projecoes-para-a-populacao-mundial-2000-2300-o-futuro-esta-aberto-artigo-de-jose-eustaquio-diniz-alves/" TargetMode="External"/><Relationship Id="rId10" Type="http://schemas.openxmlformats.org/officeDocument/2006/relationships/hyperlink" Target="https://ourworldindata.org/world-population-growth" TargetMode="External"/><Relationship Id="rId4" Type="http://schemas.openxmlformats.org/officeDocument/2006/relationships/hyperlink" Target="http://www.ufjf.br/ladem/2017/06/28/as-novas-projecoes-da-onu-sobre-a-populacao-brasileira-e-mundial-artigo-de-jose-eustaquio-diniz-alves/" TargetMode="External"/><Relationship Id="rId9" Type="http://schemas.openxmlformats.org/officeDocument/2006/relationships/hyperlink" Target="http://dx.doi.org/10.24201/edu.v7i01.231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apminder.org/tools/#$state$time$value=2018&amp;delay:208;&amp;entities$show$country$/$in@=usa&amp;=chn&amp;=nga&amp;=bra;;;;&amp;entities_colorlegend$filter$;;&amp;marker$axis_y$which=population_total&amp;scaleType=linear&amp;spaceRef:null;&amp;color$which=country&amp;spaceRef=entities;;;&amp;ui$presentation:true;&amp;chart-type=linechar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ociedadenarede.blogspot.com/2014/11/se-maus-ministros-desfrutam-de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pminder.org/tools/#$state$time$value=2018&amp;delay:208;&amp;entities$show$country$/$in@=usa&amp;=chn&amp;=nga&amp;=bra;;;;&amp;entities_colorlegend$filter$;;&amp;marker$axis_y$which=population_total&amp;scaleType=linear&amp;spaceRef:null;&amp;color$which=country&amp;spaceRef=entities;;;&amp;ui$presentation:true;&amp;chart-type=linechart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pminder.org/tools/#$state$time$value=2018&amp;delay:208;&amp;entities$show$country$/$in@=usa&amp;=chn&amp;=nga&amp;=bra;;;;&amp;entities_colorlegend$filter$;;&amp;marker$axis_y$which=population_total&amp;scaleType=linear&amp;spaceRef:null;&amp;color$which=country&amp;spaceRef=entities;;;&amp;ui$presentation:true;&amp;chart-type=linechart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apminder.org/tools/#$state$time$value=1963&amp;delay:208;&amp;entities$show$country$/$in@=usa&amp;=chn&amp;=nga&amp;=bra;;;;&amp;entities_colorlegend$filter$;;&amp;marker$axis_y$which=children_per_woman_total_fertility&amp;scaleType=linear&amp;spaceRef:null;&amp;color$which=country&amp;spaceRef=entities;;;&amp;ui$presentation:true;&amp;chart-type=linechart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pminder.org/tools/#$state$time$value=1963&amp;delay:208;&amp;entities$show$country$/$in@=usa&amp;=chn&amp;=nga&amp;=bra;;;;&amp;entities_colorlegend$filter$;;&amp;marker$axis_y$which=children_per_woman_total_fertility&amp;scaleType=linear&amp;spaceRef:null;&amp;color$which=country&amp;spaceRef=entities;;;&amp;ui$presentation:true;&amp;chart-type=linechart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svg"/><Relationship Id="rId7" Type="http://schemas.openxmlformats.org/officeDocument/2006/relationships/hyperlink" Target="https://publicdomainvectors.org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hyperlink" Target="https://publicdomainvectors.org/en/free-clipart/Landscape-with-distant-houses/79142.html" TargetMode="External"/><Relationship Id="rId9" Type="http://schemas.openxmlformats.org/officeDocument/2006/relationships/image" Target="../media/image15.sv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publicdomainvectors.org/" TargetMode="External"/><Relationship Id="rId4" Type="http://schemas.openxmlformats.org/officeDocument/2006/relationships/hyperlink" Target="https://publicdomainvectors.org/en/free-clipart/Landscape-with-distant-houses/79142.html" TargetMode="External"/><Relationship Id="rId9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2650C-9878-4379-A078-100F4EDEC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68245"/>
            <a:ext cx="12192000" cy="2352905"/>
          </a:xfrm>
        </p:spPr>
        <p:txBody>
          <a:bodyPr>
            <a:normAutofit fontScale="90000"/>
          </a:bodyPr>
          <a:lstStyle/>
          <a:p>
            <a:r>
              <a:rPr lang="pt-BR" dirty="0"/>
              <a:t>População, pessimismo e </a:t>
            </a:r>
            <a:br>
              <a:rPr lang="pt-BR" dirty="0"/>
            </a:br>
            <a:r>
              <a:rPr lang="pt-BR" dirty="0"/>
              <a:t>disponibilidade/escassez de alimentos:</a:t>
            </a:r>
            <a:br>
              <a:rPr lang="pt-BR" dirty="0"/>
            </a:br>
            <a:r>
              <a:rPr lang="pt-BR" sz="3600" dirty="0"/>
              <a:t>uma análise da transição demográfica baseada em fatos (</a:t>
            </a:r>
            <a:r>
              <a:rPr lang="pt-BR" sz="3600" dirty="0" err="1"/>
              <a:t>factfulness</a:t>
            </a:r>
            <a:r>
              <a:rPr lang="pt-BR" sz="3600" dirty="0"/>
              <a:t>)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A5890C-46AE-4928-858C-945E5F36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6656" y="4623970"/>
            <a:ext cx="9016069" cy="173238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t-BR" sz="3200" dirty="0"/>
              <a:t>Ricardo de Sampaio Dagnino </a:t>
            </a:r>
          </a:p>
          <a:p>
            <a:pPr algn="l"/>
            <a:r>
              <a:rPr lang="pt-BR" i="1" dirty="0"/>
              <a:t>Demógrafo e Geógrafo</a:t>
            </a:r>
          </a:p>
          <a:p>
            <a:pPr algn="l"/>
            <a:r>
              <a:rPr lang="pt-BR" sz="1600" dirty="0"/>
              <a:t>Professor do Departamento Interdisciplinar do Campus Litoral Norte da Universidade Federal do Rio Grande do Sul.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/>
              <a:t>Vice-líder do Grupo de Pesquisa SINERGEA: Grupo de pesquisa, estudos e extensão em Geografia, Educação e Ambiente (</a:t>
            </a:r>
            <a:r>
              <a:rPr lang="pt-BR" sz="1600" dirty="0">
                <a:hlinkClick r:id="rId3"/>
              </a:rPr>
              <a:t>https://www.ufrgs.br/</a:t>
            </a:r>
            <a:r>
              <a:rPr lang="pt-BR" sz="1600" dirty="0" err="1">
                <a:hlinkClick r:id="rId3"/>
              </a:rPr>
              <a:t>sinergea</a:t>
            </a:r>
            <a:r>
              <a:rPr lang="pt-BR" sz="1600" dirty="0">
                <a:hlinkClick r:id="rId3"/>
              </a:rPr>
              <a:t>/</a:t>
            </a:r>
            <a:r>
              <a:rPr lang="pt-BR" sz="1600" dirty="0"/>
              <a:t>).</a:t>
            </a:r>
            <a:br>
              <a:rPr lang="pt-BR" sz="1600" dirty="0"/>
            </a:br>
            <a:br>
              <a:rPr lang="pt-BR" sz="1600" dirty="0"/>
            </a:br>
            <a:r>
              <a:rPr lang="pt-BR" sz="1600" dirty="0"/>
              <a:t>Coordenador do projeto de extensão Agricultura urbana e periurbana – AGRIURB (</a:t>
            </a:r>
            <a:r>
              <a:rPr lang="pt-BR" sz="1600" dirty="0">
                <a:hlinkClick r:id="rId4"/>
              </a:rPr>
              <a:t>https://www.ufrgs.br/</a:t>
            </a:r>
            <a:r>
              <a:rPr lang="pt-BR" sz="1600" dirty="0" err="1">
                <a:hlinkClick r:id="rId4"/>
              </a:rPr>
              <a:t>agriurb</a:t>
            </a:r>
            <a:r>
              <a:rPr lang="pt-BR" sz="1600" dirty="0"/>
              <a:t>).</a:t>
            </a:r>
          </a:p>
          <a:p>
            <a:pPr algn="l"/>
            <a:r>
              <a:rPr lang="pt-BR" sz="1600" dirty="0">
                <a:hlinkClick r:id="rId5"/>
              </a:rPr>
              <a:t>https://professor.ufrgs.br/dagnino</a:t>
            </a:r>
            <a:r>
              <a:rPr lang="pt-BR" sz="1600" dirty="0"/>
              <a:t> - </a:t>
            </a:r>
            <a:r>
              <a:rPr lang="pt-BR" sz="1600" dirty="0">
                <a:hlinkClick r:id="rId6"/>
              </a:rPr>
              <a:t>ricardo.dagnino@ufrgs.br</a:t>
            </a:r>
            <a:endParaRPr lang="pt-BR" sz="1600" dirty="0"/>
          </a:p>
          <a:p>
            <a:pPr algn="l"/>
            <a:endParaRPr lang="pt-BR" sz="170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1</a:t>
            </a:fld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66567E-24BF-6FD2-EEE2-6CBF13F0B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188595"/>
            <a:ext cx="1556681" cy="124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Sinergea">
            <a:extLst>
              <a:ext uri="{FF2B5EF4-FFF2-40B4-BE49-F238E27FC236}">
                <a16:creationId xmlns:a16="http://schemas.microsoft.com/office/drawing/2014/main" id="{5E4E4899-C932-6FBC-3400-20B18EC9C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416" y="0"/>
            <a:ext cx="3137752" cy="235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Ícone&#10;&#10;Descrição gerada automaticamente com confiança média">
            <a:extLst>
              <a:ext uri="{FF2B5EF4-FFF2-40B4-BE49-F238E27FC236}">
                <a16:creationId xmlns:a16="http://schemas.microsoft.com/office/drawing/2014/main" id="{75130C9D-4EC1-00A6-947A-D5A192A6F0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90" y="188595"/>
            <a:ext cx="1436370" cy="143637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76004AC-CB14-5213-A370-CC6502981DEC}"/>
              </a:ext>
            </a:extLst>
          </p:cNvPr>
          <p:cNvSpPr txBox="1"/>
          <p:nvPr/>
        </p:nvSpPr>
        <p:spPr>
          <a:xfrm>
            <a:off x="4691064" y="6530905"/>
            <a:ext cx="33385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dirty="0"/>
              <a:t>UFRGS Litoral, Tramandaí, Rio Grande do Sul, 2022</a:t>
            </a:r>
          </a:p>
        </p:txBody>
      </p:sp>
    </p:spTree>
    <p:extLst>
      <p:ext uri="{BB962C8B-B14F-4D97-AF65-F5344CB8AC3E}">
        <p14:creationId xmlns:p14="http://schemas.microsoft.com/office/powerpoint/2010/main" val="3688457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94" y="2099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sz="4000" b="1" dirty="0"/>
              <a:t>Pode-se concluir que Malthus errou e que as sociedades atuais caminham na boa direção?</a:t>
            </a:r>
            <a:br>
              <a:rPr lang="pt-BR" sz="4000" i="1" dirty="0">
                <a:solidFill>
                  <a:srgbClr val="333333"/>
                </a:solidFill>
                <a:latin typeface="Trebuchet MS" panose="020B0603020202020204" pitchFamily="34" charset="0"/>
              </a:rPr>
            </a:br>
            <a:endParaRPr lang="pt-BR" sz="4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10</a:t>
            </a:fld>
            <a:endParaRPr lang="pt-BR"/>
          </a:p>
        </p:txBody>
      </p:sp>
      <p:grpSp>
        <p:nvGrpSpPr>
          <p:cNvPr id="12" name="Agrupar 11" descr="https://publicdomainvectors.org/en/free-clipart/Landscape-with-distant-houses/79142.html&#10;">
            <a:extLst>
              <a:ext uri="{FF2B5EF4-FFF2-40B4-BE49-F238E27FC236}">
                <a16:creationId xmlns:a16="http://schemas.microsoft.com/office/drawing/2014/main" id="{EBAAA33E-CA98-418A-91A5-50C2DF0392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-142875" y="5532436"/>
            <a:ext cx="12334875" cy="1325563"/>
            <a:chOff x="3625732" y="4190583"/>
            <a:chExt cx="8230733" cy="2314894"/>
          </a:xfrm>
        </p:grpSpPr>
        <p:pic>
          <p:nvPicPr>
            <p:cNvPr id="13" name="Gráfico 12" descr="https://publicdomainvectors.org/en/free-clipart/Landscape-with-distant-houses/79142.html">
              <a:extLst>
                <a:ext uri="{FF2B5EF4-FFF2-40B4-BE49-F238E27FC236}">
                  <a16:creationId xmlns:a16="http://schemas.microsoft.com/office/drawing/2014/main" id="{0982218E-C032-42E1-8BAC-D09C6F80B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25732" y="4190583"/>
              <a:ext cx="8230733" cy="2314894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46B638B2-11B5-4F93-8CA2-C9CEE3EA6ABB}"/>
                </a:ext>
              </a:extLst>
            </p:cNvPr>
            <p:cNvSpPr/>
            <p:nvPr/>
          </p:nvSpPr>
          <p:spPr>
            <a:xfrm>
              <a:off x="3886200" y="6177871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pt-BR" sz="1000" dirty="0">
                  <a:solidFill>
                    <a:schemeClr val="bg2">
                      <a:lumMod val="90000"/>
                    </a:schemeClr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https://publicdomainvectors.org/en/free-clipart/Landscape-with-distant-houses/79142.html</a:t>
              </a:r>
              <a:endParaRPr lang="pt-BR" sz="10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61AFAD9-0B4C-4291-B1A7-C81247E05A30}"/>
              </a:ext>
            </a:extLst>
          </p:cNvPr>
          <p:cNvSpPr txBox="1">
            <a:spLocks/>
          </p:cNvSpPr>
          <p:nvPr/>
        </p:nvSpPr>
        <p:spPr>
          <a:xfrm>
            <a:off x="3247031" y="2912177"/>
            <a:ext cx="8106769" cy="246323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2800" b="1" i="1" dirty="0">
                <a:solidFill>
                  <a:srgbClr val="333333"/>
                </a:solidFill>
                <a:latin typeface="Trebuchet MS" panose="020B0603020202020204" pitchFamily="34" charset="0"/>
              </a:rPr>
              <a:t>a elevação da produção material e da oferta de serviços encontra um claro limite no esgotamento da capacidade de os ecossistemas continuarem prestando os serviços de que depende a sobrevivência das sociedades humanas.</a:t>
            </a:r>
          </a:p>
          <a:p>
            <a:pPr marL="457200" lvl="1" indent="0">
              <a:buNone/>
            </a:pP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ED63F1-1DEF-4775-8959-3DE49FF6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9603" y="6476041"/>
            <a:ext cx="2873964" cy="388725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pt-BR" sz="2000" dirty="0"/>
              <a:t>Fonte: Abramovay (2010)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4EB0980-4FD0-4B77-B0DC-61E4C8AD7943}"/>
              </a:ext>
            </a:extLst>
          </p:cNvPr>
          <p:cNvSpPr/>
          <p:nvPr/>
        </p:nvSpPr>
        <p:spPr>
          <a:xfrm>
            <a:off x="0" y="1535562"/>
            <a:ext cx="81067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000"/>
              </a:spcBef>
            </a:pPr>
            <a:r>
              <a:rPr lang="pt-BR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Malthus errou menos do que se supunha e, sobretudo, acertou em cheio num problema central que a ciência econômica posterior a ele insiste em ignorar: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4E15C88-088B-4158-BCCC-FD8DCDFCA0AB}"/>
              </a:ext>
            </a:extLst>
          </p:cNvPr>
          <p:cNvSpPr/>
          <p:nvPr/>
        </p:nvSpPr>
        <p:spPr>
          <a:xfrm>
            <a:off x="5604973" y="6527924"/>
            <a:ext cx="3327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https://publicdomainvectors.org/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2F9C2E79-8A78-4A10-A126-43D2E3F98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99091" y="5887739"/>
            <a:ext cx="1153697" cy="822359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33FCF1A7-44ED-49B9-9145-86AEB43CE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39214" y="5867891"/>
            <a:ext cx="548923" cy="8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8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739" y="1664156"/>
            <a:ext cx="7208395" cy="209454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É o Fim do Mundo... </a:t>
            </a:r>
            <a:br>
              <a:rPr lang="pt-BR" dirty="0"/>
            </a:br>
            <a:r>
              <a:rPr lang="pt-BR" sz="2700" dirty="0"/>
              <a:t>como o conhecemos (e eu me sinto bem) </a:t>
            </a:r>
            <a:br>
              <a:rPr lang="pt-BR" sz="2700" dirty="0"/>
            </a:br>
            <a:r>
              <a:rPr lang="pt-BR" sz="2700" dirty="0"/>
              <a:t>R.E.M (1987)</a:t>
            </a:r>
            <a:br>
              <a:rPr lang="pt-BR" sz="2700" dirty="0"/>
            </a:br>
            <a:r>
              <a:rPr lang="en-US" sz="2200" dirty="0"/>
              <a:t>“It's the end of the world as we know it and I feel fine”</a:t>
            </a:r>
            <a:br>
              <a:rPr lang="en-US" sz="2200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ED63F1-1DEF-4775-8959-3DE49FF6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73" y="164757"/>
            <a:ext cx="8402727" cy="1027139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pt-BR" sz="4000" dirty="0"/>
              <a:t>Estamos vivendo um grande processo de transição!!</a:t>
            </a:r>
          </a:p>
          <a:p>
            <a:pPr marL="0" indent="0">
              <a:buNone/>
            </a:pPr>
            <a:endParaRPr lang="pt-BR" sz="4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11</a:t>
            </a:fld>
            <a:endParaRPr lang="pt-BR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4F8C2D5-9CFA-4210-8077-AF587E977E25}"/>
              </a:ext>
            </a:extLst>
          </p:cNvPr>
          <p:cNvGrpSpPr>
            <a:grpSpLocks noChangeAspect="1"/>
          </p:cNvGrpSpPr>
          <p:nvPr/>
        </p:nvGrpSpPr>
        <p:grpSpPr>
          <a:xfrm>
            <a:off x="54350" y="3530200"/>
            <a:ext cx="6054097" cy="3146208"/>
            <a:chOff x="4505682" y="1612039"/>
            <a:chExt cx="6219824" cy="3232333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98FCC2B-9FA0-4EE6-B363-E085A9AE7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5682" y="1612039"/>
              <a:ext cx="6219824" cy="3109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6E6F5167-C436-4504-AA81-F2DB3EFE773C}"/>
                </a:ext>
              </a:extLst>
            </p:cNvPr>
            <p:cNvSpPr/>
            <p:nvPr/>
          </p:nvSpPr>
          <p:spPr>
            <a:xfrm>
              <a:off x="5683065" y="4338449"/>
              <a:ext cx="3753381" cy="5059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pt-BR" sz="1400" b="1" dirty="0" err="1">
                  <a:solidFill>
                    <a:srgbClr val="002A41"/>
                  </a:solidFill>
                  <a:latin typeface="Poppins"/>
                </a:rPr>
                <a:t>Carbon</a:t>
              </a:r>
              <a:r>
                <a:rPr lang="pt-BR" sz="1400" b="1" dirty="0">
                  <a:solidFill>
                    <a:srgbClr val="002A41"/>
                  </a:solidFill>
                  <a:latin typeface="Poppins"/>
                </a:rPr>
                <a:t> </a:t>
              </a:r>
              <a:r>
                <a:rPr lang="pt-BR" sz="1400" b="1" dirty="0" err="1">
                  <a:solidFill>
                    <a:srgbClr val="002A41"/>
                  </a:solidFill>
                  <a:latin typeface="Poppins"/>
                </a:rPr>
                <a:t>Dioxide</a:t>
              </a:r>
              <a:r>
                <a:rPr lang="pt-BR" sz="1400" b="1" dirty="0">
                  <a:solidFill>
                    <a:srgbClr val="002A41"/>
                  </a:solidFill>
                  <a:latin typeface="Poppins"/>
                </a:rPr>
                <a:t> </a:t>
              </a:r>
              <a:r>
                <a:rPr lang="pt-BR" sz="1400" b="1" dirty="0" err="1">
                  <a:solidFill>
                    <a:srgbClr val="002A41"/>
                  </a:solidFill>
                  <a:latin typeface="Poppins"/>
                </a:rPr>
                <a:t>Emissions</a:t>
              </a:r>
              <a:r>
                <a:rPr lang="pt-BR" sz="1400" b="1" dirty="0">
                  <a:solidFill>
                    <a:srgbClr val="002A41"/>
                  </a:solidFill>
                  <a:latin typeface="Poppins"/>
                </a:rPr>
                <a:t> 2015</a:t>
              </a:r>
            </a:p>
            <a:p>
              <a:pPr algn="ctr" fontAlgn="base"/>
              <a:r>
                <a:rPr lang="pt-BR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https://worldmapper.org/maps/carbon-emissions-2015</a:t>
              </a:r>
              <a:endParaRPr lang="pt-BR" sz="1400" b="1" i="0" dirty="0">
                <a:solidFill>
                  <a:srgbClr val="002A41"/>
                </a:solidFill>
                <a:effectLst/>
                <a:latin typeface="Poppins"/>
              </a:endParaRP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FE90058-CB98-4385-9C6A-551C54968A13}"/>
              </a:ext>
            </a:extLst>
          </p:cNvPr>
          <p:cNvGrpSpPr/>
          <p:nvPr/>
        </p:nvGrpSpPr>
        <p:grpSpPr>
          <a:xfrm>
            <a:off x="6341937" y="3530200"/>
            <a:ext cx="5795713" cy="3063953"/>
            <a:chOff x="6341937" y="3530200"/>
            <a:chExt cx="5795713" cy="3063953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BC36B64F-C42B-487D-A68D-4422D06E2F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937" y="3530200"/>
              <a:ext cx="5795713" cy="2897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DAF75CB0-3E30-4A5B-85C7-64E546277B6C}"/>
                </a:ext>
              </a:extLst>
            </p:cNvPr>
            <p:cNvSpPr/>
            <p:nvPr/>
          </p:nvSpPr>
          <p:spPr>
            <a:xfrm>
              <a:off x="7386774" y="6101710"/>
              <a:ext cx="355635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pt-BR" sz="1400" b="1" dirty="0" err="1">
                  <a:solidFill>
                    <a:srgbClr val="002A41"/>
                  </a:solidFill>
                  <a:latin typeface="Poppins"/>
                </a:rPr>
                <a:t>Population</a:t>
              </a:r>
              <a:r>
                <a:rPr lang="pt-BR" sz="1400" b="1" dirty="0">
                  <a:solidFill>
                    <a:srgbClr val="002A41"/>
                  </a:solidFill>
                  <a:latin typeface="Poppins"/>
                </a:rPr>
                <a:t> </a:t>
              </a:r>
              <a:r>
                <a:rPr lang="pt-BR" sz="1400" b="1" dirty="0" err="1">
                  <a:solidFill>
                    <a:srgbClr val="002A41"/>
                  </a:solidFill>
                  <a:latin typeface="Poppins"/>
                </a:rPr>
                <a:t>Year</a:t>
              </a:r>
              <a:r>
                <a:rPr lang="pt-BR" sz="1400" b="1" dirty="0">
                  <a:solidFill>
                    <a:srgbClr val="002A41"/>
                  </a:solidFill>
                  <a:latin typeface="Poppins"/>
                </a:rPr>
                <a:t> 2018</a:t>
              </a:r>
            </a:p>
            <a:p>
              <a:pPr algn="ctr" fontAlgn="base"/>
              <a:r>
                <a:rPr lang="pt-BR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https://worldmapper.org/maps/population-year-2018</a:t>
              </a:r>
              <a:endParaRPr lang="pt-BR" sz="1400" b="1" i="0" dirty="0">
                <a:solidFill>
                  <a:srgbClr val="002A41"/>
                </a:solidFill>
                <a:effectLst/>
                <a:latin typeface="Poppi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24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68" y="136408"/>
            <a:ext cx="7208395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FACTFULNESS: </a:t>
            </a:r>
            <a:br>
              <a:rPr lang="pt-BR" dirty="0"/>
            </a:br>
            <a:r>
              <a:rPr lang="pt-BR" sz="3600" dirty="0"/>
              <a:t>O hábito libertador de só ter opiniões baseadas em fatos</a:t>
            </a:r>
            <a:endParaRPr lang="pt-BR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61AFAD9-0B4C-4291-B1A7-C81247E05A30}"/>
              </a:ext>
            </a:extLst>
          </p:cNvPr>
          <p:cNvSpPr txBox="1">
            <a:spLocks/>
          </p:cNvSpPr>
          <p:nvPr/>
        </p:nvSpPr>
        <p:spPr>
          <a:xfrm>
            <a:off x="-26425" y="2014484"/>
            <a:ext cx="6503978" cy="2700542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pt-BR" b="1" dirty="0"/>
              <a:t>O livro: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pt-BR" dirty="0"/>
              <a:t>1ª edição em inglês: 2018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pt-BR" dirty="0"/>
              <a:t>1ª edição em português: 2019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pt-BR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pt-BR" b="1" dirty="0"/>
              <a:t>Autor: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Hans </a:t>
            </a:r>
            <a:r>
              <a:rPr lang="en-US" dirty="0" err="1"/>
              <a:t>Rosling</a:t>
            </a:r>
            <a:r>
              <a:rPr lang="en-US" dirty="0"/>
              <a:t> (1948-2017), </a:t>
            </a:r>
            <a:r>
              <a:rPr lang="en-US" dirty="0" err="1"/>
              <a:t>médico</a:t>
            </a:r>
            <a:r>
              <a:rPr lang="en-US" dirty="0"/>
              <a:t> e </a:t>
            </a:r>
            <a:r>
              <a:rPr lang="en-US" dirty="0" err="1"/>
              <a:t>estatístico</a:t>
            </a:r>
            <a:r>
              <a:rPr lang="en-US" dirty="0"/>
              <a:t> </a:t>
            </a:r>
            <a:r>
              <a:rPr lang="en-US" dirty="0" err="1"/>
              <a:t>sueco</a:t>
            </a:r>
            <a:r>
              <a:rPr lang="en-US" dirty="0"/>
              <a:t> que </a:t>
            </a:r>
            <a:r>
              <a:rPr lang="en-US" dirty="0" err="1"/>
              <a:t>desenvolveu</a:t>
            </a:r>
            <a:r>
              <a:rPr lang="en-US" dirty="0"/>
              <a:t> o software </a:t>
            </a:r>
            <a:r>
              <a:rPr lang="en-US" dirty="0" err="1"/>
              <a:t>Trendalyzer</a:t>
            </a:r>
            <a:r>
              <a:rPr lang="en-US" dirty="0"/>
              <a:t>, que </a:t>
            </a:r>
            <a:r>
              <a:rPr lang="en-US" dirty="0" err="1"/>
              <a:t>em</a:t>
            </a:r>
            <a:r>
              <a:rPr lang="en-US" dirty="0"/>
              <a:t> 2007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comprado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Google.</a:t>
            </a:r>
            <a:endParaRPr lang="pt-BR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E61AFAD9-0B4C-4291-B1A7-C81247E05A30}"/>
              </a:ext>
            </a:extLst>
          </p:cNvPr>
          <p:cNvSpPr txBox="1">
            <a:spLocks/>
          </p:cNvSpPr>
          <p:nvPr/>
        </p:nvSpPr>
        <p:spPr>
          <a:xfrm>
            <a:off x="191067" y="6230680"/>
            <a:ext cx="6728257" cy="61646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https://www.amazon.com.br/Factfulness-h%C3%A1bito-libertador-opini%C3%B5es-baseadas/dp/8501116521</a:t>
            </a: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12</a:t>
            </a:fld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5BB02AD-E2AA-41FA-BCBB-E636B8B33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463" y="15512"/>
            <a:ext cx="476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54023F5-671B-4F09-9E6C-5BA14587C584}"/>
              </a:ext>
            </a:extLst>
          </p:cNvPr>
          <p:cNvSpPr/>
          <p:nvPr/>
        </p:nvSpPr>
        <p:spPr>
          <a:xfrm>
            <a:off x="671203" y="5233236"/>
            <a:ext cx="6248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Informações como uma forma de terapia!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F6A4B2E-E5A4-4C2B-8F05-10466E825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849" y="1338656"/>
            <a:ext cx="3222614" cy="202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95B766-29A6-4472-9DFA-1B854C34E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Porcentagem de pessoas que responderam corretamente as questões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D602830-D925-43BA-8C8D-285835CCF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13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C81BE8D-B40C-4B75-9A1D-61A2E51D5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319" y="1690688"/>
            <a:ext cx="7826892" cy="50307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852FC1D-3762-421E-98F9-A244C605E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866"/>
          <a:stretch/>
        </p:blipFill>
        <p:spPr>
          <a:xfrm>
            <a:off x="653977" y="5532132"/>
            <a:ext cx="3629983" cy="1279387"/>
          </a:xfrm>
          <a:prstGeom prst="rect">
            <a:avLst/>
          </a:prstGeom>
        </p:spPr>
      </p:pic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0B75F1F-BE33-465E-9EB3-9BE003FDC861}"/>
              </a:ext>
            </a:extLst>
          </p:cNvPr>
          <p:cNvSpPr txBox="1">
            <a:spLocks/>
          </p:cNvSpPr>
          <p:nvPr/>
        </p:nvSpPr>
        <p:spPr>
          <a:xfrm>
            <a:off x="653977" y="1863725"/>
            <a:ext cx="34161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/>
              <a:t>Em todos países de baixa renda do mundo hoje, quantas meninas terminam o ensino fundamental?</a:t>
            </a:r>
            <a:br>
              <a:rPr lang="pt-BR" sz="2400" dirty="0"/>
            </a:br>
            <a:endParaRPr lang="pt-BR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A. 20%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B. 40%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C. 60%</a:t>
            </a:r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2FAFD1D-495F-4A03-966F-CC263C6DBF66}"/>
              </a:ext>
            </a:extLst>
          </p:cNvPr>
          <p:cNvSpPr/>
          <p:nvPr/>
        </p:nvSpPr>
        <p:spPr>
          <a:xfrm>
            <a:off x="224790" y="4886171"/>
            <a:ext cx="4528457" cy="46155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63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95B766-29A6-4472-9DFA-1B854C34E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Porcentagem de pessoas que responderam corretamente as questões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FC1F10-DCA8-42B2-AA83-9D53413CC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722" y="2024062"/>
            <a:ext cx="3416166" cy="4351338"/>
          </a:xfrm>
        </p:spPr>
        <p:txBody>
          <a:bodyPr>
            <a:normAutofit/>
          </a:bodyPr>
          <a:lstStyle/>
          <a:p>
            <a:r>
              <a:rPr lang="pt-BR" sz="2400" dirty="0"/>
              <a:t>Onde vive a maioria da população mundial?</a:t>
            </a:r>
            <a:br>
              <a:rPr lang="pt-BR" sz="2400" dirty="0"/>
            </a:br>
            <a:endParaRPr lang="pt-BR" sz="2400" dirty="0"/>
          </a:p>
          <a:p>
            <a:pPr marL="0" indent="0">
              <a:buNone/>
            </a:pPr>
            <a:r>
              <a:rPr lang="pt-BR" sz="2400" dirty="0"/>
              <a:t>A. Países de baixa renda</a:t>
            </a:r>
          </a:p>
          <a:p>
            <a:pPr marL="0" indent="0">
              <a:buNone/>
            </a:pPr>
            <a:r>
              <a:rPr lang="pt-BR" sz="2400" dirty="0"/>
              <a:t>B. Países de renda média</a:t>
            </a:r>
          </a:p>
          <a:p>
            <a:pPr marL="0" indent="0">
              <a:buNone/>
            </a:pPr>
            <a:r>
              <a:rPr lang="pt-BR" sz="2400" dirty="0"/>
              <a:t>C. Países de alta renda</a:t>
            </a:r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D602830-D925-43BA-8C8D-285835CCF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14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246D349-1668-420E-B0FC-899A49599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39"/>
          <a:stretch/>
        </p:blipFill>
        <p:spPr>
          <a:xfrm>
            <a:off x="4728754" y="1868578"/>
            <a:ext cx="7367054" cy="491866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648C56E-7BD5-483F-A508-EC66F982B041}"/>
              </a:ext>
            </a:extLst>
          </p:cNvPr>
          <p:cNvSpPr/>
          <p:nvPr/>
        </p:nvSpPr>
        <p:spPr>
          <a:xfrm>
            <a:off x="200297" y="3544389"/>
            <a:ext cx="4528457" cy="46155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41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95B766-29A6-4472-9DFA-1B854C34E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Porcentagem de pessoas que responderam corretamente as questões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D602830-D925-43BA-8C8D-285835CCF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15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1B8AA20-1FA4-4781-B558-035FB8B21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806" y="1690688"/>
            <a:ext cx="8207588" cy="5167312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95062979-9A11-4669-9B03-23AB72A23B60}"/>
              </a:ext>
            </a:extLst>
          </p:cNvPr>
          <p:cNvSpPr txBox="1">
            <a:spLocks/>
          </p:cNvSpPr>
          <p:nvPr/>
        </p:nvSpPr>
        <p:spPr>
          <a:xfrm>
            <a:off x="500661" y="2187574"/>
            <a:ext cx="36737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/>
              <a:t>Nos últimos 20 anos, a proporção da população mundial vivendo em extrema pobreza...?</a:t>
            </a:r>
            <a:br>
              <a:rPr lang="pt-BR" sz="2400" dirty="0"/>
            </a:br>
            <a:endParaRPr lang="pt-BR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A. Quase dobrou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B. Ficou mais ou menos igual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C. Caiu quase pela metade</a:t>
            </a:r>
          </a:p>
          <a:p>
            <a:endParaRPr lang="pt-BR" sz="24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DB30A79-596F-49E9-B611-5560C0D8B0BE}"/>
              </a:ext>
            </a:extLst>
          </p:cNvPr>
          <p:cNvSpPr/>
          <p:nvPr/>
        </p:nvSpPr>
        <p:spPr>
          <a:xfrm>
            <a:off x="249993" y="5167312"/>
            <a:ext cx="4528457" cy="46155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295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95B766-29A6-4472-9DFA-1B854C34E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Porcentagem de pessoas que responderam corretamente as questões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D602830-D925-43BA-8C8D-285835CCF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16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196F906-D4CF-47B5-B944-2A849A34B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60" y="1551427"/>
            <a:ext cx="8091065" cy="5296607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83468A6-B429-4895-8037-75E8AB2CE7DB}"/>
              </a:ext>
            </a:extLst>
          </p:cNvPr>
          <p:cNvSpPr txBox="1">
            <a:spLocks/>
          </p:cNvSpPr>
          <p:nvPr/>
        </p:nvSpPr>
        <p:spPr>
          <a:xfrm>
            <a:off x="536712" y="2370137"/>
            <a:ext cx="30749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/>
              <a:t>Qual porcentagem de crianças de 1 ano do mundo hoje já foram vacinadas contra alguma doença?</a:t>
            </a:r>
            <a:br>
              <a:rPr lang="pt-BR" sz="2400" dirty="0"/>
            </a:br>
            <a:endParaRPr lang="pt-BR" sz="2400" dirty="0"/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pt-BR" sz="2400" dirty="0"/>
              <a:t>20%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pt-BR" sz="2400" dirty="0"/>
              <a:t>50%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C.   80%</a:t>
            </a:r>
          </a:p>
          <a:p>
            <a:endParaRPr lang="pt-BR" sz="24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3858687-E599-4D19-A35E-7059CA616B5E}"/>
              </a:ext>
            </a:extLst>
          </p:cNvPr>
          <p:cNvSpPr/>
          <p:nvPr/>
        </p:nvSpPr>
        <p:spPr>
          <a:xfrm>
            <a:off x="125129" y="5694086"/>
            <a:ext cx="4528457" cy="46155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288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D4BF96-FE78-4799-BD95-548D4D78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Testando os conhecimentos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1FA753-DB3E-455A-A620-AC038C80C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19" y="1724026"/>
            <a:ext cx="11587162" cy="4665662"/>
          </a:xfrm>
        </p:spPr>
        <p:txBody>
          <a:bodyPr numCol="3"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Em 2017, pedimos a quase 12 mil pessoas em catorze países que respondessem as nossas questões. Em média, elas acertaram apenas duas respostas nas doze primeiras perguntas. Ninguém acertou todas, e somente uma pessoa (na Suécia) respondeu certo a onze das doze. Impressionantes 15% erraram todas.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Talvez você imagine que gente com mais educação se saia melhor? Ou pessoas que têm maior interesse pelos temas?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Eu certamente já pensei isso, mas estava enganado. Testei plateias do mundo inteiro e de todas as classes: estudantes de medicina, professores, acadêmicos, cientistas eminentes, banqueiros, executivos de multinacionais, jornalistas, ativistas e até mesmo autoridades públicas graduadas. São pessoas altamente educadas que se interessam pelo mundo. Mas a maior parte delas – uma impressionante maioria – errou a maior parte das respostas. </a:t>
            </a:r>
            <a:b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pt-B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Alguns desses grupos tiveram até mesmo desempenho pior do que o público geral; alguns dos resultados mais deploráveis vieram de um grupo de vencedores do prêmio Nobel e pesquisadores médicos. Não é uma questão de inteligência. Todos parecem compreender o mundo de uma maneira devastadoramente equivocada.</a:t>
            </a: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Não apenas devastadoramente equivocada, mas sistematicamente equivocada.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28B3C6-0307-4F64-B268-17B0696D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07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D4BF96-FE78-4799-BD95-548D4D78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pessimismo é mais do que aleatório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1FA753-DB3E-455A-A620-AC038C80C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690688"/>
            <a:ext cx="11615737" cy="4665662"/>
          </a:xfrm>
        </p:spPr>
        <p:txBody>
          <a:bodyPr numCol="3"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Quero dizer com isso que os resultados dos testes não são aleatórios. São piores do que aleatórios: são piores do que os resultados que eu obteria se as pessoas respondendo a minhas perguntas não tivessem qualquer conhecimento. Imagine que eu decida ir até o zoológico fazer minhas perguntas aos chimpanzés. Imagine que eu leve comigo enormes quantidades de bananas, cada uma delas marcada com A, B ou C, e jogue-as nas jaulas. Imagine, então, que eu fique do lado de fora, lendo as perguntas em alto e bom som, anotando como resposta de cada chimpanzé a letra marcada na banana que o animal comer em seguida. Se eu fizesse isso (o que jamais seria o caso, mas apenas imagine), os chimpanzés, ao pegarem randomicamente as frutas, se sairiam consistentemente melhores do que os bem-educados, porém enganados, seres humanos que fizeram meus testes.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Por meio de pura sorte, a tropa de chimpanzés iria acertar 33% de cada pergunta com três alternativas, ou quatro das primeiras doze questões de todo o teste. Lembre-se de que os humanos que eu testei, em média, acertaram somente duas das doze perguntas do questionário.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Além disso, os erros dos chimpanzés estariam igualmente divididos entre as duas respostas erradas, enquanto os erros humanos tendem a ir em uma só direção. Todo grupo de pessoas que eu questiono pensa que o mundo é mais assustador, mais violento e menos esperançoso – em suma, mais dramático – do que realmente é.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28B3C6-0307-4F64-B268-17B0696D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3507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F52F33-A738-4689-810F-0C0C28D6E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9" y="136524"/>
            <a:ext cx="2314574" cy="3863975"/>
          </a:xfrm>
        </p:spPr>
        <p:txBody>
          <a:bodyPr>
            <a:normAutofit fontScale="90000"/>
          </a:bodyPr>
          <a:lstStyle/>
          <a:p>
            <a:r>
              <a:rPr lang="pt-BR" dirty="0"/>
              <a:t>Uma forma de dividir os países do mundo em que vivemos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6ABD6B-848C-4D2D-A703-D35FBA37E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19</a:t>
            </a:fld>
            <a:endParaRPr lang="pt-BR"/>
          </a:p>
        </p:txBody>
      </p:sp>
      <p:pic>
        <p:nvPicPr>
          <p:cNvPr id="8" name="Imagem 7" descr="Gráfico, Gráfico de dispersão&#10;&#10;Descrição gerada automaticamente">
            <a:extLst>
              <a:ext uri="{FF2B5EF4-FFF2-40B4-BE49-F238E27FC236}">
                <a16:creationId xmlns:a16="http://schemas.microsoft.com/office/drawing/2014/main" id="{648BDA1A-EE44-4487-A5BA-E6B6190D9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3" y="132007"/>
            <a:ext cx="9805987" cy="6338524"/>
          </a:xfrm>
          <a:prstGeom prst="rect">
            <a:avLst/>
          </a:prstGeom>
        </p:spPr>
      </p:pic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15791AE4-249F-448A-A183-2A47279EB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9" y="4608512"/>
            <a:ext cx="2505075" cy="1747838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Acontece que esse mundo do gráfico corresponde ao mundo em </a:t>
            </a:r>
            <a:r>
              <a:rPr lang="pt-BR" sz="4200" dirty="0">
                <a:solidFill>
                  <a:srgbClr val="FF0000"/>
                </a:solidFill>
              </a:rPr>
              <a:t>1965!!!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9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55143" cy="1325563"/>
          </a:xfrm>
        </p:spPr>
        <p:txBody>
          <a:bodyPr>
            <a:normAutofit/>
          </a:bodyPr>
          <a:lstStyle/>
          <a:p>
            <a:r>
              <a:rPr lang="pt-BR" dirty="0"/>
              <a:t>Garrett </a:t>
            </a:r>
            <a:r>
              <a:rPr lang="pt-BR" dirty="0" err="1"/>
              <a:t>Hardin</a:t>
            </a:r>
            <a:r>
              <a:rPr lang="pt-BR" dirty="0"/>
              <a:t> </a:t>
            </a:r>
            <a:br>
              <a:rPr lang="pt-BR" dirty="0"/>
            </a:br>
            <a:r>
              <a:rPr lang="pt-BR" sz="3600" dirty="0"/>
              <a:t>(1915-2003)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ED63F1-1DEF-4775-8959-3DE49FF6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457" y="1712015"/>
            <a:ext cx="6216637" cy="1209368"/>
          </a:xfrm>
        </p:spPr>
        <p:txBody>
          <a:bodyPr numCol="1">
            <a:normAutofit/>
          </a:bodyPr>
          <a:lstStyle/>
          <a:p>
            <a:pPr marL="457200" lvl="1" indent="0">
              <a:buNone/>
            </a:pPr>
            <a:r>
              <a:rPr lang="pt-BR" sz="2000" dirty="0"/>
              <a:t>Professor da Universidade da Califórnia, Zoólogo e Doutor em Microbiologia. Mundialmente conhecido pela publicação de “A tragédia dos comuns” em 1968. 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61AFAD9-0B4C-4291-B1A7-C81247E05A30}"/>
              </a:ext>
            </a:extLst>
          </p:cNvPr>
          <p:cNvSpPr txBox="1">
            <a:spLocks/>
          </p:cNvSpPr>
          <p:nvPr/>
        </p:nvSpPr>
        <p:spPr>
          <a:xfrm>
            <a:off x="717858" y="2714055"/>
            <a:ext cx="7392619" cy="166352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Compilou</a:t>
            </a:r>
            <a:r>
              <a:rPr lang="en-US" sz="1800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uma</a:t>
            </a:r>
            <a:r>
              <a:rPr lang="en-US" sz="1800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série</a:t>
            </a:r>
            <a:r>
              <a:rPr lang="en-US" sz="1800" i="1" dirty="0">
                <a:solidFill>
                  <a:srgbClr val="333333"/>
                </a:solidFill>
                <a:latin typeface="Trebuchet MS" panose="020B0603020202020204" pitchFamily="34" charset="0"/>
              </a:rPr>
              <a:t> de </a:t>
            </a:r>
            <a:r>
              <a:rPr lang="en-US" sz="1800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textos</a:t>
            </a:r>
            <a:r>
              <a:rPr lang="en-US" sz="1800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relevantes</a:t>
            </a:r>
            <a:r>
              <a:rPr lang="en-US" sz="1800" i="1" dirty="0">
                <a:solidFill>
                  <a:srgbClr val="333333"/>
                </a:solidFill>
                <a:latin typeface="Trebuchet MS" panose="020B0603020202020204" pitchFamily="34" charset="0"/>
              </a:rPr>
              <a:t> para a </a:t>
            </a:r>
            <a:r>
              <a:rPr lang="en-US" sz="1800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demografia</a:t>
            </a:r>
            <a:r>
              <a:rPr lang="en-US" sz="1800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na</a:t>
            </a:r>
            <a:r>
              <a:rPr lang="en-US" sz="1800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en-US" sz="1800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obra</a:t>
            </a:r>
            <a:endParaRPr lang="en-US" sz="1800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800" i="1" dirty="0">
                <a:solidFill>
                  <a:srgbClr val="333333"/>
                </a:solidFill>
                <a:latin typeface="Trebuchet MS" panose="020B0603020202020204" pitchFamily="34" charset="0"/>
              </a:rPr>
              <a:t>“Population Evolution and Birth Control: a collage of controversial readings”.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2</a:t>
            </a:fld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74AD836-C5F2-46B7-B489-1FEF155C84EC}"/>
              </a:ext>
            </a:extLst>
          </p:cNvPr>
          <p:cNvSpPr/>
          <p:nvPr/>
        </p:nvSpPr>
        <p:spPr>
          <a:xfrm>
            <a:off x="717859" y="4216807"/>
            <a:ext cx="2469153" cy="953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Trebuchet MS" panose="020B0603020202020204" pitchFamily="34" charset="0"/>
              </a:rPr>
              <a:t>1964: </a:t>
            </a:r>
          </a:p>
          <a:p>
            <a:r>
              <a:rPr lang="en-US" dirty="0">
                <a:solidFill>
                  <a:srgbClr val="333333"/>
                </a:solidFill>
                <a:latin typeface="Trebuchet MS" panose="020B0603020202020204" pitchFamily="34" charset="0"/>
              </a:rPr>
              <a:t>1ª </a:t>
            </a:r>
            <a:r>
              <a:rPr lang="en-US" dirty="0" err="1">
                <a:solidFill>
                  <a:srgbClr val="333333"/>
                </a:solidFill>
                <a:latin typeface="Trebuchet MS" panose="020B0603020202020204" pitchFamily="34" charset="0"/>
              </a:rPr>
              <a:t>edição</a:t>
            </a:r>
            <a:r>
              <a:rPr lang="en-US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rebuchet MS" panose="020B0603020202020204" pitchFamily="34" charset="0"/>
              </a:rPr>
              <a:t>em</a:t>
            </a:r>
            <a:r>
              <a:rPr lang="en-US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rebuchet MS" panose="020B0603020202020204" pitchFamily="34" charset="0"/>
              </a:rPr>
              <a:t>inglês</a:t>
            </a:r>
            <a:r>
              <a:rPr lang="en-US" dirty="0">
                <a:solidFill>
                  <a:srgbClr val="333333"/>
                </a:solidFill>
                <a:latin typeface="Trebuchet MS" panose="020B0603020202020204" pitchFamily="34" charset="0"/>
              </a:rPr>
              <a:t> (Ed. W.H. Freeman)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6E8C893-3850-47AE-ACA5-D1BFF0F08936}"/>
              </a:ext>
            </a:extLst>
          </p:cNvPr>
          <p:cNvSpPr/>
          <p:nvPr/>
        </p:nvSpPr>
        <p:spPr>
          <a:xfrm>
            <a:off x="5481842" y="4077791"/>
            <a:ext cx="297291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Trebuchet MS" panose="020B0603020202020204" pitchFamily="34" charset="0"/>
              </a:rPr>
              <a:t>1967:</a:t>
            </a:r>
            <a:br>
              <a:rPr lang="en-US" dirty="0">
                <a:solidFill>
                  <a:srgbClr val="333333"/>
                </a:solidFill>
                <a:latin typeface="Trebuchet MS" panose="020B0603020202020204" pitchFamily="34" charset="0"/>
              </a:rPr>
            </a:br>
            <a:r>
              <a:rPr lang="en-US" dirty="0">
                <a:solidFill>
                  <a:srgbClr val="333333"/>
                </a:solidFill>
                <a:latin typeface="Trebuchet MS" panose="020B0603020202020204" pitchFamily="34" charset="0"/>
              </a:rPr>
              <a:t>1ª </a:t>
            </a:r>
            <a:r>
              <a:rPr lang="en-US" dirty="0" err="1">
                <a:solidFill>
                  <a:srgbClr val="333333"/>
                </a:solidFill>
                <a:latin typeface="Trebuchet MS" panose="020B0603020202020204" pitchFamily="34" charset="0"/>
              </a:rPr>
              <a:t>edição</a:t>
            </a:r>
            <a:r>
              <a:rPr lang="en-US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rebuchet MS" panose="020B0603020202020204" pitchFamily="34" charset="0"/>
              </a:rPr>
              <a:t>em</a:t>
            </a:r>
            <a:r>
              <a:rPr lang="en-US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rebuchet MS" panose="020B0603020202020204" pitchFamily="34" charset="0"/>
              </a:rPr>
              <a:t>português</a:t>
            </a:r>
            <a:r>
              <a:rPr lang="en-US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br>
              <a:rPr lang="en-US" dirty="0">
                <a:solidFill>
                  <a:srgbClr val="333333"/>
                </a:solidFill>
                <a:latin typeface="Trebuchet MS" panose="020B0603020202020204" pitchFamily="34" charset="0"/>
              </a:rPr>
            </a:br>
            <a:r>
              <a:rPr lang="en-US" dirty="0" err="1">
                <a:solidFill>
                  <a:srgbClr val="333333"/>
                </a:solidFill>
                <a:latin typeface="Trebuchet MS" panose="020B0603020202020204" pitchFamily="34" charset="0"/>
              </a:rPr>
              <a:t>Editora</a:t>
            </a:r>
            <a:r>
              <a:rPr lang="en-US" dirty="0">
                <a:solidFill>
                  <a:srgbClr val="333333"/>
                </a:solidFill>
                <a:latin typeface="Trebuchet MS" panose="020B0603020202020204" pitchFamily="34" charset="0"/>
              </a:rPr>
              <a:t> da </a:t>
            </a:r>
            <a:r>
              <a:rPr lang="en-US" dirty="0" err="1">
                <a:solidFill>
                  <a:srgbClr val="333333"/>
                </a:solidFill>
                <a:latin typeface="Trebuchet MS" panose="020B0603020202020204" pitchFamily="34" charset="0"/>
              </a:rPr>
              <a:t>Universidade</a:t>
            </a:r>
            <a:r>
              <a:rPr lang="en-US" dirty="0">
                <a:solidFill>
                  <a:srgbClr val="333333"/>
                </a:solidFill>
                <a:latin typeface="Trebuchet MS" panose="020B0603020202020204" pitchFamily="34" charset="0"/>
              </a:rPr>
              <a:t> de São Paulo): </a:t>
            </a:r>
            <a:r>
              <a:rPr lang="pt-BR" dirty="0">
                <a:solidFill>
                  <a:srgbClr val="333333"/>
                </a:solidFill>
                <a:latin typeface="Trebuchet MS" panose="020B0603020202020204" pitchFamily="34" charset="0"/>
              </a:rPr>
              <a:t>População, Evolução e Controle da Natalidade.</a:t>
            </a:r>
            <a:endParaRPr lang="pt-BR" dirty="0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48C9F79-0436-425A-B5C8-4659517A79EA}"/>
              </a:ext>
            </a:extLst>
          </p:cNvPr>
          <p:cNvGrpSpPr>
            <a:grpSpLocks noChangeAspect="1"/>
          </p:cNvGrpSpPr>
          <p:nvPr/>
        </p:nvGrpSpPr>
        <p:grpSpPr>
          <a:xfrm>
            <a:off x="8639050" y="2893457"/>
            <a:ext cx="3076220" cy="3934742"/>
            <a:chOff x="8639050" y="2893457"/>
            <a:chExt cx="3076220" cy="3934742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8432F01A-B9C9-49B6-81F9-FB5B71029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9050" y="2893457"/>
              <a:ext cx="2527865" cy="3934742"/>
            </a:xfrm>
            <a:prstGeom prst="rect">
              <a:avLst/>
            </a:prstGeom>
          </p:spPr>
        </p:pic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EBB4665F-AC66-4209-8DBE-3ED96F8FAF5A}"/>
                </a:ext>
              </a:extLst>
            </p:cNvPr>
            <p:cNvSpPr/>
            <p:nvPr/>
          </p:nvSpPr>
          <p:spPr>
            <a:xfrm rot="16200000">
              <a:off x="9859744" y="4966935"/>
              <a:ext cx="315705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chemeClr val="bg2">
                      <a:lumMod val="90000"/>
                    </a:schemeClr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https://www.amazon.com.br/Popula%C3%A7%C3%A3o-Evolu%C3%A7%C3%A3o-Controle-Natalidade-Garrett/dp/B06XWKCWFB</a:t>
              </a:r>
              <a:endParaRPr lang="pt-BR" sz="10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34F4D98-36EC-4EFF-8220-F5C8448BE896}"/>
              </a:ext>
            </a:extLst>
          </p:cNvPr>
          <p:cNvGrpSpPr/>
          <p:nvPr/>
        </p:nvGrpSpPr>
        <p:grpSpPr>
          <a:xfrm>
            <a:off x="2998519" y="3518581"/>
            <a:ext cx="2540805" cy="3368841"/>
            <a:chOff x="2998519" y="3518581"/>
            <a:chExt cx="2540805" cy="3368841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850C642C-15C9-4B29-AB4D-4FDA82B95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519" y="3518581"/>
              <a:ext cx="2198173" cy="3303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FC405EFE-123B-45D4-A0F8-7ECF6B17E685}"/>
                </a:ext>
              </a:extLst>
            </p:cNvPr>
            <p:cNvSpPr/>
            <p:nvPr/>
          </p:nvSpPr>
          <p:spPr>
            <a:xfrm rot="16200000">
              <a:off x="3760742" y="5108841"/>
              <a:ext cx="31570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sz="1000" dirty="0">
                  <a:solidFill>
                    <a:schemeClr val="bg2">
                      <a:lumMod val="90000"/>
                    </a:schemeClr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https://www.amazon.com/Population-evolution-control-controversial-readings/dp/B000L5VJLI</a:t>
              </a:r>
              <a:endParaRPr lang="pt-BR" sz="10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F731F8E3-D8B4-4DDF-B6FE-0526155D30C8}"/>
              </a:ext>
            </a:extLst>
          </p:cNvPr>
          <p:cNvGrpSpPr/>
          <p:nvPr/>
        </p:nvGrpSpPr>
        <p:grpSpPr>
          <a:xfrm>
            <a:off x="9709326" y="8767"/>
            <a:ext cx="2473107" cy="2069022"/>
            <a:chOff x="9709326" y="8767"/>
            <a:chExt cx="2473107" cy="2069022"/>
          </a:xfrm>
        </p:grpSpPr>
        <p:pic>
          <p:nvPicPr>
            <p:cNvPr id="19" name="Picture 4" descr="Resultado de imagem para garrett hardin">
              <a:extLst>
                <a:ext uri="{FF2B5EF4-FFF2-40B4-BE49-F238E27FC236}">
                  <a16:creationId xmlns:a16="http://schemas.microsoft.com/office/drawing/2014/main" id="{3A7FD61B-8F0E-44BC-8DE3-7E62376BD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9326" y="8767"/>
              <a:ext cx="2386272" cy="2069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4D93F149-04FA-4509-9215-901DA0C2D708}"/>
                </a:ext>
              </a:extLst>
            </p:cNvPr>
            <p:cNvSpPr/>
            <p:nvPr/>
          </p:nvSpPr>
          <p:spPr>
            <a:xfrm rot="16200000">
              <a:off x="11016434" y="748526"/>
              <a:ext cx="17780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sz="1000" dirty="0">
                  <a:solidFill>
                    <a:schemeClr val="bg2">
                      <a:lumMod val="90000"/>
                    </a:schemeClr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https://medium.com/@umaerfarooq/advanced-approaches-to-politics-1142e9bd77b2</a:t>
              </a:r>
              <a:endParaRPr lang="pt-BR" sz="10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F52F33-A738-4689-810F-0C0C28D6E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7" y="2236788"/>
            <a:ext cx="2190750" cy="3035300"/>
          </a:xfrm>
        </p:spPr>
        <p:txBody>
          <a:bodyPr>
            <a:noAutofit/>
          </a:bodyPr>
          <a:lstStyle/>
          <a:p>
            <a:r>
              <a:rPr lang="pt-BR" sz="3200" dirty="0"/>
              <a:t>Esta é a distribuição dos países no mundo atualmente</a:t>
            </a:r>
          </a:p>
        </p:txBody>
      </p:sp>
      <p:pic>
        <p:nvPicPr>
          <p:cNvPr id="6" name="Espaço Reservado para Conteúdo 5" descr="Uma imagem contendo Gráfico&#10;&#10;Descrição gerada automaticamente">
            <a:extLst>
              <a:ext uri="{FF2B5EF4-FFF2-40B4-BE49-F238E27FC236}">
                <a16:creationId xmlns:a16="http://schemas.microsoft.com/office/drawing/2014/main" id="{A2F52D0F-7F5D-48C1-B138-3D3EE140C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731" y="72316"/>
            <a:ext cx="9932269" cy="6785684"/>
          </a:xfr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6ABD6B-848C-4D2D-A703-D35FBA37E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160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53CA96A-5DA1-456D-B60F-AE3341198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04168"/>
            <a:ext cx="5363323" cy="533474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481A432-C74A-47BD-BC02-6EF0E4835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317499"/>
            <a:ext cx="10515600" cy="1325563"/>
          </a:xfrm>
        </p:spPr>
        <p:txBody>
          <a:bodyPr/>
          <a:lstStyle/>
          <a:p>
            <a:r>
              <a:rPr lang="pt-BR" dirty="0"/>
              <a:t>Os quatro níveis de renda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ECE694-568D-4BBF-AABD-BEDE7479C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06040" cy="4351338"/>
          </a:xfrm>
        </p:spPr>
        <p:txBody>
          <a:bodyPr/>
          <a:lstStyle/>
          <a:p>
            <a:r>
              <a:rPr lang="pt-BR" dirty="0"/>
              <a:t>Os países e suas populações poderiam ser divididas em 4 grupos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89174A3-653B-4422-BA9E-E58183EF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406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8F6C0-B78E-4B93-9709-A517A79C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66" y="1482725"/>
            <a:ext cx="2716168" cy="3892550"/>
          </a:xfrm>
        </p:spPr>
        <p:txBody>
          <a:bodyPr>
            <a:normAutofit fontScale="90000"/>
          </a:bodyPr>
          <a:lstStyle/>
          <a:p>
            <a:r>
              <a:rPr lang="pt-BR" dirty="0"/>
              <a:t>Os países atualmente são mais ricos e saudáveis do que há 50 anos, embora ainda persistam as diferenças.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9475C3-5720-4469-878E-2A19C1920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22</a:t>
            </a:fld>
            <a:endParaRPr lang="pt-B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D729C46-CE47-409D-B539-2997925C6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9" t="4203" b="3913"/>
          <a:stretch/>
        </p:blipFill>
        <p:spPr bwMode="auto">
          <a:xfrm>
            <a:off x="7332687" y="6176"/>
            <a:ext cx="4676513" cy="682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3D214-4888-4DEF-8001-6F0CA6E44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" r="50318" b="4203"/>
          <a:stretch/>
        </p:blipFill>
        <p:spPr bwMode="auto">
          <a:xfrm>
            <a:off x="2702204" y="-13702"/>
            <a:ext cx="4760843" cy="682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1FD9972-E5E4-467F-95CF-98D86735C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1" t="32651" r="5262" b="11546"/>
          <a:stretch/>
        </p:blipFill>
        <p:spPr bwMode="auto">
          <a:xfrm>
            <a:off x="9822883" y="2049637"/>
            <a:ext cx="1858617" cy="466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59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A2737-7026-46C4-87F1-4F6CE2F6B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189553"/>
            <a:ext cx="2054087" cy="1271499"/>
          </a:xfrm>
        </p:spPr>
        <p:txBody>
          <a:bodyPr>
            <a:normAutofit/>
          </a:bodyPr>
          <a:lstStyle/>
          <a:p>
            <a:r>
              <a:rPr lang="pt-BR" sz="2800" dirty="0"/>
              <a:t>A vida nos quatro níveis de renda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E0479D-6B3E-4CE4-8800-8DAAEB7C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7C8151-E130-4BD7-9008-D4F30AFC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23</a:t>
            </a:fld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6F3660-E05F-476B-922E-C13595119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5" b="5324"/>
          <a:stretch/>
        </p:blipFill>
        <p:spPr bwMode="auto">
          <a:xfrm>
            <a:off x="2384696" y="4974584"/>
            <a:ext cx="7150131" cy="17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8AA00D-0A0C-4146-AE7B-26FA6980C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49628"/>
          <a:stretch/>
        </p:blipFill>
        <p:spPr bwMode="auto">
          <a:xfrm>
            <a:off x="2489454" y="11462"/>
            <a:ext cx="7150132" cy="50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67F16B8-5FA7-4C25-8737-41F196C158A1}"/>
              </a:ext>
            </a:extLst>
          </p:cNvPr>
          <p:cNvSpPr/>
          <p:nvPr/>
        </p:nvSpPr>
        <p:spPr>
          <a:xfrm>
            <a:off x="2971800" y="427383"/>
            <a:ext cx="6023114" cy="4781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3587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A2737-7026-46C4-87F1-4F6CE2F6B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189553"/>
            <a:ext cx="2054087" cy="1271499"/>
          </a:xfrm>
        </p:spPr>
        <p:txBody>
          <a:bodyPr>
            <a:normAutofit/>
          </a:bodyPr>
          <a:lstStyle/>
          <a:p>
            <a:r>
              <a:rPr lang="pt-BR" sz="2800" dirty="0"/>
              <a:t>A vida nos quatro níveis de renda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E0479D-6B3E-4CE4-8800-8DAAEB7C6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83" y="3142285"/>
            <a:ext cx="2157354" cy="2747963"/>
          </a:xfrm>
        </p:spPr>
        <p:txBody>
          <a:bodyPr>
            <a:normAutofit fontScale="92500" lnSpcReduction="10000"/>
          </a:bodyPr>
          <a:lstStyle/>
          <a:p>
            <a:r>
              <a:rPr lang="pt-BR" sz="2000" dirty="0"/>
              <a:t>As características nos modos de vida ao redor do mundo são culturais, mas também são muito correlacionadas ao acesso aos bens - questões econômicas.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7C8151-E130-4BD7-9008-D4F30AFC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24</a:t>
            </a:fld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6F3660-E05F-476B-922E-C13595119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5" b="5324"/>
          <a:stretch/>
        </p:blipFill>
        <p:spPr bwMode="auto">
          <a:xfrm>
            <a:off x="2384696" y="4974584"/>
            <a:ext cx="7150131" cy="17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8AA00D-0A0C-4146-AE7B-26FA6980C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49628"/>
          <a:stretch/>
        </p:blipFill>
        <p:spPr bwMode="auto">
          <a:xfrm>
            <a:off x="2489454" y="11462"/>
            <a:ext cx="7150132" cy="50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67F16B8-5FA7-4C25-8737-41F196C158A1}"/>
              </a:ext>
            </a:extLst>
          </p:cNvPr>
          <p:cNvSpPr/>
          <p:nvPr/>
        </p:nvSpPr>
        <p:spPr>
          <a:xfrm>
            <a:off x="4780722" y="387627"/>
            <a:ext cx="4214191" cy="482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999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A2737-7026-46C4-87F1-4F6CE2F6B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189553"/>
            <a:ext cx="2054087" cy="1271499"/>
          </a:xfrm>
        </p:spPr>
        <p:txBody>
          <a:bodyPr>
            <a:normAutofit/>
          </a:bodyPr>
          <a:lstStyle/>
          <a:p>
            <a:r>
              <a:rPr lang="pt-BR" sz="2800" dirty="0"/>
              <a:t>A vida nos quatro níveis de renda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E0479D-6B3E-4CE4-8800-8DAAEB7C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7C8151-E130-4BD7-9008-D4F30AFC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25</a:t>
            </a:fld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6F3660-E05F-476B-922E-C13595119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5" b="5324"/>
          <a:stretch/>
        </p:blipFill>
        <p:spPr bwMode="auto">
          <a:xfrm>
            <a:off x="2384696" y="4974584"/>
            <a:ext cx="7150131" cy="17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8AA00D-0A0C-4146-AE7B-26FA6980C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49628"/>
          <a:stretch/>
        </p:blipFill>
        <p:spPr bwMode="auto">
          <a:xfrm>
            <a:off x="2489454" y="11462"/>
            <a:ext cx="7150132" cy="50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67F16B8-5FA7-4C25-8737-41F196C158A1}"/>
              </a:ext>
            </a:extLst>
          </p:cNvPr>
          <p:cNvSpPr/>
          <p:nvPr/>
        </p:nvSpPr>
        <p:spPr>
          <a:xfrm>
            <a:off x="6202016" y="387627"/>
            <a:ext cx="2792897" cy="482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927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A2737-7026-46C4-87F1-4F6CE2F6B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189553"/>
            <a:ext cx="2054087" cy="1271499"/>
          </a:xfrm>
        </p:spPr>
        <p:txBody>
          <a:bodyPr>
            <a:normAutofit/>
          </a:bodyPr>
          <a:lstStyle/>
          <a:p>
            <a:r>
              <a:rPr lang="pt-BR" sz="2800" dirty="0"/>
              <a:t>A vida nos quatro níveis de renda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E0479D-6B3E-4CE4-8800-8DAAEB7C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7C8151-E130-4BD7-9008-D4F30AFC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26</a:t>
            </a:fld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6F3660-E05F-476B-922E-C13595119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5" b="5324"/>
          <a:stretch/>
        </p:blipFill>
        <p:spPr bwMode="auto">
          <a:xfrm>
            <a:off x="2384696" y="4974584"/>
            <a:ext cx="7150131" cy="17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8AA00D-0A0C-4146-AE7B-26FA6980C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49628"/>
          <a:stretch/>
        </p:blipFill>
        <p:spPr bwMode="auto">
          <a:xfrm>
            <a:off x="2489454" y="11462"/>
            <a:ext cx="7150132" cy="50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67F16B8-5FA7-4C25-8737-41F196C158A1}"/>
              </a:ext>
            </a:extLst>
          </p:cNvPr>
          <p:cNvSpPr/>
          <p:nvPr/>
        </p:nvSpPr>
        <p:spPr>
          <a:xfrm>
            <a:off x="7543800" y="387627"/>
            <a:ext cx="1451113" cy="482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9643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A2737-7026-46C4-87F1-4F6CE2F6B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189553"/>
            <a:ext cx="2054087" cy="1271499"/>
          </a:xfrm>
        </p:spPr>
        <p:txBody>
          <a:bodyPr>
            <a:normAutofit/>
          </a:bodyPr>
          <a:lstStyle/>
          <a:p>
            <a:r>
              <a:rPr lang="pt-BR" sz="2800" dirty="0"/>
              <a:t>A vida nos quatro níveis de renda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E0479D-6B3E-4CE4-8800-8DAAEB7C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7C8151-E130-4BD7-9008-D4F30AFC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27</a:t>
            </a:fld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6F3660-E05F-476B-922E-C13595119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5" b="5324"/>
          <a:stretch/>
        </p:blipFill>
        <p:spPr bwMode="auto">
          <a:xfrm>
            <a:off x="2384696" y="4974584"/>
            <a:ext cx="7150131" cy="17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8AA00D-0A0C-4146-AE7B-26FA6980C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49628"/>
          <a:stretch/>
        </p:blipFill>
        <p:spPr bwMode="auto">
          <a:xfrm>
            <a:off x="2489454" y="11462"/>
            <a:ext cx="7150132" cy="50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188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E0479D-6B3E-4CE4-8800-8DAAEB7C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7C8151-E130-4BD7-9008-D4F30AFC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28</a:t>
            </a:fld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E46851C-7AEF-4355-A399-1411D4F7664F}"/>
              </a:ext>
            </a:extLst>
          </p:cNvPr>
          <p:cNvSpPr txBox="1">
            <a:spLocks/>
          </p:cNvSpPr>
          <p:nvPr/>
        </p:nvSpPr>
        <p:spPr>
          <a:xfrm>
            <a:off x="122583" y="189553"/>
            <a:ext cx="2054087" cy="127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/>
              <a:t>A vida nos quatro níveis de renda</a:t>
            </a:r>
            <a:endParaRPr lang="pt-BR" sz="2800" dirty="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7491F8E6-0CBF-4D0C-AE94-45FB0874D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9DE3BD2-CA15-4423-9760-74B60E83A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5" b="5324"/>
          <a:stretch/>
        </p:blipFill>
        <p:spPr bwMode="auto">
          <a:xfrm>
            <a:off x="2305297" y="4905719"/>
            <a:ext cx="7708807" cy="18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6272C29-CBBF-4C91-9439-4A5ADE900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1" b="22052"/>
          <a:stretch/>
        </p:blipFill>
        <p:spPr bwMode="auto">
          <a:xfrm>
            <a:off x="2230358" y="1690688"/>
            <a:ext cx="7795134" cy="336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C75E6607-7210-45D5-B616-C2FE5F518F6C}"/>
              </a:ext>
            </a:extLst>
          </p:cNvPr>
          <p:cNvSpPr/>
          <p:nvPr/>
        </p:nvSpPr>
        <p:spPr>
          <a:xfrm>
            <a:off x="4721088" y="-94628"/>
            <a:ext cx="4671390" cy="523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091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E0479D-6B3E-4CE4-8800-8DAAEB7C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7C8151-E130-4BD7-9008-D4F30AFC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29</a:t>
            </a:fld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E46851C-7AEF-4355-A399-1411D4F7664F}"/>
              </a:ext>
            </a:extLst>
          </p:cNvPr>
          <p:cNvSpPr txBox="1">
            <a:spLocks/>
          </p:cNvSpPr>
          <p:nvPr/>
        </p:nvSpPr>
        <p:spPr>
          <a:xfrm>
            <a:off x="122583" y="189553"/>
            <a:ext cx="2054087" cy="127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/>
              <a:t>A vida nos quatro níveis de renda</a:t>
            </a:r>
            <a:endParaRPr lang="pt-BR" sz="2800" dirty="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7491F8E6-0CBF-4D0C-AE94-45FB0874D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9DE3BD2-CA15-4423-9760-74B60E83A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5" b="5324"/>
          <a:stretch/>
        </p:blipFill>
        <p:spPr bwMode="auto">
          <a:xfrm>
            <a:off x="2305297" y="4905719"/>
            <a:ext cx="7708807" cy="18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2C503FA-F2C3-4161-B29E-1D314C477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1" b="22052"/>
          <a:stretch/>
        </p:blipFill>
        <p:spPr bwMode="auto">
          <a:xfrm>
            <a:off x="2230358" y="1690688"/>
            <a:ext cx="7795134" cy="336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C75E6607-7210-45D5-B616-C2FE5F518F6C}"/>
              </a:ext>
            </a:extLst>
          </p:cNvPr>
          <p:cNvSpPr/>
          <p:nvPr/>
        </p:nvSpPr>
        <p:spPr>
          <a:xfrm>
            <a:off x="6231834" y="-94628"/>
            <a:ext cx="3160643" cy="523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025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55143" cy="1325563"/>
          </a:xfrm>
        </p:spPr>
        <p:txBody>
          <a:bodyPr>
            <a:normAutofit/>
          </a:bodyPr>
          <a:lstStyle/>
          <a:p>
            <a:r>
              <a:rPr lang="pt-BR" dirty="0"/>
              <a:t>Garrett </a:t>
            </a:r>
            <a:r>
              <a:rPr lang="pt-BR" dirty="0" err="1"/>
              <a:t>Hardin</a:t>
            </a:r>
            <a:r>
              <a:rPr lang="pt-BR" dirty="0"/>
              <a:t> </a:t>
            </a:r>
            <a:br>
              <a:rPr lang="pt-BR" dirty="0"/>
            </a:br>
            <a:r>
              <a:rPr lang="pt-BR" sz="3600" dirty="0"/>
              <a:t>(1915-2003)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ED63F1-1DEF-4775-8959-3DE49FF6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457" y="1712015"/>
            <a:ext cx="6216637" cy="365774"/>
          </a:xfrm>
        </p:spPr>
        <p:txBody>
          <a:bodyPr numCol="1">
            <a:normAutofit/>
          </a:bodyPr>
          <a:lstStyle/>
          <a:p>
            <a:pPr marL="457200" lvl="1" indent="0">
              <a:buNone/>
            </a:pPr>
            <a:r>
              <a:rPr lang="pt-BR" sz="2000" dirty="0"/>
              <a:t>Escreveu na introdução (p. XXI):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61AFAD9-0B4C-4291-B1A7-C81247E05A30}"/>
              </a:ext>
            </a:extLst>
          </p:cNvPr>
          <p:cNvSpPr txBox="1">
            <a:spLocks/>
          </p:cNvSpPr>
          <p:nvPr/>
        </p:nvSpPr>
        <p:spPr>
          <a:xfrm>
            <a:off x="296457" y="2356867"/>
            <a:ext cx="9720708" cy="4364607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900" i="1" dirty="0">
                <a:solidFill>
                  <a:srgbClr val="333333"/>
                </a:solidFill>
                <a:latin typeface="Trebuchet MS" panose="020B0603020202020204" pitchFamily="34" charset="0"/>
              </a:rPr>
              <a:t>Há mais de século e meio, pouco depois da Revolução Francesa, Thomas Robert Malthus publicou seu ensaio sobre população, desencadeando uma tempestade de controvérsias que se tem mantido viva até hoje. </a:t>
            </a:r>
          </a:p>
          <a:p>
            <a:pPr marL="0" indent="0">
              <a:buNone/>
            </a:pPr>
            <a:r>
              <a:rPr lang="pt-BR" sz="1900" i="1" dirty="0">
                <a:solidFill>
                  <a:srgbClr val="333333"/>
                </a:solidFill>
                <a:latin typeface="Trebuchet MS" panose="020B0603020202020204" pitchFamily="34" charset="0"/>
              </a:rPr>
              <a:t>Que está errado? Por que não podemos resolver "o problema da população"? </a:t>
            </a:r>
          </a:p>
          <a:p>
            <a:pPr marL="0" indent="0">
              <a:buNone/>
            </a:pPr>
            <a:r>
              <a:rPr lang="pt-BR" sz="1900" i="1" dirty="0">
                <a:solidFill>
                  <a:srgbClr val="333333"/>
                </a:solidFill>
                <a:latin typeface="Trebuchet MS" panose="020B0603020202020204" pitchFamily="34" charset="0"/>
              </a:rPr>
              <a:t>A resposta, naturalmente, é não existir qualquer problema de população; temos uma concepção errônea de nossas dificuldades quando nelas falamos como sendo "problema". </a:t>
            </a:r>
          </a:p>
          <a:p>
            <a:pPr marL="0" indent="0">
              <a:buNone/>
            </a:pPr>
            <a:endParaRPr lang="pt-BR" sz="1900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pt-BR" sz="1900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182563" indent="0">
              <a:buNone/>
            </a:pPr>
            <a:r>
              <a:rPr lang="pt-BR" sz="1900" i="1" dirty="0">
                <a:solidFill>
                  <a:srgbClr val="333333"/>
                </a:solidFill>
                <a:latin typeface="Trebuchet MS" panose="020B0603020202020204" pitchFamily="34" charset="0"/>
              </a:rPr>
              <a:t>"Problema" sugere a palavra "questão"; e quando pensamos em questões pensamos em perguntas como esta: "Quanto é 2+2?" </a:t>
            </a:r>
          </a:p>
          <a:p>
            <a:pPr marL="182563" indent="0">
              <a:buNone/>
            </a:pPr>
            <a:r>
              <a:rPr lang="pt-BR" sz="1900" i="1" dirty="0">
                <a:solidFill>
                  <a:srgbClr val="333333"/>
                </a:solidFill>
                <a:latin typeface="Trebuchet MS" panose="020B0603020202020204" pitchFamily="34" charset="0"/>
              </a:rPr>
              <a:t>Tais perguntas são fáceis de responder. Mas o retículo de dificuldades que rotulamos de "população" é algo mais. </a:t>
            </a:r>
          </a:p>
          <a:p>
            <a:pPr marL="182563" indent="0">
              <a:buNone/>
            </a:pPr>
            <a:r>
              <a:rPr lang="pt-BR" sz="1900" i="1" dirty="0">
                <a:solidFill>
                  <a:srgbClr val="333333"/>
                </a:solidFill>
                <a:latin typeface="Trebuchet MS" panose="020B0603020202020204" pitchFamily="34" charset="0"/>
              </a:rPr>
              <a:t>Como é dito </a:t>
            </a:r>
            <a:r>
              <a:rPr lang="pt-BR" sz="1900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freqüentemente</a:t>
            </a:r>
            <a:r>
              <a:rPr lang="pt-BR" sz="1900" i="1" dirty="0">
                <a:solidFill>
                  <a:srgbClr val="333333"/>
                </a:solidFill>
                <a:latin typeface="Trebuchet MS" panose="020B0603020202020204" pitchFamily="34" charset="0"/>
              </a:rPr>
              <a:t> nas pesquisas científicas, nosso primeiro problema está em achar o problema. </a:t>
            </a:r>
          </a:p>
          <a:p>
            <a:pPr marL="182563" indent="0">
              <a:buNone/>
            </a:pPr>
            <a:r>
              <a:rPr lang="pt-BR" sz="1900" i="1" dirty="0">
                <a:solidFill>
                  <a:srgbClr val="333333"/>
                </a:solidFill>
                <a:latin typeface="Trebuchet MS" panose="020B0603020202020204" pitchFamily="34" charset="0"/>
              </a:rPr>
              <a:t>Deixar de reconhecer isso tem contribuído para a aparente imortalidade do problema da população". Temos procurado responder a questões, quando devíamos estar procurando as questões.</a:t>
            </a:r>
            <a:endParaRPr lang="en-US" sz="1900" i="1" dirty="0">
              <a:solidFill>
                <a:srgbClr val="333333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3</a:t>
            </a:fld>
            <a:endParaRPr lang="pt-BR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E62F553-1507-4385-B834-CA198A84A4B9}"/>
              </a:ext>
            </a:extLst>
          </p:cNvPr>
          <p:cNvGrpSpPr>
            <a:grpSpLocks noChangeAspect="1"/>
          </p:cNvGrpSpPr>
          <p:nvPr/>
        </p:nvGrpSpPr>
        <p:grpSpPr>
          <a:xfrm>
            <a:off x="10331607" y="4592941"/>
            <a:ext cx="1763991" cy="2256292"/>
            <a:chOff x="8639050" y="2893457"/>
            <a:chExt cx="3076220" cy="3934742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676C842C-71DF-419F-8FD3-0749EBD71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9050" y="2893457"/>
              <a:ext cx="2527865" cy="3934742"/>
            </a:xfrm>
            <a:prstGeom prst="rect">
              <a:avLst/>
            </a:prstGeom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0E8C9870-615C-4998-B7B8-C1BC1A09CFFA}"/>
                </a:ext>
              </a:extLst>
            </p:cNvPr>
            <p:cNvSpPr/>
            <p:nvPr/>
          </p:nvSpPr>
          <p:spPr>
            <a:xfrm rot="16200000">
              <a:off x="9859744" y="4966935"/>
              <a:ext cx="315705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chemeClr val="bg2">
                      <a:lumMod val="90000"/>
                    </a:schemeClr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https://www.amazon.com.br/Popula%C3%A7%C3%A3o-Evolu%C3%A7%C3%A3o-Controle-Natalidade-Garrett/dp/B06XWKCWFB</a:t>
              </a:r>
              <a:endParaRPr lang="pt-BR" sz="10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3BB9F18-EBCB-45B4-AB8A-AD8230F5134C}"/>
              </a:ext>
            </a:extLst>
          </p:cNvPr>
          <p:cNvGrpSpPr/>
          <p:nvPr/>
        </p:nvGrpSpPr>
        <p:grpSpPr>
          <a:xfrm>
            <a:off x="9709326" y="8767"/>
            <a:ext cx="2473107" cy="2069022"/>
            <a:chOff x="9709326" y="8767"/>
            <a:chExt cx="2473107" cy="2069022"/>
          </a:xfrm>
        </p:grpSpPr>
        <p:pic>
          <p:nvPicPr>
            <p:cNvPr id="12" name="Picture 4" descr="Resultado de imagem para garrett hardin">
              <a:extLst>
                <a:ext uri="{FF2B5EF4-FFF2-40B4-BE49-F238E27FC236}">
                  <a16:creationId xmlns:a16="http://schemas.microsoft.com/office/drawing/2014/main" id="{F7DEAD8C-4E4B-4DBC-9977-291B9019F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9326" y="8767"/>
              <a:ext cx="2386272" cy="2069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A95DD1E-E847-419B-A0F5-D64D22015110}"/>
                </a:ext>
              </a:extLst>
            </p:cNvPr>
            <p:cNvSpPr/>
            <p:nvPr/>
          </p:nvSpPr>
          <p:spPr>
            <a:xfrm rot="16200000">
              <a:off x="11016434" y="748526"/>
              <a:ext cx="17780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sz="1000" dirty="0">
                  <a:solidFill>
                    <a:schemeClr val="bg2">
                      <a:lumMod val="90000"/>
                    </a:schemeClr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https://medium.com/@umaerfarooq/advanced-approaches-to-politics-1142e9bd77b2</a:t>
              </a:r>
              <a:endParaRPr lang="pt-BR" sz="10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21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E0479D-6B3E-4CE4-8800-8DAAEB7C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7C8151-E130-4BD7-9008-D4F30AFC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30</a:t>
            </a:fld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E46851C-7AEF-4355-A399-1411D4F7664F}"/>
              </a:ext>
            </a:extLst>
          </p:cNvPr>
          <p:cNvSpPr txBox="1">
            <a:spLocks/>
          </p:cNvSpPr>
          <p:nvPr/>
        </p:nvSpPr>
        <p:spPr>
          <a:xfrm>
            <a:off x="122583" y="189553"/>
            <a:ext cx="2054087" cy="127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/>
              <a:t>A vida nos quatro níveis de renda</a:t>
            </a:r>
            <a:endParaRPr lang="pt-BR" sz="2800" dirty="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7491F8E6-0CBF-4D0C-AE94-45FB0874D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56152B3-7D2D-4AAF-9EC2-E8123BEAD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1" b="22052"/>
          <a:stretch/>
        </p:blipFill>
        <p:spPr bwMode="auto">
          <a:xfrm>
            <a:off x="2230358" y="1690688"/>
            <a:ext cx="7795134" cy="336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9DE3BD2-CA15-4423-9760-74B60E83A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5" b="5324"/>
          <a:stretch/>
        </p:blipFill>
        <p:spPr bwMode="auto">
          <a:xfrm>
            <a:off x="2305297" y="4905719"/>
            <a:ext cx="7708807" cy="18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C75E6607-7210-45D5-B616-C2FE5F518F6C}"/>
              </a:ext>
            </a:extLst>
          </p:cNvPr>
          <p:cNvSpPr/>
          <p:nvPr/>
        </p:nvSpPr>
        <p:spPr>
          <a:xfrm>
            <a:off x="7752522" y="-94628"/>
            <a:ext cx="1639955" cy="523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513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E0479D-6B3E-4CE4-8800-8DAAEB7C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7C8151-E130-4BD7-9008-D4F30AFC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31</a:t>
            </a:fld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E46851C-7AEF-4355-A399-1411D4F7664F}"/>
              </a:ext>
            </a:extLst>
          </p:cNvPr>
          <p:cNvSpPr txBox="1">
            <a:spLocks/>
          </p:cNvSpPr>
          <p:nvPr/>
        </p:nvSpPr>
        <p:spPr>
          <a:xfrm>
            <a:off x="122583" y="189553"/>
            <a:ext cx="2054087" cy="127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/>
              <a:t>A vida nos quatro níveis de renda</a:t>
            </a:r>
            <a:endParaRPr lang="pt-BR" sz="2800" dirty="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7491F8E6-0CBF-4D0C-AE94-45FB0874D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9DE3BD2-CA15-4423-9760-74B60E83A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5" b="5324"/>
          <a:stretch/>
        </p:blipFill>
        <p:spPr bwMode="auto">
          <a:xfrm>
            <a:off x="2305297" y="4905719"/>
            <a:ext cx="7708807" cy="18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4F32048-2398-48CC-A90A-A82BB5B90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1" b="22052"/>
          <a:stretch/>
        </p:blipFill>
        <p:spPr bwMode="auto">
          <a:xfrm>
            <a:off x="2230358" y="1690688"/>
            <a:ext cx="7795134" cy="336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16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A2737-7026-46C4-87F1-4F6CE2F6B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3" y="189553"/>
            <a:ext cx="2054087" cy="1271499"/>
          </a:xfrm>
        </p:spPr>
        <p:txBody>
          <a:bodyPr>
            <a:normAutofit/>
          </a:bodyPr>
          <a:lstStyle/>
          <a:p>
            <a:r>
              <a:rPr lang="pt-BR" sz="2800" dirty="0"/>
              <a:t>A vida nos quatro níveis de renda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E0479D-6B3E-4CE4-8800-8DAAEB7C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7C8151-E130-4BD7-9008-D4F30AFC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32</a:t>
            </a:fld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6F3660-E05F-476B-922E-C13595119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05" b="5324"/>
          <a:stretch/>
        </p:blipFill>
        <p:spPr bwMode="auto">
          <a:xfrm>
            <a:off x="2491633" y="5595730"/>
            <a:ext cx="4984077" cy="121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8AA00D-0A0C-4146-AE7B-26FA6980C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49628"/>
          <a:stretch/>
        </p:blipFill>
        <p:spPr bwMode="auto">
          <a:xfrm>
            <a:off x="2450392" y="21401"/>
            <a:ext cx="4984078" cy="349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51F07DC-92FD-4BB1-91CA-8371F04A4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1" b="22052"/>
          <a:stretch/>
        </p:blipFill>
        <p:spPr bwMode="auto">
          <a:xfrm>
            <a:off x="2461210" y="3511759"/>
            <a:ext cx="4949108" cy="213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38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9779F-A63F-4CEB-8698-9D57D85A9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68"/>
            <a:ext cx="10515600" cy="387664"/>
          </a:xfrm>
        </p:spPr>
        <p:txBody>
          <a:bodyPr>
            <a:normAutofit fontScale="90000"/>
          </a:bodyPr>
          <a:lstStyle/>
          <a:p>
            <a:r>
              <a:rPr lang="pt-BR" dirty="0"/>
              <a:t>Coisas </a:t>
            </a:r>
            <a:r>
              <a:rPr lang="pt-BR" sz="4800" b="1" dirty="0"/>
              <a:t>ruins</a:t>
            </a:r>
            <a:r>
              <a:rPr lang="pt-BR" dirty="0"/>
              <a:t> que estão </a:t>
            </a:r>
            <a:r>
              <a:rPr lang="pt-BR" sz="4800" b="1" dirty="0"/>
              <a:t>diminuindo</a:t>
            </a:r>
            <a:endParaRPr lang="pt-BR" b="1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9876A48-9F15-4522-A1CC-FE8E5A80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33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A3E49C-9388-46A1-8AC8-C3B75892FC0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0" t="23837" r="51722" b="51444"/>
          <a:stretch/>
        </p:blipFill>
        <p:spPr bwMode="auto">
          <a:xfrm>
            <a:off x="7348564" y="751766"/>
            <a:ext cx="3747736" cy="3070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0FD93E1-7C5D-4880-892D-1F8B3447F34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4" t="-2654" r="1300" b="76460"/>
          <a:stretch/>
        </p:blipFill>
        <p:spPr bwMode="auto">
          <a:xfrm>
            <a:off x="3648339" y="568473"/>
            <a:ext cx="3617696" cy="3253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D8726FE-F6AB-49F2-A45E-E631D239928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3" r="50931" b="24677"/>
          <a:stretch/>
        </p:blipFill>
        <p:spPr bwMode="auto">
          <a:xfrm>
            <a:off x="184483" y="4001294"/>
            <a:ext cx="3396918" cy="272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2BE898E-3B06-4534-AF79-24ADC119616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5" t="27113" r="346" b="48827"/>
          <a:stretch/>
        </p:blipFill>
        <p:spPr bwMode="auto">
          <a:xfrm>
            <a:off x="3756810" y="4001293"/>
            <a:ext cx="3396918" cy="272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C1FFC9C-6559-4310-9696-D7B84BB8A7B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4" t="75281" r="558"/>
          <a:stretch/>
        </p:blipFill>
        <p:spPr bwMode="auto">
          <a:xfrm>
            <a:off x="9074" y="886912"/>
            <a:ext cx="3747736" cy="3070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03ED5DC-6685-47E5-AD35-A3ADD042A6B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" r="50000" b="72810"/>
          <a:stretch/>
        </p:blipFill>
        <p:spPr bwMode="auto">
          <a:xfrm>
            <a:off x="7523972" y="4150288"/>
            <a:ext cx="3572327" cy="25711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5060DB01-19B6-492C-B01C-E37F171239AD}"/>
              </a:ext>
            </a:extLst>
          </p:cNvPr>
          <p:cNvSpPr/>
          <p:nvPr/>
        </p:nvSpPr>
        <p:spPr>
          <a:xfrm>
            <a:off x="10726008" y="6505726"/>
            <a:ext cx="2255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err="1"/>
              <a:t>Rosling</a:t>
            </a:r>
            <a:r>
              <a:rPr lang="pt-BR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128148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9779F-A63F-4CEB-8698-9D57D85A9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" y="159836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pt-BR" dirty="0"/>
              <a:t>Coisas </a:t>
            </a:r>
            <a:r>
              <a:rPr lang="pt-BR" sz="4800" b="1" dirty="0"/>
              <a:t>boas</a:t>
            </a:r>
            <a:r>
              <a:rPr lang="pt-BR" dirty="0"/>
              <a:t> que estão </a:t>
            </a:r>
            <a:r>
              <a:rPr lang="pt-BR" sz="4800" b="1" dirty="0"/>
              <a:t>aumentando</a:t>
            </a:r>
            <a:endParaRPr lang="pt-BR" b="1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9876A48-9F15-4522-A1CC-FE8E5A80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34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D310642-B9FD-4184-9240-73B87068A9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1" t="51380" r="2800" b="24348"/>
          <a:stretch/>
        </p:blipFill>
        <p:spPr bwMode="auto">
          <a:xfrm>
            <a:off x="48126" y="840872"/>
            <a:ext cx="3283954" cy="24492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DF086A4-6D0D-4037-9139-F0D7AEF83A42}"/>
              </a:ext>
            </a:extLst>
          </p:cNvPr>
          <p:cNvSpPr/>
          <p:nvPr/>
        </p:nvSpPr>
        <p:spPr>
          <a:xfrm>
            <a:off x="10726008" y="6505726"/>
            <a:ext cx="2255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err="1"/>
              <a:t>Rosling</a:t>
            </a:r>
            <a:r>
              <a:rPr lang="pt-BR" dirty="0"/>
              <a:t> (2019)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E2971A0-4C1E-46EC-8493-0D5F65C3E7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4" t="3284" r="3697" b="72444"/>
          <a:stretch/>
        </p:blipFill>
        <p:spPr bwMode="auto">
          <a:xfrm>
            <a:off x="3520476" y="849901"/>
            <a:ext cx="3570900" cy="266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7FA1196-E7C5-43C8-80A2-B65768BA94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6" t="51908" r="52567" b="23820"/>
          <a:stretch/>
        </p:blipFill>
        <p:spPr bwMode="auto">
          <a:xfrm>
            <a:off x="7279771" y="769451"/>
            <a:ext cx="3570900" cy="266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5FA726E-D1A8-4E01-B771-6E219C0E9F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9" t="75728" r="51910"/>
          <a:stretch/>
        </p:blipFill>
        <p:spPr bwMode="auto">
          <a:xfrm>
            <a:off x="48126" y="3907087"/>
            <a:ext cx="3283954" cy="244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4EA77F2-DA4C-45E7-9A6C-0C3815D7E1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4" t="75825" r="2567" b="-97"/>
          <a:stretch/>
        </p:blipFill>
        <p:spPr bwMode="auto">
          <a:xfrm>
            <a:off x="3550451" y="3877287"/>
            <a:ext cx="3432934" cy="25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8F09D8E-3BBE-4409-8F07-3F04245AC6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2" t="2804" r="51862" b="72924"/>
          <a:stretch/>
        </p:blipFill>
        <p:spPr bwMode="auto">
          <a:xfrm>
            <a:off x="7321687" y="3821109"/>
            <a:ext cx="3570901" cy="2663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7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9779F-A63F-4CEB-8698-9D57D85A9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68"/>
            <a:ext cx="10515600" cy="387664"/>
          </a:xfrm>
        </p:spPr>
        <p:txBody>
          <a:bodyPr>
            <a:normAutofit fontScale="90000"/>
          </a:bodyPr>
          <a:lstStyle/>
          <a:p>
            <a:r>
              <a:rPr lang="pt-BR" dirty="0"/>
              <a:t>Um mundo em transição</a:t>
            </a:r>
            <a:endParaRPr lang="pt-BR" b="1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9876A48-9F15-4522-A1CC-FE8E5A80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35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C1FFC9C-6559-4310-9696-D7B84BB8A7B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4" t="75281" r="558"/>
          <a:stretch/>
        </p:blipFill>
        <p:spPr bwMode="auto">
          <a:xfrm>
            <a:off x="1510064" y="802189"/>
            <a:ext cx="3747736" cy="307014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5060DB01-19B6-492C-B01C-E37F171239AD}"/>
              </a:ext>
            </a:extLst>
          </p:cNvPr>
          <p:cNvSpPr/>
          <p:nvPr/>
        </p:nvSpPr>
        <p:spPr>
          <a:xfrm>
            <a:off x="10726008" y="6505726"/>
            <a:ext cx="2255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err="1"/>
              <a:t>Rosling</a:t>
            </a:r>
            <a:r>
              <a:rPr lang="pt-BR" dirty="0"/>
              <a:t> (2019)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D101FF7-3946-4599-9EB6-60E5B6D7C4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1" t="51380" r="2800" b="24348"/>
          <a:stretch/>
        </p:blipFill>
        <p:spPr bwMode="auto">
          <a:xfrm>
            <a:off x="5863006" y="811396"/>
            <a:ext cx="4071068" cy="303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6CCBF9C-3EA1-4A3C-947F-71AB8616BAE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" r="50000" b="72810"/>
          <a:stretch/>
        </p:blipFill>
        <p:spPr bwMode="auto">
          <a:xfrm>
            <a:off x="1795237" y="4150288"/>
            <a:ext cx="3572327" cy="257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1F5938D-493C-4CC9-8378-C1E5793BB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4" t="75825" r="2567" b="-97"/>
          <a:stretch/>
        </p:blipFill>
        <p:spPr bwMode="auto">
          <a:xfrm>
            <a:off x="6096000" y="3968023"/>
            <a:ext cx="3721768" cy="2775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78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83322F-A091-4953-9C3D-EE132C69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10 instintos que distorcem a nossa perspectiva e formas de combatê-los: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BBE8EA-429E-4EA6-A704-6CF01E52F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pt-BR" dirty="0"/>
          </a:p>
          <a:p>
            <a:pPr marL="0" indent="0">
              <a:buNone/>
            </a:pPr>
            <a:r>
              <a:rPr lang="pt-BR" dirty="0"/>
              <a:t>1. Separação – procure a maioria;</a:t>
            </a:r>
          </a:p>
          <a:p>
            <a:pPr marL="0" indent="0">
              <a:buNone/>
            </a:pPr>
            <a:r>
              <a:rPr lang="pt-BR" dirty="0"/>
              <a:t>2. Negatividade –espere más notícias;</a:t>
            </a:r>
          </a:p>
          <a:p>
            <a:pPr marL="0" indent="0">
              <a:buNone/>
            </a:pPr>
            <a:r>
              <a:rPr lang="pt-BR" dirty="0"/>
              <a:t>3. Linha Reta – linhas podem se curvar;</a:t>
            </a:r>
          </a:p>
          <a:p>
            <a:pPr marL="0" indent="0">
              <a:buNone/>
            </a:pPr>
            <a:r>
              <a:rPr lang="pt-BR" dirty="0"/>
              <a:t>4. Medo – calcule os riscos;</a:t>
            </a:r>
          </a:p>
          <a:p>
            <a:pPr marL="0" indent="0">
              <a:buNone/>
            </a:pPr>
            <a:r>
              <a:rPr lang="pt-BR" dirty="0"/>
              <a:t>5. Tamanho – ponha as coisas em proporção;</a:t>
            </a:r>
          </a:p>
          <a:p>
            <a:pPr marL="0" indent="0">
              <a:buNone/>
            </a:pPr>
            <a:r>
              <a:rPr lang="pt-BR" dirty="0"/>
              <a:t>6. Generalização questione suas categorias;</a:t>
            </a:r>
          </a:p>
          <a:p>
            <a:pPr marL="0" indent="0">
              <a:buNone/>
            </a:pPr>
            <a:r>
              <a:rPr lang="pt-BR" dirty="0"/>
              <a:t>7. Destino – mudança lenta ainda é mudança;</a:t>
            </a:r>
          </a:p>
          <a:p>
            <a:pPr marL="0" indent="0">
              <a:buNone/>
            </a:pPr>
            <a:r>
              <a:rPr lang="pt-BR" dirty="0"/>
              <a:t>8. Perspectiva única – arranje uma caixa de ferramentas;</a:t>
            </a:r>
          </a:p>
          <a:p>
            <a:pPr marL="0" indent="0">
              <a:buNone/>
            </a:pPr>
            <a:r>
              <a:rPr lang="pt-BR" dirty="0"/>
              <a:t>9. Culpar – resista a apontar o dedo;</a:t>
            </a:r>
          </a:p>
          <a:p>
            <a:pPr marL="0" indent="0">
              <a:buNone/>
            </a:pPr>
            <a:r>
              <a:rPr lang="pt-BR" dirty="0"/>
              <a:t>10. Urgência – dê passos curtos;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D87A55-69C5-48F8-A9E2-A0FA3C60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36</a:t>
            </a:fld>
            <a:endParaRPr lang="pt-BR"/>
          </a:p>
        </p:txBody>
      </p:sp>
      <p:pic>
        <p:nvPicPr>
          <p:cNvPr id="7" name="Espaço Reservado para Conteúdo 9" descr="Texto, Carta&#10;&#10;Descrição gerada automaticamente">
            <a:extLst>
              <a:ext uri="{FF2B5EF4-FFF2-40B4-BE49-F238E27FC236}">
                <a16:creationId xmlns:a16="http://schemas.microsoft.com/office/drawing/2014/main" id="{8307575B-1D3D-BB19-3B64-07B4AA5A1F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" b="57071"/>
          <a:stretch/>
        </p:blipFill>
        <p:spPr>
          <a:xfrm>
            <a:off x="838200" y="1644968"/>
            <a:ext cx="7337612" cy="494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48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83322F-A091-4953-9C3D-EE132C69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643255"/>
            <a:ext cx="3474720" cy="1325563"/>
          </a:xfrm>
        </p:spPr>
        <p:txBody>
          <a:bodyPr>
            <a:normAutofit/>
          </a:bodyPr>
          <a:lstStyle/>
          <a:p>
            <a:r>
              <a:rPr lang="pt-BR" dirty="0"/>
              <a:t>10 regras de </a:t>
            </a:r>
            <a:r>
              <a:rPr lang="pt-BR" dirty="0" err="1"/>
              <a:t>factfulness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D87A55-69C5-48F8-A9E2-A0FA3C60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37</a:t>
            </a:fld>
            <a:endParaRPr lang="pt-BR"/>
          </a:p>
        </p:txBody>
      </p:sp>
      <p:pic>
        <p:nvPicPr>
          <p:cNvPr id="5" name="Espaço Reservado para Conteúdo 9" descr="Texto, Carta&#10;&#10;Descrição gerada automaticamente">
            <a:extLst>
              <a:ext uri="{FF2B5EF4-FFF2-40B4-BE49-F238E27FC236}">
                <a16:creationId xmlns:a16="http://schemas.microsoft.com/office/drawing/2014/main" id="{193BD53E-6735-ED97-07A4-B7E469127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34" r="3772" b="3056"/>
          <a:stretch/>
        </p:blipFill>
        <p:spPr>
          <a:xfrm>
            <a:off x="4251960" y="136525"/>
            <a:ext cx="7780684" cy="671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65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83322F-A091-4953-9C3D-EE132C69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Mudança pela educação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BBE8EA-429E-4EA6-A704-6CF01E52F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5041"/>
            <a:ext cx="9585960" cy="39519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6000" dirty="0">
                <a:latin typeface="Amasis MT Pro Medium" panose="020B0604020202020204" pitchFamily="18" charset="0"/>
              </a:rPr>
              <a:t>“</a:t>
            </a:r>
            <a:r>
              <a:rPr lang="pt-BR" dirty="0"/>
              <a:t>Deveríamos estar ensinando às crianças o arcabouço básico atualizado e baseado em fatos – a vida nos quatro níveis e quatro regiões - e treinando-as para usar as regras gerais de </a:t>
            </a:r>
            <a:r>
              <a:rPr lang="pt-BR" dirty="0" err="1"/>
              <a:t>Factfulness</a:t>
            </a:r>
            <a:r>
              <a:rPr lang="pt-BR" dirty="0"/>
              <a:t> – os tópicos apresentados no fim de cada capítulo.  </a:t>
            </a:r>
            <a:endParaRPr lang="pt-BR" sz="6000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p. 259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D87A55-69C5-48F8-A9E2-A0FA3C60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38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C93EA6B-DFDE-5295-8708-4DFB10AEB373}"/>
              </a:ext>
            </a:extLst>
          </p:cNvPr>
          <p:cNvSpPr txBox="1"/>
          <p:nvPr/>
        </p:nvSpPr>
        <p:spPr>
          <a:xfrm>
            <a:off x="10027920" y="3815090"/>
            <a:ext cx="13258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6000" dirty="0">
                <a:latin typeface="Amasis MT Pro Medium" panose="020B0604020202020204" pitchFamily="18" charset="0"/>
              </a:rPr>
              <a:t>”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2072857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83322F-A091-4953-9C3D-EE132C69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15035"/>
          </a:xfrm>
        </p:spPr>
        <p:txBody>
          <a:bodyPr>
            <a:normAutofit/>
          </a:bodyPr>
          <a:lstStyle/>
          <a:p>
            <a:r>
              <a:rPr lang="pt-BR" dirty="0"/>
              <a:t>Deveríamos estar ensinando às crianças que: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BBE8EA-429E-4EA6-A704-6CF01E52F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447800"/>
            <a:ext cx="10789920" cy="52736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dirty="0"/>
              <a:t>... que há países em todos os diferentes níveis de saúde e renda, e que a maioria se encontra no meio. 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... sobre a posição socioeconômica do seu próprio país em relação ao resto do mundo, e como isso está mudando.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... como o seu próprio país avançou pelos níveis de renda para chegar aonde está agora, e como utilizar esse conhecimento para compreender a vida hoje em outros países. .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... que as pessoas estão escalando os níveis de renda e que a maioria das coisas está melhorando para elas.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... como a vida realmente era no passado, para que não tenham a ideia equivocada de que não foi feito nenhum progresso.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D87A55-69C5-48F8-A9E2-A0FA3C60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39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4327A2F-5756-C211-A95D-A5A0ED347F3B}"/>
              </a:ext>
            </a:extLst>
          </p:cNvPr>
          <p:cNvSpPr txBox="1"/>
          <p:nvPr/>
        </p:nvSpPr>
        <p:spPr>
          <a:xfrm>
            <a:off x="9144000" y="6352143"/>
            <a:ext cx="1324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dirty="0"/>
              <a:t>p. 260</a:t>
            </a:r>
          </a:p>
        </p:txBody>
      </p:sp>
    </p:spTree>
    <p:extLst>
      <p:ext uri="{BB962C8B-B14F-4D97-AF65-F5344CB8AC3E}">
        <p14:creationId xmlns:p14="http://schemas.microsoft.com/office/powerpoint/2010/main" val="187660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55143" cy="1325563"/>
          </a:xfrm>
        </p:spPr>
        <p:txBody>
          <a:bodyPr>
            <a:normAutofit/>
          </a:bodyPr>
          <a:lstStyle/>
          <a:p>
            <a:r>
              <a:rPr lang="pt-BR" dirty="0"/>
              <a:t>Garrett </a:t>
            </a:r>
            <a:r>
              <a:rPr lang="pt-BR" dirty="0" err="1"/>
              <a:t>Hardin</a:t>
            </a:r>
            <a:r>
              <a:rPr lang="pt-BR" dirty="0"/>
              <a:t> </a:t>
            </a:r>
            <a:br>
              <a:rPr lang="pt-BR" dirty="0"/>
            </a:br>
            <a:r>
              <a:rPr lang="pt-BR" sz="3600" dirty="0"/>
              <a:t>(1915-2003)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ED63F1-1DEF-4775-8959-3DE49FF6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28" y="1945881"/>
            <a:ext cx="8314143" cy="1086049"/>
          </a:xfrm>
        </p:spPr>
        <p:txBody>
          <a:bodyPr numCol="1">
            <a:normAutofit/>
          </a:bodyPr>
          <a:lstStyle/>
          <a:p>
            <a:pPr marL="457200" lvl="1" indent="0">
              <a:buNone/>
            </a:pPr>
            <a:r>
              <a:rPr lang="pt-BR" sz="2800" dirty="0"/>
              <a:t>No primeiro capítulo “População” (p. 1) diz: </a:t>
            </a:r>
          </a:p>
          <a:p>
            <a:pPr marL="457200" lvl="1" indent="0">
              <a:buNone/>
            </a:pPr>
            <a:r>
              <a:rPr lang="pt-BR" sz="2800" dirty="0"/>
              <a:t>“Malthus inicia o argumento”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61AFAD9-0B4C-4291-B1A7-C81247E05A30}"/>
              </a:ext>
            </a:extLst>
          </p:cNvPr>
          <p:cNvSpPr txBox="1">
            <a:spLocks/>
          </p:cNvSpPr>
          <p:nvPr/>
        </p:nvSpPr>
        <p:spPr>
          <a:xfrm>
            <a:off x="1728243" y="3170360"/>
            <a:ext cx="6531864" cy="318599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i="1" dirty="0">
                <a:solidFill>
                  <a:srgbClr val="333333"/>
                </a:solidFill>
                <a:latin typeface="Trebuchet MS" panose="020B0603020202020204" pitchFamily="34" charset="0"/>
              </a:rPr>
              <a:t>Prova-se, todos os anos, que Malthus está errado, e enterram-no para reviver novamente antes de terminado o ano. </a:t>
            </a:r>
          </a:p>
          <a:p>
            <a:pPr marL="0" indent="0">
              <a:buNone/>
            </a:pPr>
            <a:r>
              <a:rPr lang="pt-BR" i="1" dirty="0">
                <a:solidFill>
                  <a:srgbClr val="333333"/>
                </a:solidFill>
                <a:latin typeface="Trebuchet MS" panose="020B0603020202020204" pitchFamily="34" charset="0"/>
              </a:rPr>
              <a:t>Se ele está errado, por que não podemos esquecê-lo? </a:t>
            </a:r>
          </a:p>
          <a:p>
            <a:pPr marL="0" indent="0">
              <a:buNone/>
            </a:pPr>
            <a:r>
              <a:rPr lang="pt-BR" i="1" dirty="0">
                <a:solidFill>
                  <a:srgbClr val="333333"/>
                </a:solidFill>
                <a:latin typeface="Trebuchet MS" panose="020B0603020202020204" pitchFamily="34" charset="0"/>
              </a:rPr>
              <a:t>Se ele está certo, por que é assunto tão fértil para críticas ?</a:t>
            </a:r>
            <a:endParaRPr lang="en-US" i="1" dirty="0">
              <a:solidFill>
                <a:srgbClr val="333333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4</a:t>
            </a:fld>
            <a:endParaRPr lang="pt-BR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99B1386D-56CC-44FE-8973-BA73EF63235D}"/>
              </a:ext>
            </a:extLst>
          </p:cNvPr>
          <p:cNvGrpSpPr/>
          <p:nvPr/>
        </p:nvGrpSpPr>
        <p:grpSpPr>
          <a:xfrm>
            <a:off x="9709326" y="8767"/>
            <a:ext cx="2473107" cy="2069022"/>
            <a:chOff x="9709326" y="8767"/>
            <a:chExt cx="2473107" cy="2069022"/>
          </a:xfrm>
        </p:grpSpPr>
        <p:pic>
          <p:nvPicPr>
            <p:cNvPr id="3076" name="Picture 4" descr="Resultado de imagem para garrett hardin">
              <a:extLst>
                <a:ext uri="{FF2B5EF4-FFF2-40B4-BE49-F238E27FC236}">
                  <a16:creationId xmlns:a16="http://schemas.microsoft.com/office/drawing/2014/main" id="{A852B0D2-B1BE-4C7F-9B3F-05B4E341E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9326" y="8767"/>
              <a:ext cx="2386272" cy="2069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D306B388-1C43-4086-8429-F8ABC2B34665}"/>
                </a:ext>
              </a:extLst>
            </p:cNvPr>
            <p:cNvSpPr/>
            <p:nvPr/>
          </p:nvSpPr>
          <p:spPr>
            <a:xfrm rot="16200000">
              <a:off x="11016434" y="748526"/>
              <a:ext cx="17780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t-BR" sz="1000" dirty="0">
                  <a:solidFill>
                    <a:schemeClr val="bg2">
                      <a:lumMod val="90000"/>
                    </a:schemeClr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https://medium.com/@umaerfarooq/advanced-approaches-to-politics-1142e9bd77b2</a:t>
              </a:r>
              <a:endParaRPr lang="pt-BR" sz="10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E62F553-1507-4385-B834-CA198A84A4B9}"/>
              </a:ext>
            </a:extLst>
          </p:cNvPr>
          <p:cNvGrpSpPr>
            <a:grpSpLocks noChangeAspect="1"/>
          </p:cNvGrpSpPr>
          <p:nvPr/>
        </p:nvGrpSpPr>
        <p:grpSpPr>
          <a:xfrm>
            <a:off x="9929309" y="4334256"/>
            <a:ext cx="1966233" cy="2514977"/>
            <a:chOff x="8639050" y="2893457"/>
            <a:chExt cx="3076220" cy="3934742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676C842C-71DF-419F-8FD3-0749EBD71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9050" y="2893457"/>
              <a:ext cx="2527865" cy="3934742"/>
            </a:xfrm>
            <a:prstGeom prst="rect">
              <a:avLst/>
            </a:prstGeom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0E8C9870-615C-4998-B7B8-C1BC1A09CFFA}"/>
                </a:ext>
              </a:extLst>
            </p:cNvPr>
            <p:cNvSpPr/>
            <p:nvPr/>
          </p:nvSpPr>
          <p:spPr>
            <a:xfrm rot="16200000">
              <a:off x="9859744" y="4966935"/>
              <a:ext cx="315705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chemeClr val="bg2">
                      <a:lumMod val="90000"/>
                    </a:schemeClr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https://www.amazon.com.br/Popula%C3%A7%C3%A3o-Evolu%C3%A7%C3%A3o-Controle-Natalidade-Garrett/dp/B06XWKCWFB</a:t>
              </a:r>
              <a:endParaRPr lang="pt-BR" sz="10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406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83322F-A091-4953-9C3D-EE132C69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15035"/>
          </a:xfrm>
        </p:spPr>
        <p:txBody>
          <a:bodyPr>
            <a:normAutofit/>
          </a:bodyPr>
          <a:lstStyle/>
          <a:p>
            <a:r>
              <a:rPr lang="pt-BR" dirty="0"/>
              <a:t>Deveríamos estar ensinando às crianças que: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BBE8EA-429E-4EA6-A704-6CF01E52F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051560"/>
            <a:ext cx="11262360" cy="56699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/>
              <a:t>6. .. como ter em mente estas duas ideias ao mesmo tempo: que coisas ruins estão acontecendo no mundo, mas que muitas estão melhorando.</a:t>
            </a:r>
            <a:br>
              <a:rPr lang="pt-BR" dirty="0"/>
            </a:br>
            <a:endParaRPr lang="pt-BR" dirty="0"/>
          </a:p>
          <a:p>
            <a:pPr marL="0" indent="0">
              <a:buNone/>
            </a:pPr>
            <a:r>
              <a:rPr lang="pt-BR" dirty="0"/>
              <a:t>7. ... que os estereótipos culturais e religiosos são inúteis para a compreensão do mundo.</a:t>
            </a:r>
          </a:p>
          <a:p>
            <a:pPr marL="0" indent="0">
              <a:buNone/>
            </a:pPr>
            <a:br>
              <a:rPr lang="pt-BR" dirty="0"/>
            </a:br>
            <a:r>
              <a:rPr lang="pt-BR" dirty="0"/>
              <a:t>8. ... como assistir ao noticiário e detectar o drama sem ficarem estressadas ou desesperançosas.</a:t>
            </a:r>
          </a:p>
          <a:p>
            <a:pPr marL="0" indent="0">
              <a:buNone/>
            </a:pPr>
            <a:br>
              <a:rPr lang="pt-BR" dirty="0"/>
            </a:br>
            <a:r>
              <a:rPr lang="pt-BR" dirty="0"/>
              <a:t>9. ... sobre as maneiras mais comuns com que pessoas vão tentar enganá-las com números.</a:t>
            </a:r>
          </a:p>
          <a:p>
            <a:pPr marL="0" indent="0">
              <a:buNone/>
            </a:pPr>
            <a:br>
              <a:rPr lang="pt-BR" dirty="0"/>
            </a:br>
            <a:r>
              <a:rPr lang="pt-BR" dirty="0"/>
              <a:t>10. ... que o planeta vai continuar mudando e que elas vão precisar atualizar seu conhecimento e visão de mundo durante a vida inteira.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Acima de tudo, deveríamos estar ensinado às crianças humildade e curiosidade. Ser humilde, aqui, significa estar consciente de como os seus instintos podem dificultar o correto entendimento dos fatos. Significa ser realista sobre a extensão do seu conhecimento. Significa ser feliz em dizer "eu não sei".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D87A55-69C5-48F8-A9E2-A0FA3C60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40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5A414F2-FAC7-1778-33DB-47A9327DD477}"/>
              </a:ext>
            </a:extLst>
          </p:cNvPr>
          <p:cNvSpPr txBox="1"/>
          <p:nvPr/>
        </p:nvSpPr>
        <p:spPr>
          <a:xfrm>
            <a:off x="9144000" y="6352143"/>
            <a:ext cx="1324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dirty="0"/>
              <a:t>p. 260</a:t>
            </a:r>
          </a:p>
        </p:txBody>
      </p:sp>
    </p:spTree>
    <p:extLst>
      <p:ext uri="{BB962C8B-B14F-4D97-AF65-F5344CB8AC3E}">
        <p14:creationId xmlns:p14="http://schemas.microsoft.com/office/powerpoint/2010/main" val="4612953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93A7E2EE-22C2-4B06-956F-1399A48F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585AE-02FA-47F5-A19E-11A9274A140F}" type="slidenum">
              <a:rPr lang="pt-BR" smtClean="0"/>
              <a:t>41</a:t>
            </a:fld>
            <a:endParaRPr lang="pt-BR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4DFA409-E4F8-4007-A7F6-6EFF68FAB977}"/>
              </a:ext>
            </a:extLst>
          </p:cNvPr>
          <p:cNvSpPr txBox="1">
            <a:spLocks/>
          </p:cNvSpPr>
          <p:nvPr/>
        </p:nvSpPr>
        <p:spPr>
          <a:xfrm>
            <a:off x="719137" y="6162574"/>
            <a:ext cx="10753725" cy="3766185"/>
          </a:xfrm>
          <a:prstGeom prst="rect">
            <a:avLst/>
          </a:prstGeom>
        </p:spPr>
        <p:txBody>
          <a:bodyPr vert="horz" lIns="91440" tIns="45720" rIns="91440" bIns="45720" numCol="3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pic>
        <p:nvPicPr>
          <p:cNvPr id="1026" name="Picture 2" descr="Grupo de pessoas em forma de mapa do mundo. Globalização, população, conceito social. —  Vetores de Stock">
            <a:extLst>
              <a:ext uri="{FF2B5EF4-FFF2-40B4-BE49-F238E27FC236}">
                <a16:creationId xmlns:a16="http://schemas.microsoft.com/office/drawing/2014/main" id="{08D8CDA1-F01B-4418-9B6D-DA630CF9E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0"/>
          <a:stretch/>
        </p:blipFill>
        <p:spPr bwMode="auto">
          <a:xfrm>
            <a:off x="-128337" y="-1251284"/>
            <a:ext cx="12320337" cy="865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FBEFF82-14D5-4847-8A9A-36608AD90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5898014"/>
              </p:ext>
            </p:extLst>
          </p:nvPr>
        </p:nvGraphicFramePr>
        <p:xfrm>
          <a:off x="474746" y="771791"/>
          <a:ext cx="11242506" cy="5293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6948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1ECED3-D623-41B3-AABD-FC7563DD9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791ECED3-D623-41B3-AABD-FC7563DD9D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B7A2A6-0C9A-4C76-8499-348C1C7CB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F0B7A2A6-0C9A-4C76-8499-348C1C7CBD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1159E4-CC44-4782-81C4-E4236A419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6E1159E4-CC44-4782-81C4-E4236A419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D9FF1F-85E1-4126-A7B2-66EF50844C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BBD9FF1F-85E1-4126-A7B2-66EF50844C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C97779-F668-4C6D-B871-F7169A210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7BC97779-F668-4C6D-B871-F7169A2107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268F4C-33A3-4A70-AB28-4E7490BD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Transição Demográfica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6BCCF7-2D6A-42FA-832A-BCC92168B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12575A-F122-4C5A-8008-F4A792575F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826" y="1429789"/>
            <a:ext cx="10104374" cy="536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3B9655B-359A-460E-89DF-03E96E475AE1}"/>
              </a:ext>
            </a:extLst>
          </p:cNvPr>
          <p:cNvSpPr txBox="1"/>
          <p:nvPr/>
        </p:nvSpPr>
        <p:spPr>
          <a:xfrm>
            <a:off x="1035163" y="2796607"/>
            <a:ext cx="1672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Afeganistão</a:t>
            </a:r>
          </a:p>
          <a:p>
            <a:r>
              <a:rPr lang="pt-BR" dirty="0">
                <a:solidFill>
                  <a:srgbClr val="7030A0"/>
                </a:solidFill>
              </a:rPr>
              <a:t>Uganda</a:t>
            </a:r>
          </a:p>
          <a:p>
            <a:r>
              <a:rPr lang="pt-BR" dirty="0" err="1">
                <a:solidFill>
                  <a:srgbClr val="7030A0"/>
                </a:solidFill>
              </a:rPr>
              <a:t>Zambia</a:t>
            </a:r>
            <a:endParaRPr lang="pt-BR" dirty="0">
              <a:solidFill>
                <a:srgbClr val="7030A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F6A82EF-AD06-4DFA-BF8C-5FD928DAB797}"/>
              </a:ext>
            </a:extLst>
          </p:cNvPr>
          <p:cNvSpPr txBox="1"/>
          <p:nvPr/>
        </p:nvSpPr>
        <p:spPr>
          <a:xfrm>
            <a:off x="3793395" y="2924399"/>
            <a:ext cx="237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Gana</a:t>
            </a:r>
          </a:p>
          <a:p>
            <a:r>
              <a:rPr lang="pt-BR" dirty="0">
                <a:solidFill>
                  <a:srgbClr val="7030A0"/>
                </a:solidFill>
              </a:rPr>
              <a:t>Guatemala</a:t>
            </a:r>
          </a:p>
          <a:p>
            <a:r>
              <a:rPr lang="pt-BR" dirty="0">
                <a:solidFill>
                  <a:srgbClr val="7030A0"/>
                </a:solidFill>
              </a:rPr>
              <a:t>Iraque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8342C86-46AF-4DB9-9AD6-668CEDC98617}"/>
              </a:ext>
            </a:extLst>
          </p:cNvPr>
          <p:cNvSpPr txBox="1"/>
          <p:nvPr/>
        </p:nvSpPr>
        <p:spPr>
          <a:xfrm>
            <a:off x="6381886" y="2891268"/>
            <a:ext cx="1709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Índia</a:t>
            </a:r>
          </a:p>
          <a:p>
            <a:r>
              <a:rPr lang="pt-BR" dirty="0">
                <a:solidFill>
                  <a:srgbClr val="7030A0"/>
                </a:solidFill>
              </a:rPr>
              <a:t>Gabão</a:t>
            </a:r>
          </a:p>
          <a:p>
            <a:r>
              <a:rPr lang="pt-BR" dirty="0">
                <a:solidFill>
                  <a:srgbClr val="7030A0"/>
                </a:solidFill>
              </a:rPr>
              <a:t>Malásia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A0425F5-FF71-4F05-8061-D925FA475097}"/>
              </a:ext>
            </a:extLst>
          </p:cNvPr>
          <p:cNvSpPr txBox="1"/>
          <p:nvPr/>
        </p:nvSpPr>
        <p:spPr>
          <a:xfrm>
            <a:off x="9069186" y="2827574"/>
            <a:ext cx="237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Alemanha</a:t>
            </a:r>
          </a:p>
          <a:p>
            <a:r>
              <a:rPr lang="pt-BR" dirty="0">
                <a:solidFill>
                  <a:srgbClr val="7030A0"/>
                </a:solidFill>
              </a:rPr>
              <a:t>Japão</a:t>
            </a:r>
          </a:p>
          <a:p>
            <a:r>
              <a:rPr lang="pt-BR" dirty="0">
                <a:solidFill>
                  <a:srgbClr val="7030A0"/>
                </a:solidFill>
              </a:rPr>
              <a:t>Brasil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29CFEB4-2485-4A5F-931A-BF650A1750A0}"/>
              </a:ext>
            </a:extLst>
          </p:cNvPr>
          <p:cNvSpPr/>
          <p:nvPr/>
        </p:nvSpPr>
        <p:spPr>
          <a:xfrm>
            <a:off x="3557847" y="1429789"/>
            <a:ext cx="8634153" cy="4840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0A95F52-5A87-4ED0-86CD-D3D1460689FB}"/>
              </a:ext>
            </a:extLst>
          </p:cNvPr>
          <p:cNvSpPr txBox="1"/>
          <p:nvPr/>
        </p:nvSpPr>
        <p:spPr>
          <a:xfrm>
            <a:off x="2447442" y="3101238"/>
            <a:ext cx="1714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Taxa de natalidade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2B3D2E7-016B-4204-810E-F4E640CDA635}"/>
              </a:ext>
            </a:extLst>
          </p:cNvPr>
          <p:cNvSpPr txBox="1"/>
          <p:nvPr/>
        </p:nvSpPr>
        <p:spPr>
          <a:xfrm>
            <a:off x="976468" y="4107781"/>
            <a:ext cx="1714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Taxa de mortalidade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8A0C558-C6A0-446C-8DEF-236C9D4AE79B}"/>
              </a:ext>
            </a:extLst>
          </p:cNvPr>
          <p:cNvSpPr/>
          <p:nvPr/>
        </p:nvSpPr>
        <p:spPr>
          <a:xfrm>
            <a:off x="9243752" y="6269942"/>
            <a:ext cx="3184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Fonte: HAUB e GRIBBLE (2011, p. 3). Adaptado por CARMO et al. (2015)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268F4C-33A3-4A70-AB28-4E7490BD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Transição Demográfica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6BCCF7-2D6A-42FA-832A-BCC92168B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12575A-F122-4C5A-8008-F4A792575F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826" y="1429789"/>
            <a:ext cx="10104374" cy="536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3B9655B-359A-460E-89DF-03E96E475AE1}"/>
              </a:ext>
            </a:extLst>
          </p:cNvPr>
          <p:cNvSpPr txBox="1"/>
          <p:nvPr/>
        </p:nvSpPr>
        <p:spPr>
          <a:xfrm>
            <a:off x="1035163" y="2796607"/>
            <a:ext cx="1672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Afeganistão</a:t>
            </a:r>
          </a:p>
          <a:p>
            <a:r>
              <a:rPr lang="pt-BR" dirty="0">
                <a:solidFill>
                  <a:srgbClr val="7030A0"/>
                </a:solidFill>
              </a:rPr>
              <a:t>Uganda</a:t>
            </a:r>
          </a:p>
          <a:p>
            <a:r>
              <a:rPr lang="pt-BR" dirty="0" err="1">
                <a:solidFill>
                  <a:srgbClr val="7030A0"/>
                </a:solidFill>
              </a:rPr>
              <a:t>Zambia</a:t>
            </a:r>
            <a:endParaRPr lang="pt-BR" dirty="0">
              <a:solidFill>
                <a:srgbClr val="7030A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F6A82EF-AD06-4DFA-BF8C-5FD928DAB797}"/>
              </a:ext>
            </a:extLst>
          </p:cNvPr>
          <p:cNvSpPr txBox="1"/>
          <p:nvPr/>
        </p:nvSpPr>
        <p:spPr>
          <a:xfrm>
            <a:off x="3793395" y="2924399"/>
            <a:ext cx="237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Gana</a:t>
            </a:r>
          </a:p>
          <a:p>
            <a:r>
              <a:rPr lang="pt-BR" dirty="0">
                <a:solidFill>
                  <a:srgbClr val="7030A0"/>
                </a:solidFill>
              </a:rPr>
              <a:t>Guatemala</a:t>
            </a:r>
          </a:p>
          <a:p>
            <a:r>
              <a:rPr lang="pt-BR" dirty="0">
                <a:solidFill>
                  <a:srgbClr val="7030A0"/>
                </a:solidFill>
              </a:rPr>
              <a:t>Iraque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8342C86-46AF-4DB9-9AD6-668CEDC98617}"/>
              </a:ext>
            </a:extLst>
          </p:cNvPr>
          <p:cNvSpPr txBox="1"/>
          <p:nvPr/>
        </p:nvSpPr>
        <p:spPr>
          <a:xfrm>
            <a:off x="6381886" y="2891268"/>
            <a:ext cx="1709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Índia</a:t>
            </a:r>
          </a:p>
          <a:p>
            <a:r>
              <a:rPr lang="pt-BR" dirty="0">
                <a:solidFill>
                  <a:srgbClr val="7030A0"/>
                </a:solidFill>
              </a:rPr>
              <a:t>Gabão</a:t>
            </a:r>
          </a:p>
          <a:p>
            <a:r>
              <a:rPr lang="pt-BR" dirty="0">
                <a:solidFill>
                  <a:srgbClr val="7030A0"/>
                </a:solidFill>
              </a:rPr>
              <a:t>Malásia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A0425F5-FF71-4F05-8061-D925FA475097}"/>
              </a:ext>
            </a:extLst>
          </p:cNvPr>
          <p:cNvSpPr txBox="1"/>
          <p:nvPr/>
        </p:nvSpPr>
        <p:spPr>
          <a:xfrm>
            <a:off x="9069186" y="2827574"/>
            <a:ext cx="237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Alemanha</a:t>
            </a:r>
          </a:p>
          <a:p>
            <a:r>
              <a:rPr lang="pt-BR" dirty="0">
                <a:solidFill>
                  <a:srgbClr val="7030A0"/>
                </a:solidFill>
              </a:rPr>
              <a:t>Japão</a:t>
            </a:r>
          </a:p>
          <a:p>
            <a:r>
              <a:rPr lang="pt-BR" dirty="0">
                <a:solidFill>
                  <a:srgbClr val="7030A0"/>
                </a:solidFill>
              </a:rPr>
              <a:t>Brasil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29CFEB4-2485-4A5F-931A-BF650A1750A0}"/>
              </a:ext>
            </a:extLst>
          </p:cNvPr>
          <p:cNvSpPr/>
          <p:nvPr/>
        </p:nvSpPr>
        <p:spPr>
          <a:xfrm>
            <a:off x="6170835" y="1429789"/>
            <a:ext cx="5874353" cy="474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2E81A3A-1209-42E1-94A9-34A5EE3ACD52}"/>
              </a:ext>
            </a:extLst>
          </p:cNvPr>
          <p:cNvSpPr txBox="1"/>
          <p:nvPr/>
        </p:nvSpPr>
        <p:spPr>
          <a:xfrm>
            <a:off x="5049846" y="3322387"/>
            <a:ext cx="1714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Taxa de natalidade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43CBC71-0700-4FC0-AC12-FE7C1316E3BC}"/>
              </a:ext>
            </a:extLst>
          </p:cNvPr>
          <p:cNvSpPr/>
          <p:nvPr/>
        </p:nvSpPr>
        <p:spPr>
          <a:xfrm>
            <a:off x="9243752" y="6269942"/>
            <a:ext cx="3184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Fonte: HAUB e GRIBBLE (2011, p. 3). Adaptado por CARMO et al. (2015)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7CB09EA-F995-4881-B9CF-7AD634034F1F}"/>
              </a:ext>
            </a:extLst>
          </p:cNvPr>
          <p:cNvSpPr txBox="1"/>
          <p:nvPr/>
        </p:nvSpPr>
        <p:spPr>
          <a:xfrm>
            <a:off x="4890401" y="4422184"/>
            <a:ext cx="149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Crescimento</a:t>
            </a:r>
          </a:p>
          <a:p>
            <a:r>
              <a:rPr lang="pt-BR" sz="1400" dirty="0">
                <a:solidFill>
                  <a:schemeClr val="bg1"/>
                </a:solidFill>
              </a:rPr>
              <a:t>vegetativo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43</a:t>
            </a:fld>
            <a:endParaRPr lang="pt-B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BB295B4-DF5A-47A0-9313-BE4334E0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666" y="4269724"/>
            <a:ext cx="1513025" cy="153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FA83FF7-EA38-4E96-97B1-03D794ED4E80}"/>
              </a:ext>
            </a:extLst>
          </p:cNvPr>
          <p:cNvSpPr txBox="1"/>
          <p:nvPr/>
        </p:nvSpPr>
        <p:spPr>
          <a:xfrm>
            <a:off x="6449796" y="3176471"/>
            <a:ext cx="4321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Fase da </a:t>
            </a:r>
          </a:p>
          <a:p>
            <a:r>
              <a:rPr lang="pt-B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“Explosão populacional”</a:t>
            </a:r>
          </a:p>
        </p:txBody>
      </p:sp>
    </p:spTree>
    <p:extLst>
      <p:ext uri="{BB962C8B-B14F-4D97-AF65-F5344CB8AC3E}">
        <p14:creationId xmlns:p14="http://schemas.microsoft.com/office/powerpoint/2010/main" val="368062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268F4C-33A3-4A70-AB28-4E7490BD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Transição Demográfica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6BCCF7-2D6A-42FA-832A-BCC92168B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12575A-F122-4C5A-8008-F4A792575F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826" y="1429789"/>
            <a:ext cx="10104374" cy="536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3B9655B-359A-460E-89DF-03E96E475AE1}"/>
              </a:ext>
            </a:extLst>
          </p:cNvPr>
          <p:cNvSpPr txBox="1"/>
          <p:nvPr/>
        </p:nvSpPr>
        <p:spPr>
          <a:xfrm>
            <a:off x="1035163" y="2796607"/>
            <a:ext cx="1672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Afeganistão</a:t>
            </a:r>
          </a:p>
          <a:p>
            <a:r>
              <a:rPr lang="pt-BR" dirty="0">
                <a:solidFill>
                  <a:srgbClr val="7030A0"/>
                </a:solidFill>
              </a:rPr>
              <a:t>Uganda</a:t>
            </a:r>
          </a:p>
          <a:p>
            <a:r>
              <a:rPr lang="pt-BR" dirty="0" err="1">
                <a:solidFill>
                  <a:srgbClr val="7030A0"/>
                </a:solidFill>
              </a:rPr>
              <a:t>Zambia</a:t>
            </a:r>
            <a:endParaRPr lang="pt-BR" dirty="0">
              <a:solidFill>
                <a:srgbClr val="7030A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F6A82EF-AD06-4DFA-BF8C-5FD928DAB797}"/>
              </a:ext>
            </a:extLst>
          </p:cNvPr>
          <p:cNvSpPr txBox="1"/>
          <p:nvPr/>
        </p:nvSpPr>
        <p:spPr>
          <a:xfrm>
            <a:off x="3793395" y="2924399"/>
            <a:ext cx="237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Gana</a:t>
            </a:r>
          </a:p>
          <a:p>
            <a:r>
              <a:rPr lang="pt-BR" dirty="0">
                <a:solidFill>
                  <a:srgbClr val="7030A0"/>
                </a:solidFill>
              </a:rPr>
              <a:t>Guatemala</a:t>
            </a:r>
          </a:p>
          <a:p>
            <a:r>
              <a:rPr lang="pt-BR" dirty="0">
                <a:solidFill>
                  <a:srgbClr val="7030A0"/>
                </a:solidFill>
              </a:rPr>
              <a:t>Iraque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8342C86-46AF-4DB9-9AD6-668CEDC98617}"/>
              </a:ext>
            </a:extLst>
          </p:cNvPr>
          <p:cNvSpPr txBox="1"/>
          <p:nvPr/>
        </p:nvSpPr>
        <p:spPr>
          <a:xfrm>
            <a:off x="6381886" y="2891268"/>
            <a:ext cx="1709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Índia</a:t>
            </a:r>
          </a:p>
          <a:p>
            <a:r>
              <a:rPr lang="pt-BR" dirty="0">
                <a:solidFill>
                  <a:srgbClr val="7030A0"/>
                </a:solidFill>
              </a:rPr>
              <a:t>Gabão</a:t>
            </a:r>
          </a:p>
          <a:p>
            <a:r>
              <a:rPr lang="pt-BR" dirty="0">
                <a:solidFill>
                  <a:srgbClr val="7030A0"/>
                </a:solidFill>
              </a:rPr>
              <a:t>Malásia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A0425F5-FF71-4F05-8061-D925FA475097}"/>
              </a:ext>
            </a:extLst>
          </p:cNvPr>
          <p:cNvSpPr txBox="1"/>
          <p:nvPr/>
        </p:nvSpPr>
        <p:spPr>
          <a:xfrm>
            <a:off x="9069186" y="2827574"/>
            <a:ext cx="237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Alemanha</a:t>
            </a:r>
          </a:p>
          <a:p>
            <a:r>
              <a:rPr lang="pt-BR" dirty="0">
                <a:solidFill>
                  <a:srgbClr val="7030A0"/>
                </a:solidFill>
              </a:rPr>
              <a:t>Japão</a:t>
            </a:r>
          </a:p>
          <a:p>
            <a:r>
              <a:rPr lang="pt-BR" dirty="0">
                <a:solidFill>
                  <a:srgbClr val="7030A0"/>
                </a:solidFill>
              </a:rPr>
              <a:t>Brasil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29CFEB4-2485-4A5F-931A-BF650A1750A0}"/>
              </a:ext>
            </a:extLst>
          </p:cNvPr>
          <p:cNvSpPr/>
          <p:nvPr/>
        </p:nvSpPr>
        <p:spPr>
          <a:xfrm>
            <a:off x="8686800" y="1429789"/>
            <a:ext cx="3505200" cy="474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42DB636-049E-4346-ADF0-E745EF2B1A55}"/>
              </a:ext>
            </a:extLst>
          </p:cNvPr>
          <p:cNvSpPr txBox="1"/>
          <p:nvPr/>
        </p:nvSpPr>
        <p:spPr>
          <a:xfrm>
            <a:off x="4890401" y="4422184"/>
            <a:ext cx="149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Crescimento</a:t>
            </a:r>
          </a:p>
          <a:p>
            <a:r>
              <a:rPr lang="pt-BR" sz="1400" dirty="0">
                <a:solidFill>
                  <a:schemeClr val="bg1"/>
                </a:solidFill>
              </a:rPr>
              <a:t>vegetativo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7DD1D50-954F-4FA4-8A6A-9E89BAF48268}"/>
              </a:ext>
            </a:extLst>
          </p:cNvPr>
          <p:cNvSpPr/>
          <p:nvPr/>
        </p:nvSpPr>
        <p:spPr>
          <a:xfrm>
            <a:off x="9243752" y="6269942"/>
            <a:ext cx="3184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Fonte: HAUB e GRIBBLE (2011, p. 3). Adaptado por CARMO et al. (2015)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44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83B6590-A8FF-4311-B92C-982DC246A20E}"/>
              </a:ext>
            </a:extLst>
          </p:cNvPr>
          <p:cNvSpPr txBox="1"/>
          <p:nvPr/>
        </p:nvSpPr>
        <p:spPr>
          <a:xfrm>
            <a:off x="6322740" y="1786087"/>
            <a:ext cx="2018371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700" dirty="0"/>
              <a:t>Taxa de fecundidade</a:t>
            </a:r>
          </a:p>
        </p:txBody>
      </p:sp>
    </p:spTree>
    <p:extLst>
      <p:ext uri="{BB962C8B-B14F-4D97-AF65-F5344CB8AC3E}">
        <p14:creationId xmlns:p14="http://schemas.microsoft.com/office/powerpoint/2010/main" val="273613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268F4C-33A3-4A70-AB28-4E7490BD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Transição Demográfica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6BCCF7-2D6A-42FA-832A-BCC92168B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12575A-F122-4C5A-8008-F4A792575F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826" y="1429789"/>
            <a:ext cx="10104374" cy="536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3B9655B-359A-460E-89DF-03E96E475AE1}"/>
              </a:ext>
            </a:extLst>
          </p:cNvPr>
          <p:cNvSpPr txBox="1"/>
          <p:nvPr/>
        </p:nvSpPr>
        <p:spPr>
          <a:xfrm>
            <a:off x="1035163" y="2796607"/>
            <a:ext cx="1672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Afeganistão</a:t>
            </a:r>
          </a:p>
          <a:p>
            <a:r>
              <a:rPr lang="pt-BR" dirty="0">
                <a:solidFill>
                  <a:srgbClr val="7030A0"/>
                </a:solidFill>
              </a:rPr>
              <a:t>Uganda</a:t>
            </a:r>
          </a:p>
          <a:p>
            <a:r>
              <a:rPr lang="pt-BR" dirty="0" err="1">
                <a:solidFill>
                  <a:srgbClr val="7030A0"/>
                </a:solidFill>
              </a:rPr>
              <a:t>Zambia</a:t>
            </a:r>
            <a:endParaRPr lang="pt-BR" dirty="0">
              <a:solidFill>
                <a:srgbClr val="7030A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F6A82EF-AD06-4DFA-BF8C-5FD928DAB797}"/>
              </a:ext>
            </a:extLst>
          </p:cNvPr>
          <p:cNvSpPr txBox="1"/>
          <p:nvPr/>
        </p:nvSpPr>
        <p:spPr>
          <a:xfrm>
            <a:off x="3793395" y="2924399"/>
            <a:ext cx="237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Gana</a:t>
            </a:r>
          </a:p>
          <a:p>
            <a:r>
              <a:rPr lang="pt-BR" dirty="0">
                <a:solidFill>
                  <a:srgbClr val="7030A0"/>
                </a:solidFill>
              </a:rPr>
              <a:t>Guatemala</a:t>
            </a:r>
          </a:p>
          <a:p>
            <a:r>
              <a:rPr lang="pt-BR" dirty="0">
                <a:solidFill>
                  <a:srgbClr val="7030A0"/>
                </a:solidFill>
              </a:rPr>
              <a:t>Iraque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8342C86-46AF-4DB9-9AD6-668CEDC98617}"/>
              </a:ext>
            </a:extLst>
          </p:cNvPr>
          <p:cNvSpPr txBox="1"/>
          <p:nvPr/>
        </p:nvSpPr>
        <p:spPr>
          <a:xfrm>
            <a:off x="6381886" y="2891268"/>
            <a:ext cx="1709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Índia</a:t>
            </a:r>
          </a:p>
          <a:p>
            <a:r>
              <a:rPr lang="pt-BR" dirty="0">
                <a:solidFill>
                  <a:srgbClr val="7030A0"/>
                </a:solidFill>
              </a:rPr>
              <a:t>Gabão</a:t>
            </a:r>
          </a:p>
          <a:p>
            <a:r>
              <a:rPr lang="pt-BR" dirty="0">
                <a:solidFill>
                  <a:srgbClr val="7030A0"/>
                </a:solidFill>
              </a:rPr>
              <a:t>Malásia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A0425F5-FF71-4F05-8061-D925FA475097}"/>
              </a:ext>
            </a:extLst>
          </p:cNvPr>
          <p:cNvSpPr txBox="1"/>
          <p:nvPr/>
        </p:nvSpPr>
        <p:spPr>
          <a:xfrm>
            <a:off x="9069186" y="2827574"/>
            <a:ext cx="2377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Alemanha</a:t>
            </a:r>
          </a:p>
          <a:p>
            <a:r>
              <a:rPr lang="pt-BR" dirty="0">
                <a:solidFill>
                  <a:srgbClr val="7030A0"/>
                </a:solidFill>
              </a:rPr>
              <a:t>Japão</a:t>
            </a:r>
          </a:p>
          <a:p>
            <a:r>
              <a:rPr lang="pt-BR" sz="2400" b="1" dirty="0">
                <a:solidFill>
                  <a:srgbClr val="7030A0"/>
                </a:solidFill>
              </a:rPr>
              <a:t>Brasil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9BC6467-A49D-489D-B7A5-1C8D37A0B633}"/>
              </a:ext>
            </a:extLst>
          </p:cNvPr>
          <p:cNvSpPr txBox="1"/>
          <p:nvPr/>
        </p:nvSpPr>
        <p:spPr>
          <a:xfrm>
            <a:off x="4890401" y="4422184"/>
            <a:ext cx="149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Crescimento</a:t>
            </a:r>
          </a:p>
          <a:p>
            <a:r>
              <a:rPr lang="pt-BR" sz="1400" dirty="0">
                <a:solidFill>
                  <a:schemeClr val="bg1"/>
                </a:solidFill>
              </a:rPr>
              <a:t>vegetativo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8AC3B1B-B0F1-4169-AE6A-F3DB637B4D1E}"/>
              </a:ext>
            </a:extLst>
          </p:cNvPr>
          <p:cNvSpPr/>
          <p:nvPr/>
        </p:nvSpPr>
        <p:spPr>
          <a:xfrm>
            <a:off x="9243752" y="6269942"/>
            <a:ext cx="3184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Fonte: HAUB e GRIBBLE (2011, p. 3). Adaptado por CARMO et al. (2015)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45</a:t>
            </a:fld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25CACE1-0A67-4221-9C28-D0E67631DD58}"/>
              </a:ext>
            </a:extLst>
          </p:cNvPr>
          <p:cNvSpPr txBox="1"/>
          <p:nvPr/>
        </p:nvSpPr>
        <p:spPr>
          <a:xfrm>
            <a:off x="6322740" y="1786087"/>
            <a:ext cx="2018371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700" dirty="0"/>
              <a:t>Taxa de fecundidade</a:t>
            </a:r>
          </a:p>
        </p:txBody>
      </p:sp>
    </p:spTree>
    <p:extLst>
      <p:ext uri="{BB962C8B-B14F-4D97-AF65-F5344CB8AC3E}">
        <p14:creationId xmlns:p14="http://schemas.microsoft.com/office/powerpoint/2010/main" val="157179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55143" cy="1325563"/>
          </a:xfrm>
        </p:spPr>
        <p:txBody>
          <a:bodyPr/>
          <a:lstStyle/>
          <a:p>
            <a:r>
              <a:rPr lang="pt-BR" dirty="0"/>
              <a:t>Contextualizando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ED63F1-1DEF-4775-8959-3DE49FF6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52" y="2020530"/>
            <a:ext cx="5279136" cy="1209368"/>
          </a:xfrm>
        </p:spPr>
        <p:txBody>
          <a:bodyPr numCol="1">
            <a:normAutofit lnSpcReduction="10000"/>
          </a:bodyPr>
          <a:lstStyle/>
          <a:p>
            <a:r>
              <a:rPr lang="pt-BR" dirty="0"/>
              <a:t>A revista The Economist de outubro de 2009 estampa na capa: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905" y="245466"/>
            <a:ext cx="4975121" cy="652440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B942414-E0A6-4808-8465-A83BAF1DB4E0}"/>
              </a:ext>
            </a:extLst>
          </p:cNvPr>
          <p:cNvSpPr/>
          <p:nvPr/>
        </p:nvSpPr>
        <p:spPr>
          <a:xfrm>
            <a:off x="4565839" y="6308209"/>
            <a:ext cx="2255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The Economist (2009)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61AFAD9-0B4C-4291-B1A7-C81247E05A30}"/>
              </a:ext>
            </a:extLst>
          </p:cNvPr>
          <p:cNvSpPr txBox="1">
            <a:spLocks/>
          </p:cNvSpPr>
          <p:nvPr/>
        </p:nvSpPr>
        <p:spPr>
          <a:xfrm>
            <a:off x="364974" y="3559740"/>
            <a:ext cx="4389701" cy="120925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pt-BR" dirty="0"/>
              <a:t>“Fecundidade* caindo: Como o problema populacional está se resolvendo sozinho”.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E61AFAD9-0B4C-4291-B1A7-C81247E05A30}"/>
              </a:ext>
            </a:extLst>
          </p:cNvPr>
          <p:cNvSpPr txBox="1">
            <a:spLocks/>
          </p:cNvSpPr>
          <p:nvPr/>
        </p:nvSpPr>
        <p:spPr>
          <a:xfrm>
            <a:off x="335535" y="5576518"/>
            <a:ext cx="5860472" cy="61646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sz="1600" dirty="0"/>
              <a:t>(*) </a:t>
            </a:r>
            <a:r>
              <a:rPr lang="pt-BR" sz="1600" dirty="0" err="1"/>
              <a:t>Fertility</a:t>
            </a:r>
            <a:r>
              <a:rPr lang="pt-BR" sz="1600" dirty="0"/>
              <a:t> em inglês, significa Fecundidade em português. </a:t>
            </a:r>
          </a:p>
          <a:p>
            <a:pPr marL="457200" lvl="1" indent="0">
              <a:buNone/>
            </a:pPr>
            <a:r>
              <a:rPr lang="pt-BR" sz="1200" dirty="0"/>
              <a:t>Fonte: </a:t>
            </a:r>
            <a:r>
              <a:rPr lang="pt-BR" sz="1200" dirty="0">
                <a:hlinkClick r:id="rId3"/>
              </a:rPr>
              <a:t>http://pt-ii.demopaedia.org/wiki/Fecundidade</a:t>
            </a:r>
            <a:endParaRPr lang="pt-BR" sz="1200" dirty="0"/>
          </a:p>
          <a:p>
            <a:pPr marL="457200" lvl="1" indent="0">
              <a:buNone/>
            </a:pPr>
            <a:endParaRPr lang="pt-BR" sz="16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400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7" grpId="0" build="p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cdn.static-economist.com/sites/default/files/images/articles/migrated/CFB000_0.gif">
            <a:extLst>
              <a:ext uri="{FF2B5EF4-FFF2-40B4-BE49-F238E27FC236}">
                <a16:creationId xmlns:a16="http://schemas.microsoft.com/office/drawing/2014/main" id="{CFD3EE65-8AF7-491C-ACA5-67E246117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" r="2369" b="7746"/>
          <a:stretch/>
        </p:blipFill>
        <p:spPr bwMode="auto">
          <a:xfrm>
            <a:off x="5353505" y="1146203"/>
            <a:ext cx="6907437" cy="569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55" y="92268"/>
            <a:ext cx="5611048" cy="1325563"/>
          </a:xfrm>
        </p:spPr>
        <p:txBody>
          <a:bodyPr/>
          <a:lstStyle/>
          <a:p>
            <a:r>
              <a:rPr lang="pt-BR" dirty="0"/>
              <a:t>Queda da Fecundidade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D709FA0-2CA9-4E97-9E54-A125A17EBBB5}"/>
              </a:ext>
            </a:extLst>
          </p:cNvPr>
          <p:cNvSpPr txBox="1">
            <a:spLocks/>
          </p:cNvSpPr>
          <p:nvPr/>
        </p:nvSpPr>
        <p:spPr>
          <a:xfrm>
            <a:off x="1024128" y="3781259"/>
            <a:ext cx="4389701" cy="1665732"/>
          </a:xfrm>
          <a:prstGeom prst="rect">
            <a:avLst/>
          </a:prstGeom>
        </p:spPr>
        <p:txBody>
          <a:bodyPr vert="horz" lIns="45720" tIns="45720" rIns="45720" bIns="45720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endParaRPr lang="pt-BR" dirty="0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E4CD9994-E33B-4E8C-8B2D-7780A1856FE6}"/>
              </a:ext>
            </a:extLst>
          </p:cNvPr>
          <p:cNvSpPr txBox="1">
            <a:spLocks/>
          </p:cNvSpPr>
          <p:nvPr/>
        </p:nvSpPr>
        <p:spPr>
          <a:xfrm>
            <a:off x="590212" y="1381445"/>
            <a:ext cx="4067998" cy="137100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/>
              <a:t>Isto é novidade? </a:t>
            </a:r>
          </a:p>
          <a:p>
            <a:pPr marL="0" indent="0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NÃO!!!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F713807-0FCA-4308-B505-32B75041644A}"/>
              </a:ext>
            </a:extLst>
          </p:cNvPr>
          <p:cNvSpPr/>
          <p:nvPr/>
        </p:nvSpPr>
        <p:spPr>
          <a:xfrm>
            <a:off x="8616877" y="12865"/>
            <a:ext cx="2255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The Economist (2009)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BC521238-0F88-4A1B-9605-9836B7BAF7AE}"/>
              </a:ext>
            </a:extLst>
          </p:cNvPr>
          <p:cNvSpPr txBox="1">
            <a:spLocks/>
          </p:cNvSpPr>
          <p:nvPr/>
        </p:nvSpPr>
        <p:spPr>
          <a:xfrm>
            <a:off x="436243" y="3229897"/>
            <a:ext cx="4221967" cy="355795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dirty="0"/>
              <a:t>Há quase um século, desde o trabalho de Thompson (1929), cientistas sociais e demógrafos vem avisando que a fecundidade tende a cair (PATARRA, 1973).</a:t>
            </a:r>
          </a:p>
          <a:p>
            <a:pPr marL="0" indent="0">
              <a:buNone/>
            </a:pPr>
            <a:r>
              <a:rPr lang="pt-BR" sz="2200" dirty="0"/>
              <a:t>Trata-se de um fenômeno multifatorial que atinge os países conhecido como </a:t>
            </a:r>
            <a:r>
              <a:rPr lang="pt-BR" sz="2200" b="1" dirty="0"/>
              <a:t>Transição Demográfica. </a:t>
            </a:r>
            <a:endParaRPr lang="pt-BR" sz="22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AA3785C-66A7-42EF-BC36-E184B1CA4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884" y="58968"/>
            <a:ext cx="1158161" cy="1518820"/>
          </a:xfrm>
          <a:prstGeom prst="rect">
            <a:avLst/>
          </a:prstGeom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11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4" grpId="0"/>
      <p:bldP spid="10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268F4C-33A3-4A70-AB28-4E7490BD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Transição Demográfica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6BCCF7-2D6A-42FA-832A-BCC92168B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55E4C34-6764-4459-959F-AC17D760F42B}"/>
              </a:ext>
            </a:extLst>
          </p:cNvPr>
          <p:cNvSpPr/>
          <p:nvPr/>
        </p:nvSpPr>
        <p:spPr>
          <a:xfrm>
            <a:off x="10564840" y="5903452"/>
            <a:ext cx="1627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Fonte: United Nations (2017b). 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48</a:t>
            </a:fld>
            <a:endParaRPr lang="pt-BR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6C7E1E5-2086-4600-A487-1FBF5C3007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1790107"/>
              </p:ext>
            </p:extLst>
          </p:nvPr>
        </p:nvGraphicFramePr>
        <p:xfrm>
          <a:off x="577474" y="1417638"/>
          <a:ext cx="10248093" cy="51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211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Sub>
          <a:bldChart bld="category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268F4C-33A3-4A70-AB28-4E7490BD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Transição Demográfica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6BCCF7-2D6A-42FA-832A-BCC92168B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11E0076A-C76E-4CD3-819D-1B5FAC500E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434431"/>
              </p:ext>
            </p:extLst>
          </p:nvPr>
        </p:nvGraphicFramePr>
        <p:xfrm>
          <a:off x="0" y="1690688"/>
          <a:ext cx="11172372" cy="5136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5045C81D-8B94-4AEA-9734-5CAA62E0A497}"/>
              </a:ext>
            </a:extLst>
          </p:cNvPr>
          <p:cNvSpPr/>
          <p:nvPr/>
        </p:nvSpPr>
        <p:spPr>
          <a:xfrm>
            <a:off x="11172372" y="5576798"/>
            <a:ext cx="137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Fonte: United Nations (2017b).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588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Chart bld="category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E1F9BCA4-83C2-E2BE-1702-103B577C2D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4000988"/>
              </p:ext>
            </p:extLst>
          </p:nvPr>
        </p:nvGraphicFramePr>
        <p:xfrm>
          <a:off x="425339" y="5320912"/>
          <a:ext cx="11341321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76975" cy="1325563"/>
          </a:xfrm>
        </p:spPr>
        <p:txBody>
          <a:bodyPr>
            <a:normAutofit/>
          </a:bodyPr>
          <a:lstStyle/>
          <a:p>
            <a:r>
              <a:rPr lang="pt-BR" dirty="0"/>
              <a:t>Malthus e o seu pessimismo...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ED63F1-1DEF-4775-8959-3DE49FF6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52" y="2020530"/>
            <a:ext cx="5279136" cy="1209368"/>
          </a:xfrm>
        </p:spPr>
        <p:txBody>
          <a:bodyPr numCol="1">
            <a:normAutofit/>
          </a:bodyPr>
          <a:lstStyle/>
          <a:p>
            <a:r>
              <a:rPr lang="pt-BR" dirty="0"/>
              <a:t>Thomas Malthus (1766-1834)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61AFAD9-0B4C-4291-B1A7-C81247E05A30}"/>
              </a:ext>
            </a:extLst>
          </p:cNvPr>
          <p:cNvSpPr txBox="1">
            <a:spLocks/>
          </p:cNvSpPr>
          <p:nvPr/>
        </p:nvSpPr>
        <p:spPr>
          <a:xfrm>
            <a:off x="626495" y="2538335"/>
            <a:ext cx="7984105" cy="2486734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800" i="1" dirty="0">
                <a:solidFill>
                  <a:srgbClr val="333333"/>
                </a:solidFill>
                <a:latin typeface="Trebuchet MS" panose="020B0603020202020204" pitchFamily="34" charset="0"/>
              </a:rPr>
              <a:t>A população, sem limitações, aumenta em proporção geométrica. Os meios de subsistência aumentam em proporção aritmética. 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800" i="1" dirty="0">
                <a:solidFill>
                  <a:srgbClr val="333333"/>
                </a:solidFill>
                <a:latin typeface="Trebuchet MS" panose="020B0603020202020204" pitchFamily="34" charset="0"/>
              </a:rPr>
              <a:t>Um pequeno conhecimento dos números mostrará a imensidade do primeiro poder em comparação com o segundo.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800" i="1" dirty="0">
                <a:solidFill>
                  <a:srgbClr val="333333"/>
                </a:solidFill>
                <a:latin typeface="Trebuchet MS" panose="020B0603020202020204" pitchFamily="34" charset="0"/>
              </a:rPr>
              <a:t>Pela lei de nossa natureza, que torna o alimento necessário à vida do homem, os efeitos dessas forças desiguais devem ser mantidos em pé de igualdade.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408614" y="6482678"/>
            <a:ext cx="2743200" cy="365125"/>
          </a:xfrm>
        </p:spPr>
        <p:txBody>
          <a:bodyPr/>
          <a:lstStyle/>
          <a:p>
            <a:fld id="{84308232-5124-4C2C-AF88-74483AB43D55}" type="slidenum">
              <a:rPr lang="pt-BR" smtClean="0"/>
              <a:t>5</a:t>
            </a:fld>
            <a:endParaRPr lang="pt-BR" dirty="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68E751C-B1BD-4BC8-A881-65A119239A88}"/>
              </a:ext>
            </a:extLst>
          </p:cNvPr>
          <p:cNvGrpSpPr/>
          <p:nvPr/>
        </p:nvGrpSpPr>
        <p:grpSpPr>
          <a:xfrm>
            <a:off x="9558338" y="100043"/>
            <a:ext cx="2840862" cy="3212712"/>
            <a:chOff x="6001354" y="433878"/>
            <a:chExt cx="2297334" cy="2500177"/>
          </a:xfrm>
        </p:grpSpPr>
        <p:pic>
          <p:nvPicPr>
            <p:cNvPr id="6154" name="Picture 10" descr="https://en.wikipedia.org/wiki/File:Thomas_Malthus.jpg">
              <a:extLst>
                <a:ext uri="{FF2B5EF4-FFF2-40B4-BE49-F238E27FC236}">
                  <a16:creationId xmlns:a16="http://schemas.microsoft.com/office/drawing/2014/main" id="{E81B6507-7423-40D5-B38D-9AAF06C74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1354" y="433878"/>
              <a:ext cx="1897224" cy="248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314C2FA2-CE96-459E-A6A2-77DA367415DD}"/>
                </a:ext>
              </a:extLst>
            </p:cNvPr>
            <p:cNvSpPr/>
            <p:nvPr/>
          </p:nvSpPr>
          <p:spPr>
            <a:xfrm rot="16200000">
              <a:off x="6855266" y="1490633"/>
              <a:ext cx="248673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chemeClr val="bg2">
                      <a:lumMod val="90000"/>
                    </a:schemeClr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https://en.wikipedia.org/wiki/File:Thomas_Malthus.jpg</a:t>
              </a:r>
              <a:endParaRPr lang="pt-BR" sz="10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sp>
        <p:nvSpPr>
          <p:cNvPr id="8" name="Retângulo 7">
            <a:extLst>
              <a:ext uri="{FF2B5EF4-FFF2-40B4-BE49-F238E27FC236}">
                <a16:creationId xmlns:a16="http://schemas.microsoft.com/office/drawing/2014/main" id="{422D1FC4-2455-48BA-A6A0-0702361BC11C}"/>
              </a:ext>
            </a:extLst>
          </p:cNvPr>
          <p:cNvSpPr/>
          <p:nvPr/>
        </p:nvSpPr>
        <p:spPr>
          <a:xfrm>
            <a:off x="271463" y="5025069"/>
            <a:ext cx="8715375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o Explicativo: Seta para Baixo 15">
            <a:extLst>
              <a:ext uri="{FF2B5EF4-FFF2-40B4-BE49-F238E27FC236}">
                <a16:creationId xmlns:a16="http://schemas.microsoft.com/office/drawing/2014/main" id="{798C5C92-5754-434E-BBF7-5C6B7392B3C2}"/>
              </a:ext>
            </a:extLst>
          </p:cNvPr>
          <p:cNvSpPr/>
          <p:nvPr/>
        </p:nvSpPr>
        <p:spPr>
          <a:xfrm>
            <a:off x="10364843" y="3700463"/>
            <a:ext cx="1401817" cy="2357685"/>
          </a:xfrm>
          <a:prstGeom prst="downArrowCallout">
            <a:avLst>
              <a:gd name="adj1" fmla="val 12769"/>
              <a:gd name="adj2" fmla="val 17866"/>
              <a:gd name="adj3" fmla="val 25000"/>
              <a:gd name="adj4" fmla="val 371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Você está aqui!!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9FFB287-926B-4319-858A-87C9F95F5DE4}"/>
              </a:ext>
            </a:extLst>
          </p:cNvPr>
          <p:cNvSpPr/>
          <p:nvPr/>
        </p:nvSpPr>
        <p:spPr>
          <a:xfrm>
            <a:off x="10829340" y="6586193"/>
            <a:ext cx="1569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Fonte: </a:t>
            </a:r>
            <a:r>
              <a:rPr lang="pt-BR" sz="1100" dirty="0" err="1"/>
              <a:t>Hardin</a:t>
            </a:r>
            <a:r>
              <a:rPr lang="pt-BR" sz="1100" dirty="0"/>
              <a:t> (1967)</a:t>
            </a:r>
          </a:p>
        </p:txBody>
      </p:sp>
    </p:spTree>
    <p:extLst>
      <p:ext uri="{BB962C8B-B14F-4D97-AF65-F5344CB8AC3E}">
        <p14:creationId xmlns:p14="http://schemas.microsoft.com/office/powerpoint/2010/main" val="356315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3" grpId="0" build="p"/>
      <p:bldP spid="7" grpId="0" build="p"/>
      <p:bldP spid="16" grpId="0" animBg="1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0DF79-889A-4B12-8D0C-1B8089CFC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Transição da Natalidade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848520-1D79-48A7-AFCA-A4DA03B1E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CD4011D-ED71-4AC6-B179-1A46F5BBF408}"/>
              </a:ext>
            </a:extLst>
          </p:cNvPr>
          <p:cNvGraphicFramePr>
            <a:graphicFrameLocks/>
          </p:cNvGraphicFramePr>
          <p:nvPr/>
        </p:nvGraphicFramePr>
        <p:xfrm>
          <a:off x="0" y="1690688"/>
          <a:ext cx="10896600" cy="5136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3F8E78F6-8580-4E64-9834-A284D30C888D}"/>
              </a:ext>
            </a:extLst>
          </p:cNvPr>
          <p:cNvSpPr/>
          <p:nvPr/>
        </p:nvSpPr>
        <p:spPr>
          <a:xfrm>
            <a:off x="11106150" y="5626453"/>
            <a:ext cx="1227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Fonte: United Nations (2017b). 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87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482C6A-1277-4610-84FB-A44EF8B4D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Transição da mortalidade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EB7155-3A1D-4A78-A665-62549E651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0E70EB9-95AA-4A19-9975-2C24ED792D73}"/>
              </a:ext>
            </a:extLst>
          </p:cNvPr>
          <p:cNvGraphicFramePr>
            <a:graphicFrameLocks/>
          </p:cNvGraphicFramePr>
          <p:nvPr/>
        </p:nvGraphicFramePr>
        <p:xfrm>
          <a:off x="0" y="1485900"/>
          <a:ext cx="11106150" cy="537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6833C8C2-1B6F-4F7C-A6FC-C43D0F710815}"/>
              </a:ext>
            </a:extLst>
          </p:cNvPr>
          <p:cNvSpPr/>
          <p:nvPr/>
        </p:nvSpPr>
        <p:spPr>
          <a:xfrm>
            <a:off x="11106150" y="5626453"/>
            <a:ext cx="1227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Fonte: United Nations (2017b). 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71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D709FA0-2CA9-4E97-9E54-A125A17EBBB5}"/>
              </a:ext>
            </a:extLst>
          </p:cNvPr>
          <p:cNvSpPr txBox="1">
            <a:spLocks/>
          </p:cNvSpPr>
          <p:nvPr/>
        </p:nvSpPr>
        <p:spPr>
          <a:xfrm>
            <a:off x="1024128" y="3820668"/>
            <a:ext cx="9720073" cy="2643632"/>
          </a:xfrm>
          <a:prstGeom prst="rect">
            <a:avLst/>
          </a:prstGeom>
        </p:spPr>
        <p:txBody>
          <a:bodyPr vert="horz" lIns="45720" tIns="45720" rIns="45720" bIns="45720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endParaRPr lang="pt-BR" dirty="0"/>
          </a:p>
        </p:txBody>
      </p:sp>
      <p:pic>
        <p:nvPicPr>
          <p:cNvPr id="6" name="Picture 2" descr="https://ourworldindata.org/uploads/2013/05/updated-World-Population-Growth-1750-2100.png">
            <a:extLst>
              <a:ext uri="{FF2B5EF4-FFF2-40B4-BE49-F238E27FC236}">
                <a16:creationId xmlns:a16="http://schemas.microsoft.com/office/drawing/2014/main" id="{6FEC630E-36E3-4774-BAFF-850656A2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" y="136525"/>
            <a:ext cx="9996297" cy="69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89958C2-C092-4FA5-89ED-83117C98BB04}"/>
              </a:ext>
            </a:extLst>
          </p:cNvPr>
          <p:cNvSpPr/>
          <p:nvPr/>
        </p:nvSpPr>
        <p:spPr>
          <a:xfrm>
            <a:off x="10744201" y="5807767"/>
            <a:ext cx="1576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Fonte: </a:t>
            </a:r>
            <a:r>
              <a:rPr lang="en-US" dirty="0" err="1"/>
              <a:t>Roser</a:t>
            </a:r>
            <a:r>
              <a:rPr lang="en-US" dirty="0"/>
              <a:t>; Ortiz-Ospina (2017)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52</a:t>
            </a:fld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0F56026-D084-46D0-909D-4527EB54C6F5}"/>
              </a:ext>
            </a:extLst>
          </p:cNvPr>
          <p:cNvSpPr/>
          <p:nvPr/>
        </p:nvSpPr>
        <p:spPr>
          <a:xfrm>
            <a:off x="7296912" y="310896"/>
            <a:ext cx="3035808" cy="6547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D1D942B-662C-434D-B452-616604C156B3}"/>
              </a:ext>
            </a:extLst>
          </p:cNvPr>
          <p:cNvSpPr/>
          <p:nvPr/>
        </p:nvSpPr>
        <p:spPr>
          <a:xfrm>
            <a:off x="7882128" y="316992"/>
            <a:ext cx="2602992" cy="6547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4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2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5980" y="1587532"/>
            <a:ext cx="8729152" cy="37805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Pirâmides etárias: Mundo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1036DAD-8E88-4D6C-99DC-6DEC65AE7A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151" y="1524000"/>
            <a:ext cx="3978908" cy="378053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08EEBE2-4905-42F6-8806-5F793AADD1F0}"/>
              </a:ext>
            </a:extLst>
          </p:cNvPr>
          <p:cNvSpPr/>
          <p:nvPr/>
        </p:nvSpPr>
        <p:spPr>
          <a:xfrm>
            <a:off x="574128" y="608277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United Nations - </a:t>
            </a:r>
            <a:r>
              <a:rPr lang="pt-BR" sz="1100" dirty="0">
                <a:hlinkClick r:id="rId4"/>
              </a:rPr>
              <a:t>https://population.un.org/wpp/Graphs/DemographicProfiles/</a:t>
            </a:r>
            <a:endParaRPr lang="pt-BR" sz="1100" dirty="0"/>
          </a:p>
          <a:p>
            <a:endParaRPr lang="pt-BR" sz="1100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8823739-BEF4-460C-82C2-84C6D74F8C89}"/>
              </a:ext>
            </a:extLst>
          </p:cNvPr>
          <p:cNvSpPr/>
          <p:nvPr/>
        </p:nvSpPr>
        <p:spPr>
          <a:xfrm>
            <a:off x="4095750" y="1489931"/>
            <a:ext cx="8096250" cy="387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24808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5980" y="1587532"/>
            <a:ext cx="8729152" cy="37805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Pirâmides etárias: Mundo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1036DAD-8E88-4D6C-99DC-6DEC65AE7A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151" y="1524000"/>
            <a:ext cx="3978908" cy="378053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08EEBE2-4905-42F6-8806-5F793AADD1F0}"/>
              </a:ext>
            </a:extLst>
          </p:cNvPr>
          <p:cNvSpPr/>
          <p:nvPr/>
        </p:nvSpPr>
        <p:spPr>
          <a:xfrm>
            <a:off x="574128" y="608277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United Nations - </a:t>
            </a:r>
            <a:r>
              <a:rPr lang="pt-BR" sz="1100" dirty="0">
                <a:hlinkClick r:id="rId4"/>
              </a:rPr>
              <a:t>https://population.un.org/wpp/Graphs/DemographicProfiles/</a:t>
            </a:r>
            <a:endParaRPr lang="pt-BR" sz="1100" dirty="0"/>
          </a:p>
          <a:p>
            <a:endParaRPr lang="pt-BR" sz="1100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8823739-BEF4-460C-82C2-84C6D74F8C89}"/>
              </a:ext>
            </a:extLst>
          </p:cNvPr>
          <p:cNvSpPr/>
          <p:nvPr/>
        </p:nvSpPr>
        <p:spPr>
          <a:xfrm>
            <a:off x="7758150" y="1489931"/>
            <a:ext cx="4433849" cy="387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4317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Pirâmides etárias: Mundo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ED63F1-1DEF-4775-8959-3DE49FF6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44414"/>
            <a:ext cx="4767072" cy="1865744"/>
          </a:xfrm>
        </p:spPr>
        <p:txBody>
          <a:bodyPr numCol="1">
            <a:normAutofit/>
          </a:bodyPr>
          <a:lstStyle/>
          <a:p>
            <a:r>
              <a:rPr lang="pt-BR" dirty="0"/>
              <a:t>A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D709FA0-2CA9-4E97-9E54-A125A17EBBB5}"/>
              </a:ext>
            </a:extLst>
          </p:cNvPr>
          <p:cNvSpPr txBox="1">
            <a:spLocks/>
          </p:cNvSpPr>
          <p:nvPr/>
        </p:nvSpPr>
        <p:spPr>
          <a:xfrm>
            <a:off x="1024128" y="4114958"/>
            <a:ext cx="4582510" cy="2074650"/>
          </a:xfrm>
          <a:prstGeom prst="rect">
            <a:avLst/>
          </a:prstGeom>
        </p:spPr>
        <p:txBody>
          <a:bodyPr vert="horz" lIns="45720" tIns="45720" rIns="45720" bIns="45720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t-BR" sz="1800" dirty="0"/>
              <a:t>-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5980" y="1587532"/>
            <a:ext cx="8729152" cy="378053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1036DAD-8E88-4D6C-99DC-6DEC65AE7A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151" y="1524000"/>
            <a:ext cx="3978908" cy="378053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08EEBE2-4905-42F6-8806-5F793AADD1F0}"/>
              </a:ext>
            </a:extLst>
          </p:cNvPr>
          <p:cNvSpPr/>
          <p:nvPr/>
        </p:nvSpPr>
        <p:spPr>
          <a:xfrm>
            <a:off x="574128" y="608277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United Nations - </a:t>
            </a:r>
            <a:r>
              <a:rPr lang="pt-BR" sz="1100" dirty="0">
                <a:hlinkClick r:id="rId4"/>
              </a:rPr>
              <a:t>https://population.un.org/wpp/Graphs/DemographicProfiles/</a:t>
            </a:r>
            <a:endParaRPr lang="pt-BR" sz="1100" dirty="0"/>
          </a:p>
          <a:p>
            <a:endParaRPr lang="pt-BR" sz="11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18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Pirâmides etárias: Brasil</a:t>
            </a:r>
          </a:p>
        </p:txBody>
      </p:sp>
      <p:sp>
        <p:nvSpPr>
          <p:cNvPr id="7" name="Retângulo 6"/>
          <p:cNvSpPr/>
          <p:nvPr/>
        </p:nvSpPr>
        <p:spPr>
          <a:xfrm>
            <a:off x="574128" y="608277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United Nations - </a:t>
            </a:r>
            <a:r>
              <a:rPr lang="pt-BR" sz="1100" dirty="0">
                <a:hlinkClick r:id="rId2"/>
              </a:rPr>
              <a:t>https://population.un.org/wpp/Graphs/DemographicProfiles/</a:t>
            </a:r>
            <a:endParaRPr lang="pt-BR" sz="1100" dirty="0"/>
          </a:p>
          <a:p>
            <a:endParaRPr lang="pt-BR" sz="110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299" y="1432974"/>
            <a:ext cx="8611332" cy="397114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A0F930C-9E37-41AF-BC30-84222E4F9C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9536" y="1534095"/>
            <a:ext cx="3862342" cy="378980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B7A425D-7DB4-4AAE-8538-4183474253F9}"/>
              </a:ext>
            </a:extLst>
          </p:cNvPr>
          <p:cNvSpPr/>
          <p:nvPr/>
        </p:nvSpPr>
        <p:spPr>
          <a:xfrm>
            <a:off x="4095750" y="1489931"/>
            <a:ext cx="8096250" cy="387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18510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Pirâmides etárias: Brasil</a:t>
            </a:r>
          </a:p>
        </p:txBody>
      </p:sp>
      <p:sp>
        <p:nvSpPr>
          <p:cNvPr id="7" name="Retângulo 6"/>
          <p:cNvSpPr/>
          <p:nvPr/>
        </p:nvSpPr>
        <p:spPr>
          <a:xfrm>
            <a:off x="574128" y="608277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United Nations - </a:t>
            </a:r>
            <a:r>
              <a:rPr lang="pt-BR" sz="1100" dirty="0">
                <a:hlinkClick r:id="rId2"/>
              </a:rPr>
              <a:t>https://population.un.org/wpp/Graphs/DemographicProfiles/</a:t>
            </a:r>
            <a:endParaRPr lang="pt-BR" sz="1100" dirty="0"/>
          </a:p>
          <a:p>
            <a:endParaRPr lang="pt-BR" sz="110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299" y="1432974"/>
            <a:ext cx="8611332" cy="397114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A0F930C-9E37-41AF-BC30-84222E4F9C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9536" y="1534095"/>
            <a:ext cx="3862342" cy="378980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42580CD-84E7-4695-BD8E-86D4F904B1C8}"/>
              </a:ext>
            </a:extLst>
          </p:cNvPr>
          <p:cNvSpPr/>
          <p:nvPr/>
        </p:nvSpPr>
        <p:spPr>
          <a:xfrm>
            <a:off x="7758150" y="1489931"/>
            <a:ext cx="4433849" cy="387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64546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Pirâmides etárias: Brasil</a:t>
            </a:r>
          </a:p>
        </p:txBody>
      </p:sp>
      <p:sp>
        <p:nvSpPr>
          <p:cNvPr id="7" name="Retângulo 6"/>
          <p:cNvSpPr/>
          <p:nvPr/>
        </p:nvSpPr>
        <p:spPr>
          <a:xfrm>
            <a:off x="574128" y="608277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United Nations - </a:t>
            </a:r>
            <a:r>
              <a:rPr lang="pt-BR" sz="1100" dirty="0">
                <a:hlinkClick r:id="rId2"/>
              </a:rPr>
              <a:t>https://population.un.org/wpp/Graphs/DemographicProfiles/</a:t>
            </a:r>
            <a:endParaRPr lang="pt-BR" sz="1100" dirty="0"/>
          </a:p>
          <a:p>
            <a:endParaRPr lang="pt-BR" sz="110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3981" y="1432974"/>
            <a:ext cx="8611332" cy="397114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A0F930C-9E37-41AF-BC30-84222E4F9C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9536" y="1534095"/>
            <a:ext cx="3862342" cy="3789809"/>
          </a:xfrm>
          <a:prstGeom prst="rect">
            <a:avLst/>
          </a:prstGeom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5321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530"/>
            <a:ext cx="10515600" cy="727193"/>
          </a:xfrm>
        </p:spPr>
        <p:txBody>
          <a:bodyPr/>
          <a:lstStyle/>
          <a:p>
            <a:r>
              <a:rPr lang="pt-BR"/>
              <a:t>Pirâmides etárias - 1950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ED63F1-1DEF-4775-8959-3DE49FF6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44414"/>
            <a:ext cx="4767072" cy="1865744"/>
          </a:xfrm>
        </p:spPr>
        <p:txBody>
          <a:bodyPr numCol="1">
            <a:normAutofit/>
          </a:bodyPr>
          <a:lstStyle/>
          <a:p>
            <a:r>
              <a:rPr lang="pt-BR" dirty="0"/>
              <a:t>A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D709FA0-2CA9-4E97-9E54-A125A17EBBB5}"/>
              </a:ext>
            </a:extLst>
          </p:cNvPr>
          <p:cNvSpPr txBox="1">
            <a:spLocks/>
          </p:cNvSpPr>
          <p:nvPr/>
        </p:nvSpPr>
        <p:spPr>
          <a:xfrm>
            <a:off x="1024128" y="4114958"/>
            <a:ext cx="4582510" cy="2074650"/>
          </a:xfrm>
          <a:prstGeom prst="rect">
            <a:avLst/>
          </a:prstGeom>
        </p:spPr>
        <p:txBody>
          <a:bodyPr vert="horz" lIns="45720" tIns="45720" rIns="45720" bIns="45720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t-BR" sz="1800" dirty="0"/>
              <a:t>-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9671" y="1600980"/>
            <a:ext cx="8729152" cy="378053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1036DAD-8E88-4D6C-99DC-6DEC65AE7A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151" y="1524000"/>
            <a:ext cx="3978908" cy="378053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08EEBE2-4905-42F6-8806-5F793AADD1F0}"/>
              </a:ext>
            </a:extLst>
          </p:cNvPr>
          <p:cNvSpPr/>
          <p:nvPr/>
        </p:nvSpPr>
        <p:spPr>
          <a:xfrm>
            <a:off x="574128" y="608277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United Nations - </a:t>
            </a:r>
            <a:r>
              <a:rPr lang="pt-BR" sz="1100" dirty="0">
                <a:hlinkClick r:id="rId4"/>
              </a:rPr>
              <a:t>https://population.un.org/wpp/Graphs/DemographicProfiles/</a:t>
            </a:r>
            <a:endParaRPr lang="pt-BR" sz="1100" dirty="0"/>
          </a:p>
          <a:p>
            <a:endParaRPr lang="pt-BR" sz="11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7E0F018-7AC9-407E-AA74-C313ED3C4225}"/>
              </a:ext>
            </a:extLst>
          </p:cNvPr>
          <p:cNvSpPr/>
          <p:nvPr/>
        </p:nvSpPr>
        <p:spPr>
          <a:xfrm>
            <a:off x="4095750" y="1489931"/>
            <a:ext cx="8096250" cy="387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723A140-DA08-4E4E-A3BE-A5F1747DFC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0"/>
          <a:stretch/>
        </p:blipFill>
        <p:spPr>
          <a:xfrm>
            <a:off x="5519004" y="1489931"/>
            <a:ext cx="4297017" cy="397114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89703F7-15CD-4230-888D-59B87BF12FBF}"/>
              </a:ext>
            </a:extLst>
          </p:cNvPr>
          <p:cNvSpPr txBox="1"/>
          <p:nvPr/>
        </p:nvSpPr>
        <p:spPr>
          <a:xfrm>
            <a:off x="7758151" y="1137634"/>
            <a:ext cx="189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Brasil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133DD6E-E76B-4A20-BEBC-5DA0AB021053}"/>
              </a:ext>
            </a:extLst>
          </p:cNvPr>
          <p:cNvSpPr txBox="1"/>
          <p:nvPr/>
        </p:nvSpPr>
        <p:spPr>
          <a:xfrm>
            <a:off x="1790626" y="1133162"/>
            <a:ext cx="189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Mundo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547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76975" cy="1325563"/>
          </a:xfrm>
        </p:spPr>
        <p:txBody>
          <a:bodyPr>
            <a:normAutofit/>
          </a:bodyPr>
          <a:lstStyle/>
          <a:p>
            <a:r>
              <a:rPr lang="pt-BR" dirty="0"/>
              <a:t>...mas não foi o primeiro pessimista!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ED63F1-1DEF-4775-8959-3DE49FF6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52" y="2020530"/>
            <a:ext cx="7013128" cy="864236"/>
          </a:xfrm>
        </p:spPr>
        <p:txBody>
          <a:bodyPr numCol="1">
            <a:normAutofit/>
          </a:bodyPr>
          <a:lstStyle/>
          <a:p>
            <a:r>
              <a:rPr lang="pt-BR" dirty="0"/>
              <a:t>Tertuliano escreveu sobre “As bençãos das catástrofes”: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408614" y="6482678"/>
            <a:ext cx="2743200" cy="365125"/>
          </a:xfrm>
        </p:spPr>
        <p:txBody>
          <a:bodyPr/>
          <a:lstStyle/>
          <a:p>
            <a:fld id="{84308232-5124-4C2C-AF88-74483AB43D55}" type="slidenum">
              <a:rPr lang="pt-BR" smtClean="0"/>
              <a:t>6</a:t>
            </a:fld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22D1FC4-2455-48BA-A6A0-0702361BC11C}"/>
              </a:ext>
            </a:extLst>
          </p:cNvPr>
          <p:cNvSpPr/>
          <p:nvPr/>
        </p:nvSpPr>
        <p:spPr>
          <a:xfrm>
            <a:off x="271463" y="5320911"/>
            <a:ext cx="8715375" cy="1075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o Explicativo: Seta para Baixo 15">
            <a:extLst>
              <a:ext uri="{FF2B5EF4-FFF2-40B4-BE49-F238E27FC236}">
                <a16:creationId xmlns:a16="http://schemas.microsoft.com/office/drawing/2014/main" id="{798C5C92-5754-434E-BBF7-5C6B7392B3C2}"/>
              </a:ext>
            </a:extLst>
          </p:cNvPr>
          <p:cNvSpPr/>
          <p:nvPr/>
        </p:nvSpPr>
        <p:spPr>
          <a:xfrm>
            <a:off x="10364843" y="3700463"/>
            <a:ext cx="1401817" cy="2357685"/>
          </a:xfrm>
          <a:prstGeom prst="downArrowCallout">
            <a:avLst>
              <a:gd name="adj1" fmla="val 12769"/>
              <a:gd name="adj2" fmla="val 17866"/>
              <a:gd name="adj3" fmla="val 25000"/>
              <a:gd name="adj4" fmla="val 371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Você está aqui!!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925A7BE-6207-4EA7-9225-CE0A3A852842}"/>
              </a:ext>
            </a:extLst>
          </p:cNvPr>
          <p:cNvGrpSpPr>
            <a:grpSpLocks noChangeAspect="1"/>
          </p:cNvGrpSpPr>
          <p:nvPr/>
        </p:nvGrpSpPr>
        <p:grpSpPr>
          <a:xfrm>
            <a:off x="9408614" y="197933"/>
            <a:ext cx="2628267" cy="2905125"/>
            <a:chOff x="5580028" y="3483655"/>
            <a:chExt cx="2628267" cy="2905125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734A9F87-BBC0-486D-8B51-FFA37EFFF4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28" y="3483655"/>
              <a:ext cx="2371725" cy="290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FB10F315-E11E-4682-B1E3-C25CAB5D6231}"/>
                </a:ext>
              </a:extLst>
            </p:cNvPr>
            <p:cNvSpPr/>
            <p:nvPr/>
          </p:nvSpPr>
          <p:spPr>
            <a:xfrm rot="16200000">
              <a:off x="6647932" y="4828417"/>
              <a:ext cx="28745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000" dirty="0">
                  <a:solidFill>
                    <a:schemeClr val="bg2">
                      <a:lumMod val="90000"/>
                    </a:schemeClr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https://pt.wikipedia.org/wiki/Ficheiro:Tertullian.jpg</a:t>
              </a:r>
              <a:endParaRPr lang="pt-BR" sz="10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sp>
        <p:nvSpPr>
          <p:cNvPr id="18" name="Retângulo 17">
            <a:extLst>
              <a:ext uri="{FF2B5EF4-FFF2-40B4-BE49-F238E27FC236}">
                <a16:creationId xmlns:a16="http://schemas.microsoft.com/office/drawing/2014/main" id="{3FC203F0-D1FA-4E87-AC94-37E37181C789}"/>
              </a:ext>
            </a:extLst>
          </p:cNvPr>
          <p:cNvSpPr/>
          <p:nvPr/>
        </p:nvSpPr>
        <p:spPr>
          <a:xfrm>
            <a:off x="234842" y="5320911"/>
            <a:ext cx="1579672" cy="1075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61AFAD9-0B4C-4291-B1A7-C81247E05A30}"/>
              </a:ext>
            </a:extLst>
          </p:cNvPr>
          <p:cNvSpPr txBox="1">
            <a:spLocks/>
          </p:cNvSpPr>
          <p:nvPr/>
        </p:nvSpPr>
        <p:spPr>
          <a:xfrm>
            <a:off x="637097" y="3040056"/>
            <a:ext cx="8386363" cy="228085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800" i="1" dirty="0">
                <a:solidFill>
                  <a:srgbClr val="333333"/>
                </a:solidFill>
                <a:latin typeface="Trebuchet MS" panose="020B0603020202020204" pitchFamily="34" charset="0"/>
              </a:rPr>
              <a:t>A maior testemunha é a vasta população da terra para a qual somos uma carga, e ela apenas pode suprir nossas necessidades; enquanto crescem nossas exigências, nossas queixas contra as deficiências da natureza são ouvidas por todos. </a:t>
            </a:r>
          </a:p>
          <a:p>
            <a:pPr marL="274638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800" i="1" dirty="0">
                <a:solidFill>
                  <a:srgbClr val="333333"/>
                </a:solidFill>
                <a:latin typeface="Trebuchet MS" panose="020B0603020202020204" pitchFamily="34" charset="0"/>
              </a:rPr>
              <a:t>Os flagelos da peste, da fome, das guerras, e os terremotos, passaram a ser considerados bênçãos pelas nações superpovoadas, pois servem para podar o pródigo crescimento da raça humana.</a:t>
            </a:r>
          </a:p>
        </p:txBody>
      </p:sp>
      <p:sp>
        <p:nvSpPr>
          <p:cNvPr id="19" name="Texto Explicativo: Seta para Baixo 18">
            <a:extLst>
              <a:ext uri="{FF2B5EF4-FFF2-40B4-BE49-F238E27FC236}">
                <a16:creationId xmlns:a16="http://schemas.microsoft.com/office/drawing/2014/main" id="{B285A8A4-A72B-4329-9685-0657E76412F3}"/>
              </a:ext>
            </a:extLst>
          </p:cNvPr>
          <p:cNvSpPr/>
          <p:nvPr/>
        </p:nvSpPr>
        <p:spPr>
          <a:xfrm>
            <a:off x="1776408" y="5112001"/>
            <a:ext cx="1401817" cy="976789"/>
          </a:xfrm>
          <a:prstGeom prst="downArrowCallout">
            <a:avLst>
              <a:gd name="adj1" fmla="val 12769"/>
              <a:gd name="adj2" fmla="val 17866"/>
              <a:gd name="adj3" fmla="val 25000"/>
              <a:gd name="adj4" fmla="val 2247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Nasce J.C.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FDCECC-9FAF-40FE-8644-7E1201577FC4}"/>
              </a:ext>
            </a:extLst>
          </p:cNvPr>
          <p:cNvSpPr/>
          <p:nvPr/>
        </p:nvSpPr>
        <p:spPr>
          <a:xfrm>
            <a:off x="10829340" y="6586193"/>
            <a:ext cx="1569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Fonte: </a:t>
            </a:r>
            <a:r>
              <a:rPr lang="pt-BR" sz="1100" dirty="0" err="1"/>
              <a:t>Hardin</a:t>
            </a:r>
            <a:r>
              <a:rPr lang="pt-BR" sz="1100" dirty="0"/>
              <a:t> (1967)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7ABD04EA-1DEA-C375-923A-354E345049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643768"/>
              </p:ext>
            </p:extLst>
          </p:nvPr>
        </p:nvGraphicFramePr>
        <p:xfrm>
          <a:off x="425339" y="5320912"/>
          <a:ext cx="11341321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id="{FE4CAF16-E3F5-BCF0-4FCC-16E04DDADFD6}"/>
              </a:ext>
            </a:extLst>
          </p:cNvPr>
          <p:cNvSpPr/>
          <p:nvPr/>
        </p:nvSpPr>
        <p:spPr>
          <a:xfrm>
            <a:off x="271463" y="5025069"/>
            <a:ext cx="1543051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35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6" grpId="0" animBg="1"/>
      <p:bldP spid="7" grpId="0" build="p"/>
      <p:bldP spid="19" grpId="0" animBg="1"/>
      <p:bldP spid="20" grpId="0"/>
      <p:bldGraphic spid="5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530"/>
            <a:ext cx="10515600" cy="727193"/>
          </a:xfrm>
        </p:spPr>
        <p:txBody>
          <a:bodyPr/>
          <a:lstStyle/>
          <a:p>
            <a:r>
              <a:rPr lang="pt-BR" dirty="0"/>
              <a:t>Pirâmides etárias - 2050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1036DAD-8E88-4D6C-99DC-6DEC65AE7A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151" y="1524000"/>
            <a:ext cx="3978908" cy="378053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08EEBE2-4905-42F6-8806-5F793AADD1F0}"/>
              </a:ext>
            </a:extLst>
          </p:cNvPr>
          <p:cNvSpPr/>
          <p:nvPr/>
        </p:nvSpPr>
        <p:spPr>
          <a:xfrm>
            <a:off x="574128" y="608277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United Nations - </a:t>
            </a:r>
            <a:r>
              <a:rPr lang="pt-BR" sz="1100" dirty="0">
                <a:hlinkClick r:id="rId3"/>
              </a:rPr>
              <a:t>https://population.un.org/wpp/Graphs/DemographicProfiles/</a:t>
            </a:r>
            <a:endParaRPr lang="pt-BR" sz="1100" dirty="0"/>
          </a:p>
          <a:p>
            <a:endParaRPr lang="pt-BR" sz="11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7E0F018-7AC9-407E-AA74-C313ED3C4225}"/>
              </a:ext>
            </a:extLst>
          </p:cNvPr>
          <p:cNvSpPr/>
          <p:nvPr/>
        </p:nvSpPr>
        <p:spPr>
          <a:xfrm>
            <a:off x="4095750" y="1489931"/>
            <a:ext cx="8096250" cy="387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89703F7-15CD-4230-888D-59B87BF12FBF}"/>
              </a:ext>
            </a:extLst>
          </p:cNvPr>
          <p:cNvSpPr txBox="1"/>
          <p:nvPr/>
        </p:nvSpPr>
        <p:spPr>
          <a:xfrm>
            <a:off x="7758151" y="1137634"/>
            <a:ext cx="189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Brasil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133DD6E-E76B-4A20-BEBC-5DA0AB021053}"/>
              </a:ext>
            </a:extLst>
          </p:cNvPr>
          <p:cNvSpPr txBox="1"/>
          <p:nvPr/>
        </p:nvSpPr>
        <p:spPr>
          <a:xfrm>
            <a:off x="1790626" y="1133162"/>
            <a:ext cx="189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Mundo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2D152E1-C4F8-4493-A32E-71DD1C7D30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174" y="1634033"/>
            <a:ext cx="3978908" cy="378053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EA276C9-EB67-4E46-BD01-B3ED44A7FE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749" y="1624761"/>
            <a:ext cx="3862342" cy="3789809"/>
          </a:xfrm>
          <a:prstGeom prst="rect">
            <a:avLst/>
          </a:prstGeom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5587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F8CE0ADD-CD7A-4D87-9211-145CC1D22F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2663727"/>
              </p:ext>
            </p:extLst>
          </p:nvPr>
        </p:nvGraphicFramePr>
        <p:xfrm>
          <a:off x="666751" y="2309638"/>
          <a:ext cx="4572000" cy="4295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1" y="299466"/>
            <a:ext cx="11581460" cy="1499616"/>
          </a:xfrm>
        </p:spPr>
        <p:txBody>
          <a:bodyPr>
            <a:noAutofit/>
          </a:bodyPr>
          <a:lstStyle/>
          <a:p>
            <a:r>
              <a:rPr lang="pt-BR" sz="4000" dirty="0"/>
              <a:t>Distribuição da população mundial por nível de fecundidade nacional:</a:t>
            </a:r>
            <a:br>
              <a:rPr lang="pt-BR" sz="4000" dirty="0"/>
            </a:br>
            <a:r>
              <a:rPr lang="pt-BR" sz="2800" dirty="0"/>
              <a:t>1980, 2000, 2010 e 2030 (projeção)</a:t>
            </a:r>
            <a:endParaRPr lang="pt-BR" sz="4000" dirty="0"/>
          </a:p>
        </p:txBody>
      </p:sp>
      <p:sp>
        <p:nvSpPr>
          <p:cNvPr id="7" name="Retângulo 6"/>
          <p:cNvSpPr/>
          <p:nvPr/>
        </p:nvSpPr>
        <p:spPr>
          <a:xfrm>
            <a:off x="10203542" y="6596389"/>
            <a:ext cx="15385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United Nations (2017a). </a:t>
            </a:r>
            <a:endParaRPr lang="pt-BR" sz="11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61</a:t>
            </a:fld>
            <a:endParaRPr lang="pt-BR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74FAFBD-FB70-4BEB-9BEE-DCCA7A8169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0385089"/>
              </p:ext>
            </p:extLst>
          </p:nvPr>
        </p:nvGraphicFramePr>
        <p:xfrm>
          <a:off x="9297770" y="2309638"/>
          <a:ext cx="2683741" cy="4197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C4D53A4F-0296-459F-8181-01AE942A8E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380828"/>
              </p:ext>
            </p:extLst>
          </p:nvPr>
        </p:nvGraphicFramePr>
        <p:xfrm>
          <a:off x="7201765" y="2260394"/>
          <a:ext cx="2029041" cy="423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975D5EAF-5447-4AE0-B99B-4A49294DF4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9260163"/>
              </p:ext>
            </p:extLst>
          </p:nvPr>
        </p:nvGraphicFramePr>
        <p:xfrm>
          <a:off x="5172724" y="2273197"/>
          <a:ext cx="2029041" cy="4233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2B434469-338F-47EB-A399-691F253F2F6B}"/>
              </a:ext>
            </a:extLst>
          </p:cNvPr>
          <p:cNvSpPr txBox="1"/>
          <p:nvPr/>
        </p:nvSpPr>
        <p:spPr>
          <a:xfrm>
            <a:off x="4914900" y="6153150"/>
            <a:ext cx="20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%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BEBAC2F-CC82-4BD1-8B1C-3457F8A3AB16}"/>
              </a:ext>
            </a:extLst>
          </p:cNvPr>
          <p:cNvSpPr txBox="1"/>
          <p:nvPr/>
        </p:nvSpPr>
        <p:spPr>
          <a:xfrm>
            <a:off x="7001091" y="6186117"/>
            <a:ext cx="20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%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7EEFFDE-5469-4415-B310-32E57762DCAC}"/>
              </a:ext>
            </a:extLst>
          </p:cNvPr>
          <p:cNvSpPr txBox="1"/>
          <p:nvPr/>
        </p:nvSpPr>
        <p:spPr>
          <a:xfrm>
            <a:off x="9063614" y="6146019"/>
            <a:ext cx="20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%</a:t>
            </a:r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EE6B22E-292B-4B1C-8698-9048DBBCF819}"/>
              </a:ext>
            </a:extLst>
          </p:cNvPr>
          <p:cNvSpPr txBox="1"/>
          <p:nvPr/>
        </p:nvSpPr>
        <p:spPr>
          <a:xfrm>
            <a:off x="11806814" y="6146019"/>
            <a:ext cx="20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%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404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Chart bld="seriesEl"/>
        </p:bldSub>
      </p:bldGraphic>
      <p:bldGraphic spid="6" grpId="0">
        <p:bldSub>
          <a:bldChart bld="categoryEl"/>
        </p:bldSub>
      </p:bldGraphic>
      <p:bldGraphic spid="8" grpId="0">
        <p:bldSub>
          <a:bldChart bld="categoryEl"/>
        </p:bldSub>
      </p:bldGraphic>
      <p:bldGraphic spid="10" grpId="0">
        <p:bldSub>
          <a:bldChart bld="categoryEl"/>
        </p:bldSub>
      </p:bldGraphic>
      <p:bldP spid="4" grpId="0"/>
      <p:bldP spid="12" grpId="0"/>
      <p:bldP spid="13" grpId="0"/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031" y="254876"/>
            <a:ext cx="5100461" cy="1499616"/>
          </a:xfrm>
        </p:spPr>
        <p:txBody>
          <a:bodyPr>
            <a:normAutofit/>
          </a:bodyPr>
          <a:lstStyle/>
          <a:p>
            <a:r>
              <a:rPr lang="pt-BR" dirty="0"/>
              <a:t>População Mundial ano 2300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725103" y="6649892"/>
            <a:ext cx="4228102" cy="283779"/>
          </a:xfrm>
        </p:spPr>
        <p:txBody>
          <a:bodyPr>
            <a:normAutofit/>
          </a:bodyPr>
          <a:lstStyle/>
          <a:p>
            <a:r>
              <a:rPr lang="pt-BR" sz="1100" dirty="0"/>
              <a:t>Fonte: Basten et al. (2013) apud Alves (2013).</a:t>
            </a:r>
          </a:p>
        </p:txBody>
      </p:sp>
      <p:pic>
        <p:nvPicPr>
          <p:cNvPr id="1026" name="Picture 2" descr="ProjeÃ§Ãµes para a populaÃ§Ã£o mundial 2000-2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985" y="254876"/>
            <a:ext cx="5756932" cy="63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38795" y="1754492"/>
            <a:ext cx="57569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A pesquisa de Basten et al (2013) apresentada por Alves (2013) mostra que dependendo da hipótese de fecundidade adotada na projeção a população mundial em 2300 poderá ser de:</a:t>
            </a:r>
          </a:p>
          <a:p>
            <a:r>
              <a:rPr lang="pt-BR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71 bilhões (na hipótese de TFT de 2,5 filhos por mulher);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720 milhões de habitantes (na hipótese de TFT de 1,5 filho por mulher) ou;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Zero e desaparecer (na hipótese de TFT de 0,75 filho por mulher).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341CE0E-07D9-4E4C-83DD-F2AF5B71DC53}"/>
              </a:ext>
            </a:extLst>
          </p:cNvPr>
          <p:cNvSpPr/>
          <p:nvPr/>
        </p:nvSpPr>
        <p:spPr>
          <a:xfrm>
            <a:off x="345924" y="5258501"/>
            <a:ext cx="57569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Pequenas variações nas taxas de fecundidade provocam grandes alterações no volume da população no longo prazo, quer se denomine o fenômeno da explosão ou implosão demográfica ou qualquer outro nome.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1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5925" y="624991"/>
            <a:ext cx="2545020" cy="1370757"/>
          </a:xfrm>
        </p:spPr>
        <p:txBody>
          <a:bodyPr>
            <a:normAutofit fontScale="90000"/>
          </a:bodyPr>
          <a:lstStyle/>
          <a:p>
            <a:r>
              <a:rPr lang="pt-BR" dirty="0"/>
              <a:t>População Brasileira em 2055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49211" y="5823129"/>
            <a:ext cx="1271751" cy="1034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dirty="0"/>
              <a:t>Fonte: Alves (2017). </a:t>
            </a:r>
          </a:p>
        </p:txBody>
      </p:sp>
      <p:pic>
        <p:nvPicPr>
          <p:cNvPr id="4098" name="Picture 2" descr="jeda1">
            <a:extLst>
              <a:ext uri="{FF2B5EF4-FFF2-40B4-BE49-F238E27FC236}">
                <a16:creationId xmlns:a16="http://schemas.microsoft.com/office/drawing/2014/main" id="{B3C0A938-F224-4D15-857E-288DFB318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282" y="435237"/>
            <a:ext cx="9067432" cy="642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7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Leituras interessantes: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ED63F1-1DEF-4775-8959-3DE49FF6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10" y="6257925"/>
            <a:ext cx="3268028" cy="469900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pt-BR" sz="2400" dirty="0"/>
              <a:t>Hogan et al (2010).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D709FA0-2CA9-4E97-9E54-A125A17EBBB5}"/>
              </a:ext>
            </a:extLst>
          </p:cNvPr>
          <p:cNvSpPr txBox="1">
            <a:spLocks/>
          </p:cNvSpPr>
          <p:nvPr/>
        </p:nvSpPr>
        <p:spPr>
          <a:xfrm>
            <a:off x="7726296" y="6324903"/>
            <a:ext cx="4213155" cy="469900"/>
          </a:xfrm>
          <a:prstGeom prst="rect">
            <a:avLst/>
          </a:prstGeom>
        </p:spPr>
        <p:txBody>
          <a:bodyPr vert="horz" lIns="45720" tIns="45720" rIns="45720" bIns="45720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 err="1"/>
              <a:t>Guzman</a:t>
            </a:r>
            <a:r>
              <a:rPr lang="pt-BR" dirty="0"/>
              <a:t> et al (2009).</a:t>
            </a:r>
          </a:p>
        </p:txBody>
      </p:sp>
      <p:pic>
        <p:nvPicPr>
          <p:cNvPr id="6" name="index-1_1.png" descr="index-1_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10" y="1741946"/>
            <a:ext cx="3066175" cy="4328718"/>
          </a:xfrm>
          <a:prstGeom prst="rect">
            <a:avLst/>
          </a:prstGeom>
        </p:spPr>
      </p:pic>
      <p:pic>
        <p:nvPicPr>
          <p:cNvPr id="2050" name="Picture 2" descr="https://www.pacolivros.com.br/imagem/index/12238578/G/429.jpg">
            <a:extLst>
              <a:ext uri="{FF2B5EF4-FFF2-40B4-BE49-F238E27FC236}">
                <a16:creationId xmlns:a16="http://schemas.microsoft.com/office/drawing/2014/main" id="{D04541CA-59E8-42C7-94EA-5C77A244E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6703" y="1771205"/>
            <a:ext cx="3000042" cy="432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FE1F9AB2-EC35-4F53-90E5-96532CE986C0}"/>
              </a:ext>
            </a:extLst>
          </p:cNvPr>
          <p:cNvSpPr txBox="1">
            <a:spLocks/>
          </p:cNvSpPr>
          <p:nvPr/>
        </p:nvSpPr>
        <p:spPr>
          <a:xfrm>
            <a:off x="4447608" y="6257925"/>
            <a:ext cx="3268028" cy="46990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Matos (2014).</a:t>
            </a:r>
          </a:p>
        </p:txBody>
      </p:sp>
      <p:pic>
        <p:nvPicPr>
          <p:cNvPr id="2052" name="Picture 4" descr="https://i1.rgstatic.net/publication/262178194_Population_Dynamics_and_Climate_Change/links/00b49536cec8c3dc0f000000/largepreview.png">
            <a:extLst>
              <a:ext uri="{FF2B5EF4-FFF2-40B4-BE49-F238E27FC236}">
                <a16:creationId xmlns:a16="http://schemas.microsoft.com/office/drawing/2014/main" id="{316F3BFB-8A5C-4B02-9828-ACBA78B9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783" y="1572069"/>
            <a:ext cx="3249842" cy="468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15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9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Visualização de dados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D709FA0-2CA9-4E97-9E54-A125A17EBBB5}"/>
              </a:ext>
            </a:extLst>
          </p:cNvPr>
          <p:cNvSpPr txBox="1">
            <a:spLocks/>
          </p:cNvSpPr>
          <p:nvPr/>
        </p:nvSpPr>
        <p:spPr>
          <a:xfrm>
            <a:off x="777240" y="2039913"/>
            <a:ext cx="3794760" cy="2863849"/>
          </a:xfrm>
          <a:prstGeom prst="rect">
            <a:avLst/>
          </a:prstGeom>
        </p:spPr>
        <p:txBody>
          <a:bodyPr vert="horz" lIns="45720" tIns="45720" rIns="45720" bIns="45720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dirty="0" err="1"/>
              <a:t>Gapminder</a:t>
            </a:r>
            <a:r>
              <a:rPr lang="pt-BR" sz="2800" dirty="0"/>
              <a:t> </a:t>
            </a:r>
          </a:p>
          <a:p>
            <a:pPr marL="0" indent="0">
              <a:buNone/>
            </a:pPr>
            <a:r>
              <a:rPr lang="en-US" sz="2400" dirty="0" err="1"/>
              <a:t>Fundação</a:t>
            </a:r>
            <a:r>
              <a:rPr lang="en-US" sz="2400" dirty="0"/>
              <a:t> </a:t>
            </a:r>
            <a:r>
              <a:rPr lang="en-US" sz="2400" dirty="0" err="1"/>
              <a:t>criada</a:t>
            </a:r>
            <a:r>
              <a:rPr lang="en-US" sz="2400" dirty="0"/>
              <a:t> por Hans </a:t>
            </a:r>
            <a:r>
              <a:rPr lang="en-US" sz="2400" dirty="0" err="1"/>
              <a:t>Rosling</a:t>
            </a:r>
            <a:r>
              <a:rPr lang="en-US" sz="2400" dirty="0"/>
              <a:t> (1948-2017), </a:t>
            </a:r>
            <a:r>
              <a:rPr lang="en-US" sz="2400" dirty="0" err="1"/>
              <a:t>médico</a:t>
            </a:r>
            <a:r>
              <a:rPr lang="en-US" sz="2400" dirty="0"/>
              <a:t> e </a:t>
            </a:r>
            <a:r>
              <a:rPr lang="en-US" sz="2400" dirty="0" err="1"/>
              <a:t>estatístico</a:t>
            </a:r>
            <a:r>
              <a:rPr lang="en-US" sz="2400" dirty="0"/>
              <a:t> </a:t>
            </a:r>
            <a:r>
              <a:rPr lang="en-US" sz="2400" dirty="0" err="1"/>
              <a:t>sueco</a:t>
            </a:r>
            <a:r>
              <a:rPr lang="en-US" sz="2400" dirty="0"/>
              <a:t> que </a:t>
            </a:r>
            <a:r>
              <a:rPr lang="en-US" sz="2400" dirty="0" err="1"/>
              <a:t>desenvolveu</a:t>
            </a:r>
            <a:r>
              <a:rPr lang="en-US" sz="2400" dirty="0"/>
              <a:t> o software </a:t>
            </a:r>
            <a:r>
              <a:rPr lang="en-US" sz="2400" dirty="0" err="1"/>
              <a:t>Trendalyzer</a:t>
            </a:r>
            <a:r>
              <a:rPr lang="en-US" sz="2400" dirty="0"/>
              <a:t>, que </a:t>
            </a:r>
            <a:r>
              <a:rPr lang="en-US" sz="2400" dirty="0" err="1"/>
              <a:t>em</a:t>
            </a:r>
            <a:r>
              <a:rPr lang="en-US" sz="2400" dirty="0"/>
              <a:t> 2007 </a:t>
            </a:r>
            <a:r>
              <a:rPr lang="en-US" sz="2400" dirty="0" err="1"/>
              <a:t>foi</a:t>
            </a:r>
            <a:r>
              <a:rPr lang="en-US" sz="2400" dirty="0"/>
              <a:t> comprador </a:t>
            </a:r>
            <a:r>
              <a:rPr lang="en-US" sz="2400" dirty="0" err="1"/>
              <a:t>pelo</a:t>
            </a:r>
            <a:r>
              <a:rPr lang="en-US" sz="2400" dirty="0"/>
              <a:t> Google.</a:t>
            </a:r>
            <a:endParaRPr lang="pt-BR" sz="2400" dirty="0"/>
          </a:p>
          <a:p>
            <a:pPr>
              <a:buFont typeface="Wingdings" panose="05000000000000000000" pitchFamily="2" charset="2"/>
              <a:buChar char="q"/>
            </a:pPr>
            <a:endParaRPr lang="pt-BR" sz="2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328" y="226550"/>
            <a:ext cx="5379906" cy="338241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38200" y="5569545"/>
            <a:ext cx="3413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https://www.gapminder.org/answers/how-did-the-world-population-change/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492B5AE-4B95-47E1-9B2C-3AB840630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101" y="3818318"/>
            <a:ext cx="5150184" cy="2863850"/>
          </a:xfrm>
          <a:prstGeom prst="rect">
            <a:avLst/>
          </a:prstGeom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03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02" y="78981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/>
              <a:t>Visualização de dados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D709FA0-2CA9-4E97-9E54-A125A17EBBB5}"/>
              </a:ext>
            </a:extLst>
          </p:cNvPr>
          <p:cNvSpPr txBox="1">
            <a:spLocks/>
          </p:cNvSpPr>
          <p:nvPr/>
        </p:nvSpPr>
        <p:spPr>
          <a:xfrm>
            <a:off x="423522" y="1604147"/>
            <a:ext cx="3535680" cy="2401824"/>
          </a:xfrm>
          <a:prstGeom prst="rect">
            <a:avLst/>
          </a:prstGeom>
        </p:spPr>
        <p:txBody>
          <a:bodyPr vert="horz" lIns="45720" tIns="45720" rIns="45720" bIns="45720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 err="1"/>
              <a:t>Our</a:t>
            </a:r>
            <a:r>
              <a:rPr lang="pt-BR" b="1" dirty="0"/>
              <a:t> World Data</a:t>
            </a:r>
            <a:r>
              <a:rPr lang="pt-BR" dirty="0"/>
              <a:t> </a:t>
            </a:r>
          </a:p>
          <a:p>
            <a:pPr marL="0" indent="0">
              <a:buNone/>
            </a:pPr>
            <a:r>
              <a:rPr lang="pt-BR" sz="1800" dirty="0"/>
              <a:t>Projeto baseado na </a:t>
            </a:r>
            <a:r>
              <a:rPr lang="en-US" sz="1800" dirty="0"/>
              <a:t>University of Oxford dentro do “Oxford Martin </a:t>
            </a:r>
            <a:r>
              <a:rPr lang="en-US" sz="1800" dirty="0" err="1"/>
              <a:t>Programme</a:t>
            </a:r>
            <a:r>
              <a:rPr lang="en-US" sz="1800" dirty="0"/>
              <a:t> on Global Development” and the “Leverhulme Center for Demographic Science” at Nuffield College.</a:t>
            </a:r>
            <a:endParaRPr lang="pt-BR" sz="1800" dirty="0"/>
          </a:p>
          <a:p>
            <a:pPr>
              <a:buFont typeface="Wingdings" panose="05000000000000000000" pitchFamily="2" charset="2"/>
              <a:buChar char="q"/>
            </a:pP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484482" y="5711208"/>
            <a:ext cx="3413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2"/>
              </a:rPr>
              <a:t>https://ourworldindata.org/world-population-growth</a:t>
            </a:r>
            <a:endParaRPr lang="pt-BR" dirty="0"/>
          </a:p>
        </p:txBody>
      </p:sp>
      <p:pic>
        <p:nvPicPr>
          <p:cNvPr id="6146" name="Picture 2" descr="World population pyramid 1950 to 2100">
            <a:extLst>
              <a:ext uri="{FF2B5EF4-FFF2-40B4-BE49-F238E27FC236}">
                <a16:creationId xmlns:a16="http://schemas.microsoft.com/office/drawing/2014/main" id="{44EF84A7-032E-4D69-A4E2-E28EC4BC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81" y="1404544"/>
            <a:ext cx="714375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846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02" y="78981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/>
              <a:t>Visualização de dados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D709FA0-2CA9-4E97-9E54-A125A17EBBB5}"/>
              </a:ext>
            </a:extLst>
          </p:cNvPr>
          <p:cNvSpPr txBox="1">
            <a:spLocks/>
          </p:cNvSpPr>
          <p:nvPr/>
        </p:nvSpPr>
        <p:spPr>
          <a:xfrm>
            <a:off x="634385" y="2518547"/>
            <a:ext cx="3535680" cy="2401824"/>
          </a:xfrm>
          <a:prstGeom prst="rect">
            <a:avLst/>
          </a:prstGeom>
        </p:spPr>
        <p:txBody>
          <a:bodyPr vert="horz" lIns="45720" tIns="45720" rIns="45720" bIns="45720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 err="1"/>
              <a:t>Population</a:t>
            </a:r>
            <a:r>
              <a:rPr lang="pt-BR" b="1" dirty="0"/>
              <a:t> </a:t>
            </a:r>
            <a:r>
              <a:rPr lang="pt-BR" b="1" dirty="0" err="1"/>
              <a:t>Pyramid</a:t>
            </a:r>
            <a:endParaRPr lang="pt-BR" dirty="0"/>
          </a:p>
          <a:p>
            <a:pPr marL="0" indent="0">
              <a:buNone/>
            </a:pPr>
            <a:r>
              <a:rPr lang="pt-BR" sz="1800" dirty="0"/>
              <a:t>Projeto criado pelo programador Martin De </a:t>
            </a:r>
            <a:r>
              <a:rPr lang="pt-BR" sz="1800" dirty="0" err="1"/>
              <a:t>Wulf</a:t>
            </a:r>
            <a:r>
              <a:rPr lang="pt-BR" sz="1800" dirty="0"/>
              <a:t> em 2011 hospedado em: </a:t>
            </a:r>
            <a:r>
              <a:rPr lang="pt-BR" sz="1800" dirty="0">
                <a:hlinkClick r:id="rId2"/>
              </a:rPr>
              <a:t>https://www.populationpyramid.net</a:t>
            </a:r>
            <a:endParaRPr lang="pt-BR" sz="1800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4333080" y="4978168"/>
            <a:ext cx="3413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https://www.populationpyramid.net/pt/mundo/2010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3005385-D208-4926-9412-9859D89E2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080" y="1404544"/>
            <a:ext cx="3162558" cy="354710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3C855FC-8022-4EB2-83FA-C2DF8F51E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541" y="1404544"/>
            <a:ext cx="3096257" cy="357362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2A4E8D5-EB54-45B6-B623-76B6E99DFD51}"/>
              </a:ext>
            </a:extLst>
          </p:cNvPr>
          <p:cNvSpPr/>
          <p:nvPr/>
        </p:nvSpPr>
        <p:spPr>
          <a:xfrm>
            <a:off x="8392261" y="4951648"/>
            <a:ext cx="2655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https://www.populationpyramid.net/pt/brasil/2010/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134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A1A991-BAB7-4B4D-B5F7-A92EF65AC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4462"/>
            <a:ext cx="10515600" cy="1325563"/>
          </a:xfrm>
        </p:spPr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58C9E8-AE85-406B-9D57-F8998F612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728662"/>
            <a:ext cx="12020550" cy="5857875"/>
          </a:xfrm>
        </p:spPr>
        <p:txBody>
          <a:bodyPr numCol="3">
            <a:noAutofit/>
          </a:bodyPr>
          <a:lstStyle/>
          <a:p>
            <a:r>
              <a:rPr lang="pt-BR" sz="1400" dirty="0"/>
              <a:t>ABRAMOVAY, Ricardo. Alimentos versus população: está ressurgindo o fantasma malthusiano?. Cienc. Cult.,  São Paulo ,  v. 62, n. 4, p. 38-42,  </a:t>
            </a:r>
            <a:r>
              <a:rPr lang="pt-BR" sz="1400" dirty="0" err="1"/>
              <a:t>Oct</a:t>
            </a:r>
            <a:r>
              <a:rPr lang="pt-BR" sz="1400" dirty="0"/>
              <a:t>.  2010. </a:t>
            </a:r>
            <a:r>
              <a:rPr lang="pt-BR" sz="1100" dirty="0">
                <a:hlinkClick r:id="rId3"/>
              </a:rPr>
              <a:t>http://cienciaecultura.bvs.br/scielo.php?script=sci_arttext&amp;pid=S0009-67252010000400013</a:t>
            </a:r>
            <a:endParaRPr lang="pt-BR" sz="1100" dirty="0"/>
          </a:p>
          <a:p>
            <a:r>
              <a:rPr lang="pt-BR" sz="1400" dirty="0"/>
              <a:t>Alves, J. As novas projeções da ONU sobre a população brasileira e mundial. </a:t>
            </a:r>
            <a:r>
              <a:rPr lang="pt-BR" sz="1400" dirty="0" err="1"/>
              <a:t>Ecodebate</a:t>
            </a:r>
            <a:r>
              <a:rPr lang="pt-BR" sz="1400" dirty="0"/>
              <a:t>, 28 de junho de 2017. </a:t>
            </a:r>
            <a:r>
              <a:rPr lang="pt-BR" sz="1100" dirty="0">
                <a:hlinkClick r:id="rId4"/>
              </a:rPr>
              <a:t>http://www.ufjf.br/ladem/2017/06/28/as-novas-projecoes-da-onu-sobre-a-populacao-brasileira-e-mundial-artigo-de-jose-eustaquio-diniz-alves/</a:t>
            </a:r>
            <a:endParaRPr lang="pt-BR" sz="1100" dirty="0"/>
          </a:p>
          <a:p>
            <a:r>
              <a:rPr lang="pt-BR" sz="1400" dirty="0"/>
              <a:t>Alves, J. E. D. Projeções para a população mundial 2000-2300: o futuro está aberto. </a:t>
            </a:r>
            <a:r>
              <a:rPr lang="pt-BR" sz="1400" dirty="0" err="1"/>
              <a:t>Ecodebate</a:t>
            </a:r>
            <a:r>
              <a:rPr lang="pt-BR" sz="1400" dirty="0"/>
              <a:t>, 4/10/2013. </a:t>
            </a:r>
            <a:r>
              <a:rPr lang="pt-BR" sz="1100" dirty="0">
                <a:hlinkClick r:id="rId5"/>
              </a:rPr>
              <a:t>https://www.ecodebate.com.br/2013/10/04/projecoes-para-a-populacao-mundial-2000-2300-o-futuro-esta-aberto-artigo-de-jose-eustaquio-diniz-alves/</a:t>
            </a:r>
            <a:endParaRPr lang="pt-BR" sz="1100" dirty="0"/>
          </a:p>
          <a:p>
            <a:r>
              <a:rPr lang="en-US" sz="1400" dirty="0" err="1"/>
              <a:t>Basten</a:t>
            </a:r>
            <a:r>
              <a:rPr lang="en-US" sz="1400" dirty="0"/>
              <a:t>, Stuart; Lutz, Wolfgang; </a:t>
            </a:r>
            <a:r>
              <a:rPr lang="en-US" sz="1400" dirty="0" err="1"/>
              <a:t>Scherbov</a:t>
            </a:r>
            <a:r>
              <a:rPr lang="en-US" sz="1400" dirty="0"/>
              <a:t>, Sergei. Very long range global population scenarios to 2300 and the implications of sustained low fertility. Demographic Research, V. 28, Art 39, 2013, p. 1145-1166. </a:t>
            </a:r>
            <a:r>
              <a:rPr lang="en-US" sz="1100" dirty="0">
                <a:hlinkClick r:id="rId6"/>
              </a:rPr>
              <a:t>http://www.demographic-research.org/volumes/vol28/39/</a:t>
            </a:r>
            <a:endParaRPr lang="en-US" sz="1100" dirty="0"/>
          </a:p>
          <a:p>
            <a:r>
              <a:rPr lang="pt-BR" sz="1400" dirty="0"/>
              <a:t>CARMO, R.; CARDOSO, A.; DAGNINO, R.; BASTOS, A.; SAIFI, S.; CAPARROZ, M.; CRAICE, C. Transição demográfica na Região Metropolitana Ampliada de Belém. In: CARDOSO, A.; LIMA, J. (Ed.) Belém: Transformações na ordem urbana. Observatório das Metrópoles, INCT/CNPq, CAPES, FAPERJ, 2015. </a:t>
            </a:r>
            <a:r>
              <a:rPr lang="pt-BR" sz="1100" dirty="0">
                <a:hlinkClick r:id="rId7"/>
              </a:rPr>
              <a:t>http://bit.ly/Belem_ObsMetropoles</a:t>
            </a:r>
            <a:endParaRPr lang="pt-BR" sz="1400" dirty="0"/>
          </a:p>
          <a:p>
            <a:r>
              <a:rPr lang="pt-BR" sz="1400" dirty="0" err="1"/>
              <a:t>Hardin</a:t>
            </a:r>
            <a:r>
              <a:rPr lang="pt-BR" sz="1400" dirty="0"/>
              <a:t>, Garret. (org.). População, Evolução e Controle da Natalidade. São Paulo: Editora da Universidade de São Paulo, 1967. 1ª edição em português.</a:t>
            </a:r>
          </a:p>
          <a:p>
            <a:r>
              <a:rPr lang="pt-BR" sz="1400" dirty="0"/>
              <a:t>HAUB, C.; GRIBBLE, J. The World </a:t>
            </a:r>
            <a:r>
              <a:rPr lang="pt-BR" sz="1400" dirty="0" err="1"/>
              <a:t>at</a:t>
            </a:r>
            <a:r>
              <a:rPr lang="pt-BR" sz="1400" dirty="0"/>
              <a:t> 7 </a:t>
            </a:r>
            <a:r>
              <a:rPr lang="pt-BR" sz="1400" dirty="0" err="1"/>
              <a:t>Billion</a:t>
            </a:r>
            <a:r>
              <a:rPr lang="pt-BR" sz="1400" dirty="0"/>
              <a:t>. </a:t>
            </a:r>
            <a:r>
              <a:rPr lang="pt-BR" sz="1400" dirty="0" err="1"/>
              <a:t>Population</a:t>
            </a:r>
            <a:r>
              <a:rPr lang="pt-BR" sz="1400" dirty="0"/>
              <a:t> </a:t>
            </a:r>
            <a:r>
              <a:rPr lang="pt-BR" sz="1400" dirty="0" err="1"/>
              <a:t>Bulletin</a:t>
            </a:r>
            <a:r>
              <a:rPr lang="pt-BR" sz="1400" dirty="0"/>
              <a:t> 66, no. 2. </a:t>
            </a:r>
            <a:r>
              <a:rPr lang="pt-BR" sz="1400" dirty="0" err="1"/>
              <a:t>Population</a:t>
            </a:r>
            <a:r>
              <a:rPr lang="pt-BR" sz="1400" dirty="0"/>
              <a:t> </a:t>
            </a:r>
            <a:r>
              <a:rPr lang="pt-BR" sz="1400" dirty="0" err="1"/>
              <a:t>Reference</a:t>
            </a:r>
            <a:r>
              <a:rPr lang="pt-BR" sz="1400" dirty="0"/>
              <a:t> Bureau, 2011. Disponível em: </a:t>
            </a:r>
            <a:r>
              <a:rPr lang="pt-BR" sz="1100" dirty="0">
                <a:hlinkClick r:id="rId8"/>
              </a:rPr>
              <a:t>http://goo.gl/wfZOTj</a:t>
            </a:r>
            <a:endParaRPr lang="pt-BR" sz="1400" dirty="0"/>
          </a:p>
          <a:p>
            <a:r>
              <a:rPr lang="pt-BR" sz="1400" dirty="0" err="1"/>
              <a:t>Guzman</a:t>
            </a:r>
            <a:r>
              <a:rPr lang="pt-BR" sz="1400" dirty="0"/>
              <a:t>, J.; Martine, G.; </a:t>
            </a:r>
            <a:r>
              <a:rPr lang="pt-BR" sz="1400" dirty="0" err="1"/>
              <a:t>McGranahan</a:t>
            </a:r>
            <a:r>
              <a:rPr lang="pt-BR" sz="1400" dirty="0"/>
              <a:t>, G.; </a:t>
            </a:r>
            <a:r>
              <a:rPr lang="pt-BR" sz="1400" dirty="0" err="1"/>
              <a:t>Schensul</a:t>
            </a:r>
            <a:r>
              <a:rPr lang="pt-BR" sz="1400" dirty="0"/>
              <a:t>, D.; </a:t>
            </a:r>
            <a:r>
              <a:rPr lang="pt-BR" sz="1400" dirty="0" err="1"/>
              <a:t>Tacoli</a:t>
            </a:r>
            <a:r>
              <a:rPr lang="pt-BR" sz="1400" dirty="0"/>
              <a:t>, C. </a:t>
            </a:r>
            <a:r>
              <a:rPr lang="pt-BR" sz="1400" dirty="0" err="1"/>
              <a:t>Population</a:t>
            </a:r>
            <a:r>
              <a:rPr lang="pt-BR" sz="1400" dirty="0"/>
              <a:t> Dynamics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Climate</a:t>
            </a:r>
            <a:r>
              <a:rPr lang="pt-BR" sz="1400" dirty="0"/>
              <a:t> </a:t>
            </a:r>
            <a:r>
              <a:rPr lang="pt-BR" sz="1400" dirty="0" err="1"/>
              <a:t>Change</a:t>
            </a:r>
            <a:r>
              <a:rPr lang="pt-BR" sz="1400" dirty="0"/>
              <a:t>. United </a:t>
            </a:r>
            <a:r>
              <a:rPr lang="pt-BR" sz="1400" dirty="0" err="1"/>
              <a:t>Nations</a:t>
            </a:r>
            <a:r>
              <a:rPr lang="pt-BR" sz="1400" dirty="0"/>
              <a:t> </a:t>
            </a:r>
            <a:r>
              <a:rPr lang="pt-BR" sz="1400" dirty="0" err="1"/>
              <a:t>Population</a:t>
            </a:r>
            <a:r>
              <a:rPr lang="pt-BR" sz="1400" dirty="0"/>
              <a:t> </a:t>
            </a:r>
            <a:r>
              <a:rPr lang="pt-BR" sz="1400" dirty="0" err="1"/>
              <a:t>Fund</a:t>
            </a:r>
            <a:r>
              <a:rPr lang="pt-BR" sz="1400" dirty="0"/>
              <a:t> (UNFPA)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International</a:t>
            </a:r>
            <a:r>
              <a:rPr lang="pt-BR" sz="1400" dirty="0"/>
              <a:t> </a:t>
            </a:r>
            <a:r>
              <a:rPr lang="pt-BR" sz="1400" dirty="0" err="1"/>
              <a:t>Institute</a:t>
            </a:r>
            <a:r>
              <a:rPr lang="pt-BR" sz="1400" dirty="0"/>
              <a:t> for </a:t>
            </a:r>
            <a:r>
              <a:rPr lang="pt-BR" sz="1400" dirty="0" err="1"/>
              <a:t>Environment</a:t>
            </a:r>
            <a:r>
              <a:rPr lang="pt-BR" sz="1400" dirty="0"/>
              <a:t>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Development</a:t>
            </a:r>
            <a:r>
              <a:rPr lang="pt-BR" sz="1400" dirty="0"/>
              <a:t> (IIED), 2009.</a:t>
            </a:r>
          </a:p>
          <a:p>
            <a:r>
              <a:rPr lang="pt-BR" sz="1400" dirty="0"/>
              <a:t>Hogan, D. J.; </a:t>
            </a:r>
            <a:r>
              <a:rPr lang="pt-BR" sz="1400" dirty="0" err="1"/>
              <a:t>Ojima</a:t>
            </a:r>
            <a:r>
              <a:rPr lang="pt-BR" sz="1400" dirty="0"/>
              <a:t>, R.; </a:t>
            </a:r>
            <a:r>
              <a:rPr lang="pt-BR" sz="1400" dirty="0" err="1"/>
              <a:t>Marandola</a:t>
            </a:r>
            <a:r>
              <a:rPr lang="pt-BR" sz="1400" dirty="0"/>
              <a:t> Junior, E. População e ambiente: desafios à sustentabilidade. São Paulo: </a:t>
            </a:r>
            <a:r>
              <a:rPr lang="pt-BR" sz="1400" dirty="0" err="1"/>
              <a:t>Blucher</a:t>
            </a:r>
            <a:r>
              <a:rPr lang="pt-BR" sz="1400" dirty="0"/>
              <a:t>, 2010. (Série sustentabilidade; v. 1 / José Goldemberg, coordenador)</a:t>
            </a:r>
          </a:p>
          <a:p>
            <a:r>
              <a:rPr lang="es-ES" sz="1400" dirty="0"/>
              <a:t>Matos, R. (</a:t>
            </a:r>
            <a:r>
              <a:rPr lang="es-ES" sz="1400" dirty="0" err="1"/>
              <a:t>org</a:t>
            </a:r>
            <a:r>
              <a:rPr lang="es-ES" sz="1400" dirty="0"/>
              <a:t>.) </a:t>
            </a:r>
            <a:r>
              <a:rPr lang="es-ES" sz="1400" dirty="0" err="1"/>
              <a:t>População</a:t>
            </a:r>
            <a:r>
              <a:rPr lang="es-ES" sz="1400" dirty="0"/>
              <a:t>, Recursos </a:t>
            </a:r>
            <a:r>
              <a:rPr lang="es-ES" sz="1400" dirty="0" err="1"/>
              <a:t>Materiais</a:t>
            </a:r>
            <a:r>
              <a:rPr lang="es-ES" sz="1400" dirty="0"/>
              <a:t> e Geopolítica. Jundiaí, Paco Editorial: 2014.</a:t>
            </a:r>
          </a:p>
          <a:p>
            <a:r>
              <a:rPr lang="es-ES" sz="1400" dirty="0"/>
              <a:t>PATARRA, N. L. Transición Demográfica: ¿Resumen Histórico o </a:t>
            </a:r>
            <a:r>
              <a:rPr lang="es-ES" sz="1400" dirty="0" err="1"/>
              <a:t>Teoria</a:t>
            </a:r>
            <a:r>
              <a:rPr lang="es-ES" sz="1400" dirty="0"/>
              <a:t> de Población?. </a:t>
            </a:r>
            <a:r>
              <a:rPr lang="es-ES" sz="1400" dirty="0" err="1"/>
              <a:t>Demografia</a:t>
            </a:r>
            <a:r>
              <a:rPr lang="es-ES" sz="1400" dirty="0"/>
              <a:t> y </a:t>
            </a:r>
            <a:r>
              <a:rPr lang="es-ES" sz="1400" dirty="0" err="1"/>
              <a:t>Economia</a:t>
            </a:r>
            <a:r>
              <a:rPr lang="es-ES" sz="1400" dirty="0"/>
              <a:t> (El Colegio de </a:t>
            </a:r>
            <a:r>
              <a:rPr lang="es-ES" sz="1400" dirty="0" err="1"/>
              <a:t>Mexico</a:t>
            </a:r>
            <a:r>
              <a:rPr lang="es-ES" sz="1400" dirty="0"/>
              <a:t>), vol. 7, n. 1, p. 86-95, 1973. </a:t>
            </a:r>
            <a:r>
              <a:rPr lang="en-US" sz="1100" dirty="0">
                <a:hlinkClick r:id="rId9"/>
              </a:rPr>
              <a:t>http://dx.doi.org/10.24201/edu.v7i01.231</a:t>
            </a:r>
            <a:endParaRPr lang="en-US" sz="1100" dirty="0"/>
          </a:p>
          <a:p>
            <a:r>
              <a:rPr lang="en-US" sz="1400" dirty="0" err="1"/>
              <a:t>Roser</a:t>
            </a:r>
            <a:r>
              <a:rPr lang="en-US" sz="1400" dirty="0"/>
              <a:t>, Max; Ortiz-Ospina, Esteban. World Population Growth. Published online at OurWorldInData.org, 2019. (First published in 2013; updated April, 2017.) </a:t>
            </a:r>
            <a:r>
              <a:rPr lang="en-US" sz="1100" dirty="0">
                <a:hlinkClick r:id="rId10"/>
              </a:rPr>
              <a:t>https://ourworldindata.org/world-population-growth</a:t>
            </a:r>
            <a:endParaRPr lang="en-US" sz="1100" dirty="0"/>
          </a:p>
          <a:p>
            <a:r>
              <a:rPr lang="en-US" sz="1400" dirty="0" err="1"/>
              <a:t>Rosling</a:t>
            </a:r>
            <a:r>
              <a:rPr lang="en-US" sz="1400" dirty="0"/>
              <a:t>, Hans. </a:t>
            </a:r>
            <a:r>
              <a:rPr lang="pt-BR" sz="1400" dirty="0" err="1"/>
              <a:t>Factfulness</a:t>
            </a:r>
            <a:r>
              <a:rPr lang="pt-BR" sz="1400" dirty="0"/>
              <a:t>: O hábito libertador de só ter opiniões baseadas em fatos. São Paulo: Record, 2019.</a:t>
            </a:r>
            <a:endParaRPr lang="en-US" sz="1400" dirty="0"/>
          </a:p>
          <a:p>
            <a:r>
              <a:rPr lang="en-US" sz="1400" dirty="0"/>
              <a:t>The Economist. Go forth and multiply a lot less. Lower fertility is changing the world for the better. The Economist, Oct 29th 2009. </a:t>
            </a:r>
            <a:r>
              <a:rPr lang="en-US" sz="1100" dirty="0">
                <a:hlinkClick r:id="rId11"/>
              </a:rPr>
              <a:t>https://www.economist.com/briefing/2009/10/29/go-forth-and-multiply-a-lot-less</a:t>
            </a:r>
            <a:endParaRPr lang="en-US" sz="1100" dirty="0"/>
          </a:p>
          <a:p>
            <a:r>
              <a:rPr lang="en-US" sz="1400" dirty="0"/>
              <a:t>Thompson, W. S. Population. American Journal of Sociology, 34, 1929, pp. 959-975. </a:t>
            </a:r>
          </a:p>
          <a:p>
            <a:r>
              <a:rPr lang="en-US" sz="1400" dirty="0"/>
              <a:t>United Nations, Department of Economic and Social Affairs, Population Division (2017a). Population Facts No. 2017/3, October 2017: The end of high fertility is near. </a:t>
            </a:r>
            <a:r>
              <a:rPr lang="en-US" sz="1100" dirty="0">
                <a:hlinkClick r:id="rId12"/>
              </a:rPr>
              <a:t>https://population.un.org/wpp/Publications/Files/PopFacts_2017-3_The-end-of-high-fertility.pdf</a:t>
            </a:r>
            <a:endParaRPr lang="en-US" sz="1100" dirty="0"/>
          </a:p>
          <a:p>
            <a:r>
              <a:rPr lang="en-US" sz="1400" dirty="0"/>
              <a:t>United Nations, Department of Economic and Social Affairs, Population Division (2017b). World Population Prospects: The 2017 Revision, custom data acquired via website: </a:t>
            </a:r>
            <a:r>
              <a:rPr lang="en-US" sz="1100" dirty="0">
                <a:hlinkClick r:id="rId13"/>
              </a:rPr>
              <a:t>https://population.un.org/wpp/DataQuery</a:t>
            </a:r>
            <a:r>
              <a:rPr lang="en-US" sz="1100" dirty="0"/>
              <a:t>.</a:t>
            </a:r>
            <a:endParaRPr lang="pt-BR" sz="1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7646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Exemplos:</a:t>
            </a:r>
            <a:br>
              <a:rPr lang="pt-BR" dirty="0"/>
            </a:br>
            <a:r>
              <a:rPr lang="pt-BR" dirty="0"/>
              <a:t>Visualização de dados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D709FA0-2CA9-4E97-9E54-A125A17EBBB5}"/>
              </a:ext>
            </a:extLst>
          </p:cNvPr>
          <p:cNvSpPr txBox="1">
            <a:spLocks/>
          </p:cNvSpPr>
          <p:nvPr/>
        </p:nvSpPr>
        <p:spPr>
          <a:xfrm>
            <a:off x="838200" y="5143498"/>
            <a:ext cx="6723611" cy="903177"/>
          </a:xfrm>
          <a:prstGeom prst="rect">
            <a:avLst/>
          </a:prstGeom>
        </p:spPr>
        <p:txBody>
          <a:bodyPr vert="horz" lIns="45720" tIns="45720" rIns="45720" bIns="45720" numCol="1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dirty="0" err="1"/>
              <a:t>Gapminder</a:t>
            </a:r>
            <a:endParaRPr lang="pt-BR" sz="2800" b="1" dirty="0"/>
          </a:p>
          <a:p>
            <a:pPr marL="0" indent="0">
              <a:buNone/>
            </a:pPr>
            <a:r>
              <a:rPr lang="pt-BR" sz="1800" dirty="0">
                <a:hlinkClick r:id="rId2"/>
              </a:rPr>
              <a:t>https://www.gapminder.org</a:t>
            </a:r>
            <a:endParaRPr lang="pt-BR" sz="28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8D709FA0-2CA9-4E97-9E54-A125A17EBBB5}"/>
              </a:ext>
            </a:extLst>
          </p:cNvPr>
          <p:cNvSpPr txBox="1">
            <a:spLocks/>
          </p:cNvSpPr>
          <p:nvPr/>
        </p:nvSpPr>
        <p:spPr>
          <a:xfrm>
            <a:off x="3618391" y="3115749"/>
            <a:ext cx="6471181" cy="2401824"/>
          </a:xfrm>
          <a:prstGeom prst="rect">
            <a:avLst/>
          </a:prstGeom>
        </p:spPr>
        <p:txBody>
          <a:bodyPr vert="horz" lIns="45720" tIns="45720" rIns="45720" bIns="45720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b="1" dirty="0"/>
              <a:t>Evolução da População Total</a:t>
            </a:r>
            <a:endParaRPr lang="pt-BR" sz="4000" dirty="0"/>
          </a:p>
          <a:p>
            <a:pPr>
              <a:buFont typeface="Wingdings" panose="05000000000000000000" pitchFamily="2" charset="2"/>
              <a:buChar char="q"/>
            </a:pPr>
            <a:endParaRPr lang="pt-BR" sz="40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5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76975" cy="1051683"/>
          </a:xfrm>
        </p:spPr>
        <p:txBody>
          <a:bodyPr>
            <a:normAutofit/>
          </a:bodyPr>
          <a:lstStyle/>
          <a:p>
            <a:r>
              <a:rPr lang="pt-BR" dirty="0"/>
              <a:t>E antes de Tertuliano...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ED63F1-1DEF-4775-8959-3DE49FF6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39" y="1537089"/>
            <a:ext cx="7470328" cy="864236"/>
          </a:xfrm>
        </p:spPr>
        <p:txBody>
          <a:bodyPr numCol="1">
            <a:normAutofit/>
          </a:bodyPr>
          <a:lstStyle/>
          <a:p>
            <a:r>
              <a:rPr lang="pt-BR" dirty="0"/>
              <a:t>Han </a:t>
            </a:r>
            <a:r>
              <a:rPr lang="pt-BR" dirty="0" err="1"/>
              <a:t>Fei-Tzu</a:t>
            </a:r>
            <a:r>
              <a:rPr lang="pt-BR" dirty="0"/>
              <a:t> - Dinastia </a:t>
            </a:r>
            <a:r>
              <a:rPr lang="pt-BR" dirty="0" err="1"/>
              <a:t>Chou</a:t>
            </a:r>
            <a:r>
              <a:rPr lang="pt-BR" dirty="0"/>
              <a:t> escreveu sobre “População e prosperidade”: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408614" y="6482678"/>
            <a:ext cx="2743200" cy="365125"/>
          </a:xfrm>
        </p:spPr>
        <p:txBody>
          <a:bodyPr/>
          <a:lstStyle/>
          <a:p>
            <a:fld id="{84308232-5124-4C2C-AF88-74483AB43D55}" type="slidenum">
              <a:rPr lang="pt-BR" smtClean="0"/>
              <a:t>7</a:t>
            </a:fld>
            <a:endParaRPr lang="pt-BR" dirty="0"/>
          </a:p>
        </p:txBody>
      </p:sp>
      <p:sp>
        <p:nvSpPr>
          <p:cNvPr id="16" name="Texto Explicativo: Seta para Baixo 15">
            <a:extLst>
              <a:ext uri="{FF2B5EF4-FFF2-40B4-BE49-F238E27FC236}">
                <a16:creationId xmlns:a16="http://schemas.microsoft.com/office/drawing/2014/main" id="{798C5C92-5754-434E-BBF7-5C6B7392B3C2}"/>
              </a:ext>
            </a:extLst>
          </p:cNvPr>
          <p:cNvSpPr/>
          <p:nvPr/>
        </p:nvSpPr>
        <p:spPr>
          <a:xfrm>
            <a:off x="10364843" y="3700463"/>
            <a:ext cx="1401817" cy="2357685"/>
          </a:xfrm>
          <a:prstGeom prst="downArrowCallout">
            <a:avLst>
              <a:gd name="adj1" fmla="val 12769"/>
              <a:gd name="adj2" fmla="val 17866"/>
              <a:gd name="adj3" fmla="val 25000"/>
              <a:gd name="adj4" fmla="val 371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Você está aqui!!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61AFAD9-0B4C-4291-B1A7-C81247E05A30}"/>
              </a:ext>
            </a:extLst>
          </p:cNvPr>
          <p:cNvSpPr txBox="1">
            <a:spLocks/>
          </p:cNvSpPr>
          <p:nvPr/>
        </p:nvSpPr>
        <p:spPr>
          <a:xfrm>
            <a:off x="532210" y="2549805"/>
            <a:ext cx="8540836" cy="228085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900" i="1" dirty="0">
                <a:solidFill>
                  <a:srgbClr val="333333"/>
                </a:solidFill>
                <a:latin typeface="Trebuchet MS" panose="020B0603020202020204" pitchFamily="34" charset="0"/>
              </a:rPr>
              <a:t>Nos tempos antigos, o povo era pouco numeroso, mais rico e sem luta. </a:t>
            </a:r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900" i="1" dirty="0">
                <a:solidFill>
                  <a:srgbClr val="333333"/>
                </a:solidFill>
                <a:latin typeface="Trebuchet MS" panose="020B0603020202020204" pitchFamily="34" charset="0"/>
              </a:rPr>
              <a:t>O povo, no presente, pensa que cinco filhos não é muito, e cada filho também tem cinco filhos e antes da morte do avô já existem 25 descendentes. </a:t>
            </a:r>
          </a:p>
          <a:p>
            <a:pPr marL="442913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900" i="1" dirty="0">
                <a:solidFill>
                  <a:srgbClr val="333333"/>
                </a:solidFill>
                <a:latin typeface="Trebuchet MS" panose="020B0603020202020204" pitchFamily="34" charset="0"/>
              </a:rPr>
              <a:t>Portanto, o povo aumenta e a riqueza diminui; trabalha muito e recebe pouco. A vida de uma nação depende de o povo ter alimento suficiente, não do número de pessoas.</a:t>
            </a:r>
          </a:p>
        </p:txBody>
      </p:sp>
      <p:sp>
        <p:nvSpPr>
          <p:cNvPr id="19" name="Texto Explicativo: Seta para Baixo 18">
            <a:extLst>
              <a:ext uri="{FF2B5EF4-FFF2-40B4-BE49-F238E27FC236}">
                <a16:creationId xmlns:a16="http://schemas.microsoft.com/office/drawing/2014/main" id="{B285A8A4-A72B-4329-9685-0657E76412F3}"/>
              </a:ext>
            </a:extLst>
          </p:cNvPr>
          <p:cNvSpPr/>
          <p:nvPr/>
        </p:nvSpPr>
        <p:spPr>
          <a:xfrm>
            <a:off x="1776408" y="5112001"/>
            <a:ext cx="1401817" cy="976789"/>
          </a:xfrm>
          <a:prstGeom prst="downArrowCallout">
            <a:avLst>
              <a:gd name="adj1" fmla="val 12769"/>
              <a:gd name="adj2" fmla="val 17866"/>
              <a:gd name="adj3" fmla="val 25000"/>
              <a:gd name="adj4" fmla="val 2247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Nasce J.C.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0B17A0A-DBD7-4B9E-873C-C968171557C5}"/>
              </a:ext>
            </a:extLst>
          </p:cNvPr>
          <p:cNvSpPr/>
          <p:nvPr/>
        </p:nvSpPr>
        <p:spPr>
          <a:xfrm>
            <a:off x="10829340" y="6586193"/>
            <a:ext cx="1569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Fonte: </a:t>
            </a:r>
            <a:r>
              <a:rPr lang="pt-BR" sz="1100" dirty="0" err="1"/>
              <a:t>Hardin</a:t>
            </a:r>
            <a:r>
              <a:rPr lang="pt-BR" sz="1100" dirty="0"/>
              <a:t> (1967)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4ABF1264-C3D9-420A-94BF-2A9DA167726A}"/>
              </a:ext>
            </a:extLst>
          </p:cNvPr>
          <p:cNvGrpSpPr>
            <a:grpSpLocks noChangeAspect="1"/>
          </p:cNvGrpSpPr>
          <p:nvPr/>
        </p:nvGrpSpPr>
        <p:grpSpPr>
          <a:xfrm>
            <a:off x="9073046" y="291916"/>
            <a:ext cx="3078768" cy="2592849"/>
            <a:chOff x="-90561" y="3834526"/>
            <a:chExt cx="2530192" cy="2130854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ED621405-7BC7-41AD-B063-0B9F9C9988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5" r="10652"/>
            <a:stretch/>
          </p:blipFill>
          <p:spPr bwMode="auto">
            <a:xfrm>
              <a:off x="-90561" y="3834526"/>
              <a:ext cx="2125837" cy="2073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642F444-CD2F-4389-84B5-A014B24EF78A}"/>
                </a:ext>
              </a:extLst>
            </p:cNvPr>
            <p:cNvSpPr/>
            <p:nvPr/>
          </p:nvSpPr>
          <p:spPr>
            <a:xfrm rot="16200000">
              <a:off x="1216460" y="4742209"/>
              <a:ext cx="189234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chemeClr val="bg2">
                      <a:lumMod val="90000"/>
                    </a:schemeClr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http://sociedadenarede.blogspot.com/2014/11/se-maus-ministros-desfrutam-de.html</a:t>
              </a:r>
              <a:endParaRPr lang="pt-BR" sz="10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59C83F1-583D-30D9-5165-2C331B9496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946696"/>
              </p:ext>
            </p:extLst>
          </p:nvPr>
        </p:nvGraphicFramePr>
        <p:xfrm>
          <a:off x="425339" y="5320912"/>
          <a:ext cx="11341321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4154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animBg="1"/>
      <p:bldP spid="7" grpId="0" build="p"/>
      <p:bldP spid="19" grpId="0" animBg="1"/>
      <p:bldP spid="15" grpId="0"/>
      <p:bldGraphic spid="5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0"/>
            <a:ext cx="1149531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6733033" y="299966"/>
            <a:ext cx="238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hlinkClick r:id="rId3"/>
              </a:rPr>
              <a:t>Link para </a:t>
            </a:r>
            <a:r>
              <a:rPr lang="pt-BR" dirty="0" err="1">
                <a:solidFill>
                  <a:schemeClr val="bg1"/>
                </a:solidFill>
                <a:hlinkClick r:id="rId3"/>
              </a:rPr>
              <a:t>Gapminder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5921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66" y="0"/>
            <a:ext cx="11386868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733033" y="299966"/>
            <a:ext cx="238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hlinkClick r:id="rId3"/>
              </a:rPr>
              <a:t>Link para </a:t>
            </a:r>
            <a:r>
              <a:rPr lang="pt-BR" dirty="0" err="1">
                <a:solidFill>
                  <a:schemeClr val="bg1"/>
                </a:solidFill>
                <a:hlinkClick r:id="rId3"/>
              </a:rPr>
              <a:t>Gapminder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5732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Exemplos:</a:t>
            </a:r>
            <a:br>
              <a:rPr lang="pt-BR" dirty="0"/>
            </a:br>
            <a:r>
              <a:rPr lang="pt-BR" dirty="0"/>
              <a:t>Visualização de dados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8D709FA0-2CA9-4E97-9E54-A125A17EBBB5}"/>
              </a:ext>
            </a:extLst>
          </p:cNvPr>
          <p:cNvSpPr txBox="1">
            <a:spLocks/>
          </p:cNvSpPr>
          <p:nvPr/>
        </p:nvSpPr>
        <p:spPr>
          <a:xfrm>
            <a:off x="1995055" y="3115749"/>
            <a:ext cx="8437419" cy="2401824"/>
          </a:xfrm>
          <a:prstGeom prst="rect">
            <a:avLst/>
          </a:prstGeom>
        </p:spPr>
        <p:txBody>
          <a:bodyPr vert="horz" lIns="45720" tIns="45720" rIns="45720" bIns="45720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000" b="1" dirty="0"/>
              <a:t>Evolução da Taxa de Fecundidade Total</a:t>
            </a:r>
            <a:endParaRPr lang="pt-BR" sz="4000" dirty="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8D709FA0-2CA9-4E97-9E54-A125A17EBBB5}"/>
              </a:ext>
            </a:extLst>
          </p:cNvPr>
          <p:cNvSpPr txBox="1">
            <a:spLocks/>
          </p:cNvSpPr>
          <p:nvPr/>
        </p:nvSpPr>
        <p:spPr>
          <a:xfrm>
            <a:off x="838200" y="5143498"/>
            <a:ext cx="6723611" cy="903177"/>
          </a:xfrm>
          <a:prstGeom prst="rect">
            <a:avLst/>
          </a:prstGeom>
        </p:spPr>
        <p:txBody>
          <a:bodyPr vert="horz" lIns="45720" tIns="45720" rIns="45720" bIns="45720" numCol="1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dirty="0" err="1"/>
              <a:t>Gapminder</a:t>
            </a:r>
            <a:endParaRPr lang="pt-BR" sz="2800" b="1" dirty="0"/>
          </a:p>
          <a:p>
            <a:pPr marL="0" indent="0">
              <a:buNone/>
            </a:pPr>
            <a:r>
              <a:rPr lang="pt-BR" sz="1800" dirty="0">
                <a:hlinkClick r:id="rId2"/>
              </a:rPr>
              <a:t>https://www.gapminder.org</a:t>
            </a:r>
            <a:endParaRPr lang="pt-BR" sz="28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9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Desmistificar o crescimento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ED63F1-1DEF-4775-8959-3DE49FF6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994841"/>
            <a:ext cx="9720073" cy="663373"/>
          </a:xfrm>
        </p:spPr>
        <p:txBody>
          <a:bodyPr numCol="1">
            <a:normAutofit fontScale="85000" lnSpcReduction="10000"/>
          </a:bodyPr>
          <a:lstStyle/>
          <a:p>
            <a:r>
              <a:rPr lang="pt-BR" dirty="0"/>
              <a:t>Importante compreender que a população não irá crescer infinitamente.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D709FA0-2CA9-4E97-9E54-A125A17EBBB5}"/>
              </a:ext>
            </a:extLst>
          </p:cNvPr>
          <p:cNvSpPr txBox="1">
            <a:spLocks/>
          </p:cNvSpPr>
          <p:nvPr/>
        </p:nvSpPr>
        <p:spPr>
          <a:xfrm>
            <a:off x="1024129" y="3820668"/>
            <a:ext cx="3535680" cy="775716"/>
          </a:xfrm>
          <a:prstGeom prst="rect">
            <a:avLst/>
          </a:prstGeom>
        </p:spPr>
        <p:txBody>
          <a:bodyPr vert="horz" lIns="45720" tIns="45720" rIns="45720" bIns="45720" numCol="1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 err="1"/>
              <a:t>Gapminder</a:t>
            </a:r>
            <a:r>
              <a:rPr lang="pt-BR" dirty="0"/>
              <a:t> </a:t>
            </a:r>
          </a:p>
          <a:p>
            <a:pPr marL="0" indent="0">
              <a:buNone/>
            </a:pPr>
            <a:r>
              <a:rPr lang="pt-BR" dirty="0"/>
              <a:t>(site criado por Hans </a:t>
            </a:r>
            <a:r>
              <a:rPr lang="pt-BR" dirty="0" err="1"/>
              <a:t>Rosling</a:t>
            </a:r>
            <a:r>
              <a:rPr lang="pt-BR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15" y="0"/>
            <a:ext cx="11352770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342633" y="920697"/>
            <a:ext cx="238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hlinkClick r:id="rId3"/>
              </a:rPr>
              <a:t>Link para </a:t>
            </a:r>
            <a:r>
              <a:rPr lang="pt-BR" dirty="0" err="1">
                <a:solidFill>
                  <a:schemeClr val="bg1"/>
                </a:solidFill>
                <a:hlinkClick r:id="rId3"/>
              </a:rPr>
              <a:t>Gapminder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431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82" y="0"/>
            <a:ext cx="11334235" cy="685800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8654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31" y="0"/>
            <a:ext cx="11383537" cy="6858000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32200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10" y="-51955"/>
            <a:ext cx="11420707" cy="6858000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0386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02" y="0"/>
            <a:ext cx="10982195" cy="6858000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308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03" y="0"/>
            <a:ext cx="10912593" cy="6858000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76061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0"/>
            <a:ext cx="10922000" cy="6858000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534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94" y="209999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b="1" dirty="0"/>
              <a:t>Vejamos hoje, como está colocada a questão entre população e alimentos: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ED63F1-1DEF-4775-8959-3DE49FF6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976" y="1672087"/>
            <a:ext cx="10994005" cy="713019"/>
          </a:xfrm>
        </p:spPr>
        <p:txBody>
          <a:bodyPr numCol="1">
            <a:normAutofit/>
          </a:bodyPr>
          <a:lstStyle/>
          <a:p>
            <a:r>
              <a:rPr lang="pt-BR" sz="2000" b="1" dirty="0"/>
              <a:t>Ricardo Abramovay</a:t>
            </a:r>
            <a:r>
              <a:rPr lang="pt-BR" sz="2000" dirty="0"/>
              <a:t>, em seu “Alimentos versus população: está ressurgindo o fantasma malthusiano?” (Revista Ciência e Cultura, out/2010):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8</a:t>
            </a:fld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61AFAD9-0B4C-4291-B1A7-C81247E05A30}"/>
              </a:ext>
            </a:extLst>
          </p:cNvPr>
          <p:cNvSpPr txBox="1">
            <a:spLocks/>
          </p:cNvSpPr>
          <p:nvPr/>
        </p:nvSpPr>
        <p:spPr>
          <a:xfrm>
            <a:off x="359795" y="2625268"/>
            <a:ext cx="10994005" cy="2129612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i="1" dirty="0">
                <a:solidFill>
                  <a:srgbClr val="333333"/>
                </a:solidFill>
                <a:latin typeface="Trebuchet MS" panose="020B0603020202020204" pitchFamily="34" charset="0"/>
              </a:rPr>
              <a:t>Malthusianismo tornou-se expressão maldita desde os anos 1900 e hoje se associa não só a uma postura política reacionária, mas a grosseiros erros de previsão.</a:t>
            </a: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pt-BR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pt-BR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i="1" dirty="0">
                <a:solidFill>
                  <a:srgbClr val="333333"/>
                </a:solidFill>
                <a:latin typeface="Trebuchet MS" panose="020B0603020202020204" pitchFamily="34" charset="0"/>
              </a:rPr>
              <a:t>Malthus defendia os interesses dos latifundiários britânicos de sua época e elaborou uma lei científica cujo resultado apocalíptico mostrou-se felizmente errado.</a:t>
            </a: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pt-BR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pt-BR" i="1" dirty="0">
              <a:solidFill>
                <a:srgbClr val="333333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5" name="Agrupar 24" descr="https://publicdomainvectors.org/en/free-clipart/Landscape-with-distant-houses/79142.html&#10;">
            <a:extLst>
              <a:ext uri="{FF2B5EF4-FFF2-40B4-BE49-F238E27FC236}">
                <a16:creationId xmlns:a16="http://schemas.microsoft.com/office/drawing/2014/main" id="{0FDCAA50-F2F8-4932-AE19-3E8B9C9EB6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-142875" y="5532436"/>
            <a:ext cx="12334875" cy="1325563"/>
            <a:chOff x="3625732" y="4190583"/>
            <a:chExt cx="8230733" cy="2314894"/>
          </a:xfrm>
        </p:grpSpPr>
        <p:pic>
          <p:nvPicPr>
            <p:cNvPr id="26" name="Gráfico 25" descr="https://publicdomainvectors.org/en/free-clipart/Landscape-with-distant-houses/79142.html">
              <a:extLst>
                <a:ext uri="{FF2B5EF4-FFF2-40B4-BE49-F238E27FC236}">
                  <a16:creationId xmlns:a16="http://schemas.microsoft.com/office/drawing/2014/main" id="{8767AD5D-BF95-45F2-BB80-C946200E7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25732" y="4190583"/>
              <a:ext cx="8230733" cy="2314894"/>
            </a:xfrm>
            <a:prstGeom prst="rect">
              <a:avLst/>
            </a:prstGeom>
          </p:spPr>
        </p:pic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8EAFA4B7-1AF8-4269-89B9-36CDBC644D38}"/>
                </a:ext>
              </a:extLst>
            </p:cNvPr>
            <p:cNvSpPr/>
            <p:nvPr/>
          </p:nvSpPr>
          <p:spPr>
            <a:xfrm>
              <a:off x="3886200" y="6177871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pt-BR" sz="1000" dirty="0">
                  <a:solidFill>
                    <a:schemeClr val="bg2">
                      <a:lumMod val="90000"/>
                    </a:schemeClr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https://publicdomainvectors.org/en/free-clipart/Landscape-with-distant-houses/79142.html</a:t>
              </a:r>
              <a:endParaRPr lang="pt-BR" sz="10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sp>
        <p:nvSpPr>
          <p:cNvPr id="28" name="Espaço Reservado para Conteúdo 2">
            <a:extLst>
              <a:ext uri="{FF2B5EF4-FFF2-40B4-BE49-F238E27FC236}">
                <a16:creationId xmlns:a16="http://schemas.microsoft.com/office/drawing/2014/main" id="{05369591-8FF2-4F06-8D31-A19554B8272E}"/>
              </a:ext>
            </a:extLst>
          </p:cNvPr>
          <p:cNvSpPr txBox="1">
            <a:spLocks/>
          </p:cNvSpPr>
          <p:nvPr/>
        </p:nvSpPr>
        <p:spPr>
          <a:xfrm>
            <a:off x="9260231" y="6514234"/>
            <a:ext cx="2873964" cy="38872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Fonte: Abramovay (2010)</a:t>
            </a: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FA9CCCC4-5629-4431-85BC-0F6428363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4727" y="5919064"/>
            <a:ext cx="613473" cy="437286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FCF1C330-9FB9-476F-A8A9-A7A9819A2272}"/>
              </a:ext>
            </a:extLst>
          </p:cNvPr>
          <p:cNvSpPr/>
          <p:nvPr/>
        </p:nvSpPr>
        <p:spPr>
          <a:xfrm>
            <a:off x="5604973" y="6527924"/>
            <a:ext cx="3327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https://publicdomainvectors.org/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EBB4261D-8026-4BD7-A16D-899ABBEC7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17594" y="5952326"/>
            <a:ext cx="291887" cy="43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86" y="0"/>
            <a:ext cx="11611627" cy="6858000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408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41C151-73E6-47C2-AACB-D2EBACD5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94" y="210000"/>
            <a:ext cx="11554702" cy="963708"/>
          </a:xfrm>
        </p:spPr>
        <p:txBody>
          <a:bodyPr>
            <a:normAutofit fontScale="90000"/>
          </a:bodyPr>
          <a:lstStyle/>
          <a:p>
            <a:r>
              <a:rPr lang="pt-BR" sz="4000" b="1" dirty="0"/>
              <a:t>O que nos mostram os estudos sobre as situações de fome: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8232-5124-4C2C-AF88-74483AB43D55}" type="slidenum">
              <a:rPr lang="pt-BR" smtClean="0"/>
              <a:t>9</a:t>
            </a:fld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61AFAD9-0B4C-4291-B1A7-C81247E05A30}"/>
              </a:ext>
            </a:extLst>
          </p:cNvPr>
          <p:cNvSpPr txBox="1">
            <a:spLocks/>
          </p:cNvSpPr>
          <p:nvPr/>
        </p:nvSpPr>
        <p:spPr>
          <a:xfrm>
            <a:off x="-142875" y="2220660"/>
            <a:ext cx="12057371" cy="3852594"/>
          </a:xfrm>
          <a:prstGeom prst="rect">
            <a:avLst/>
          </a:prstGeom>
        </p:spPr>
        <p:txBody>
          <a:bodyPr vert="horz" lIns="91440" tIns="45720" rIns="91440" bIns="45720" numCol="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2000" b="1" i="1" dirty="0">
                <a:solidFill>
                  <a:srgbClr val="333333"/>
                </a:solidFill>
                <a:latin typeface="Trebuchet MS" panose="020B0603020202020204" pitchFamily="34" charset="0"/>
              </a:rPr>
              <a:t>A fome era e é provocada muito mais pela impossibilidade de acesso a alimentos existentes do que pela escassez absoluta na oferta. </a:t>
            </a: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pt-BR" sz="2000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pt-BR" sz="2000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pt-BR" sz="2000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pt-BR" sz="2000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pt-BR" sz="2000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pt-BR" sz="2000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2000" i="1" dirty="0">
                <a:solidFill>
                  <a:srgbClr val="333333"/>
                </a:solidFill>
                <a:latin typeface="Trebuchet MS" panose="020B0603020202020204" pitchFamily="34" charset="0"/>
              </a:rPr>
              <a:t>E </a:t>
            </a:r>
            <a:r>
              <a:rPr lang="pt-BR" sz="2000" b="1" i="1" dirty="0">
                <a:solidFill>
                  <a:srgbClr val="333333"/>
                </a:solidFill>
                <a:latin typeface="Trebuchet MS" panose="020B0603020202020204" pitchFamily="34" charset="0"/>
              </a:rPr>
              <a:t>na raiz dessa impossibilidade estão não apenas falta de dinheiro para comprar comida, mas, falta de democracia para que políticas públicas permitam que cheguem os alimentos aos que não podem produzi-los ou adquiri-los no mercado. </a:t>
            </a: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pt-BR" sz="2000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pt-BR" sz="2000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pt-BR" sz="2000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2000" i="1" dirty="0">
                <a:solidFill>
                  <a:srgbClr val="333333"/>
                </a:solidFill>
                <a:latin typeface="Trebuchet MS" panose="020B0603020202020204" pitchFamily="34" charset="0"/>
              </a:rPr>
              <a:t>Mesmo que a fome no mundo atinja hoje a inadmissível cifra de quase um bilhão de pessoas, isso representa menos de um sexto da humanidade, contra nada menos de um terço de famintos no início dos anos 1970. </a:t>
            </a:r>
          </a:p>
          <a:p>
            <a:pPr marL="457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pt-BR" sz="2000" b="1" i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marL="457200" lvl="1" indent="0">
              <a:buNone/>
            </a:pPr>
            <a:endParaRPr lang="pt-BR" dirty="0"/>
          </a:p>
        </p:txBody>
      </p:sp>
      <p:grpSp>
        <p:nvGrpSpPr>
          <p:cNvPr id="12" name="Agrupar 11" descr="https://publicdomainvectors.org/en/free-clipart/Landscape-with-distant-houses/79142.html&#10;">
            <a:extLst>
              <a:ext uri="{FF2B5EF4-FFF2-40B4-BE49-F238E27FC236}">
                <a16:creationId xmlns:a16="http://schemas.microsoft.com/office/drawing/2014/main" id="{EBAAA33E-CA98-418A-91A5-50C2DF0392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-142875" y="5532436"/>
            <a:ext cx="12334875" cy="1325563"/>
            <a:chOff x="3625732" y="4190583"/>
            <a:chExt cx="8230733" cy="2314894"/>
          </a:xfrm>
        </p:grpSpPr>
        <p:pic>
          <p:nvPicPr>
            <p:cNvPr id="13" name="Gráfico 12" descr="https://publicdomainvectors.org/en/free-clipart/Landscape-with-distant-houses/79142.html">
              <a:extLst>
                <a:ext uri="{FF2B5EF4-FFF2-40B4-BE49-F238E27FC236}">
                  <a16:creationId xmlns:a16="http://schemas.microsoft.com/office/drawing/2014/main" id="{0982218E-C032-42E1-8BAC-D09C6F80B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25732" y="4190583"/>
              <a:ext cx="8230733" cy="2314894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46B638B2-11B5-4F93-8CA2-C9CEE3EA6ABB}"/>
                </a:ext>
              </a:extLst>
            </p:cNvPr>
            <p:cNvSpPr/>
            <p:nvPr/>
          </p:nvSpPr>
          <p:spPr>
            <a:xfrm>
              <a:off x="3886200" y="6177871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pt-BR" sz="1000" dirty="0">
                  <a:solidFill>
                    <a:schemeClr val="bg2">
                      <a:lumMod val="90000"/>
                    </a:schemeClr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https://publicdomainvectors.org/en/free-clipart/Landscape-with-distant-houses/79142.html</a:t>
              </a:r>
              <a:endParaRPr lang="pt-BR" sz="10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649A9137-2C6A-4815-ADFD-C1DB8348AF6B}"/>
              </a:ext>
            </a:extLst>
          </p:cNvPr>
          <p:cNvSpPr txBox="1">
            <a:spLocks/>
          </p:cNvSpPr>
          <p:nvPr/>
        </p:nvSpPr>
        <p:spPr>
          <a:xfrm>
            <a:off x="9289603" y="6476041"/>
            <a:ext cx="2873964" cy="38872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Fonte: Abramovay (2010)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FB08011-8FBA-4A92-AC51-DB921145D96E}"/>
              </a:ext>
            </a:extLst>
          </p:cNvPr>
          <p:cNvSpPr/>
          <p:nvPr/>
        </p:nvSpPr>
        <p:spPr>
          <a:xfrm>
            <a:off x="-1" y="1152291"/>
            <a:ext cx="9289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000"/>
              </a:spcBef>
            </a:pPr>
            <a:r>
              <a:rPr lang="pt-BR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Estudos mostram um paradoxo que dominou toda a reflexão e, de certa forma, as políticas públicas sobre o tema: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7EAFCBD-5DF2-4EAF-B783-2D1738FF64CB}"/>
              </a:ext>
            </a:extLst>
          </p:cNvPr>
          <p:cNvSpPr/>
          <p:nvPr/>
        </p:nvSpPr>
        <p:spPr>
          <a:xfrm>
            <a:off x="5604973" y="6527924"/>
            <a:ext cx="3327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https://publicdomainvectors.org/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6F14749A-05E1-4E6A-90C8-F6F4D76AA6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8309" y="5898493"/>
            <a:ext cx="908037" cy="647252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2FD3CC9F-FE39-4C64-AFEB-B49D248A61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0770" y="6000747"/>
            <a:ext cx="432039" cy="64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0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2977</TotalTime>
  <Words>4708</Words>
  <Application>Microsoft Office PowerPoint</Application>
  <PresentationFormat>Widescreen</PresentationFormat>
  <Paragraphs>521</Paragraphs>
  <Slides>80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80</vt:i4>
      </vt:variant>
    </vt:vector>
  </HeadingPairs>
  <TitlesOfParts>
    <vt:vector size="89" baseType="lpstr">
      <vt:lpstr>Amasis MT Pro Medium</vt:lpstr>
      <vt:lpstr>Arial</vt:lpstr>
      <vt:lpstr>Calibri</vt:lpstr>
      <vt:lpstr>Calibri Light</vt:lpstr>
      <vt:lpstr>Poppins</vt:lpstr>
      <vt:lpstr>Trebuchet MS</vt:lpstr>
      <vt:lpstr>Tw Cen MT</vt:lpstr>
      <vt:lpstr>Wingdings</vt:lpstr>
      <vt:lpstr>Tema do Office</vt:lpstr>
      <vt:lpstr>População, pessimismo e  disponibilidade/escassez de alimentos: uma análise da transição demográfica baseada em fatos (factfulness)</vt:lpstr>
      <vt:lpstr>Garrett Hardin  (1915-2003)</vt:lpstr>
      <vt:lpstr>Garrett Hardin  (1915-2003)</vt:lpstr>
      <vt:lpstr>Garrett Hardin  (1915-2003)</vt:lpstr>
      <vt:lpstr>Malthus e o seu pessimismo...</vt:lpstr>
      <vt:lpstr>...mas não foi o primeiro pessimista!</vt:lpstr>
      <vt:lpstr>E antes de Tertuliano...</vt:lpstr>
      <vt:lpstr>Vejamos hoje, como está colocada a questão entre população e alimentos:</vt:lpstr>
      <vt:lpstr>O que nos mostram os estudos sobre as situações de fome:</vt:lpstr>
      <vt:lpstr>Pode-se concluir que Malthus errou e que as sociedades atuais caminham na boa direção? </vt:lpstr>
      <vt:lpstr>É o Fim do Mundo...  como o conhecemos (e eu me sinto bem)  R.E.M (1987) “It's the end of the world as we know it and I feel fine” </vt:lpstr>
      <vt:lpstr>FACTFULNESS:  O hábito libertador de só ter opiniões baseadas em fatos</vt:lpstr>
      <vt:lpstr>Porcentagem de pessoas que responderam corretamente as questões</vt:lpstr>
      <vt:lpstr>Porcentagem de pessoas que responderam corretamente as questões</vt:lpstr>
      <vt:lpstr>Porcentagem de pessoas que responderam corretamente as questões</vt:lpstr>
      <vt:lpstr>Porcentagem de pessoas que responderam corretamente as questões</vt:lpstr>
      <vt:lpstr>Testando os conhecimentos</vt:lpstr>
      <vt:lpstr>O pessimismo é mais do que aleatório</vt:lpstr>
      <vt:lpstr>Uma forma de dividir os países do mundo em que vivemos</vt:lpstr>
      <vt:lpstr>Esta é a distribuição dos países no mundo atualmente</vt:lpstr>
      <vt:lpstr>Os quatro níveis de renda</vt:lpstr>
      <vt:lpstr>Os países atualmente são mais ricos e saudáveis do que há 50 anos, embora ainda persistam as diferenças.</vt:lpstr>
      <vt:lpstr>A vida nos quatro níveis de renda</vt:lpstr>
      <vt:lpstr>A vida nos quatro níveis de renda</vt:lpstr>
      <vt:lpstr>A vida nos quatro níveis de renda</vt:lpstr>
      <vt:lpstr>A vida nos quatro níveis de renda</vt:lpstr>
      <vt:lpstr>A vida nos quatro níveis de renda</vt:lpstr>
      <vt:lpstr>Apresentação do PowerPoint</vt:lpstr>
      <vt:lpstr>Apresentação do PowerPoint</vt:lpstr>
      <vt:lpstr>Apresentação do PowerPoint</vt:lpstr>
      <vt:lpstr>Apresentação do PowerPoint</vt:lpstr>
      <vt:lpstr>A vida nos quatro níveis de renda</vt:lpstr>
      <vt:lpstr>Coisas ruins que estão diminuindo</vt:lpstr>
      <vt:lpstr>Coisas boas que estão aumentando</vt:lpstr>
      <vt:lpstr>Um mundo em transição</vt:lpstr>
      <vt:lpstr>10 instintos que distorcem a nossa perspectiva e formas de combatê-los:</vt:lpstr>
      <vt:lpstr>10 regras de factfulness</vt:lpstr>
      <vt:lpstr>Mudança pela educação</vt:lpstr>
      <vt:lpstr>Deveríamos estar ensinando às crianças que:</vt:lpstr>
      <vt:lpstr>Deveríamos estar ensinando às crianças que:</vt:lpstr>
      <vt:lpstr>Apresentação do PowerPoint</vt:lpstr>
      <vt:lpstr>Transição Demográfica</vt:lpstr>
      <vt:lpstr>Transição Demográfica</vt:lpstr>
      <vt:lpstr>Transição Demográfica</vt:lpstr>
      <vt:lpstr>Transição Demográfica</vt:lpstr>
      <vt:lpstr>Contextualizando</vt:lpstr>
      <vt:lpstr>Queda da Fecundidade</vt:lpstr>
      <vt:lpstr>Transição Demográfica</vt:lpstr>
      <vt:lpstr>Transição Demográfica</vt:lpstr>
      <vt:lpstr>Transição da Natalidade</vt:lpstr>
      <vt:lpstr>Transição da mortalidade</vt:lpstr>
      <vt:lpstr>Apresentação do PowerPoint</vt:lpstr>
      <vt:lpstr>Pirâmides etárias: Mundo</vt:lpstr>
      <vt:lpstr>Pirâmides etárias: Mundo</vt:lpstr>
      <vt:lpstr>Pirâmides etárias: Mundo</vt:lpstr>
      <vt:lpstr>Pirâmides etárias: Brasil</vt:lpstr>
      <vt:lpstr>Pirâmides etárias: Brasil</vt:lpstr>
      <vt:lpstr>Pirâmides etárias: Brasil</vt:lpstr>
      <vt:lpstr>Pirâmides etárias - 1950</vt:lpstr>
      <vt:lpstr>Pirâmides etárias - 2050</vt:lpstr>
      <vt:lpstr>Distribuição da população mundial por nível de fecundidade nacional: 1980, 2000, 2010 e 2030 (projeção)</vt:lpstr>
      <vt:lpstr>População Mundial ano 2300</vt:lpstr>
      <vt:lpstr>População Brasileira em 2055</vt:lpstr>
      <vt:lpstr>Leituras interessantes:</vt:lpstr>
      <vt:lpstr>Visualização de dados</vt:lpstr>
      <vt:lpstr>Visualização de dados</vt:lpstr>
      <vt:lpstr>Visualização de dados</vt:lpstr>
      <vt:lpstr>Referências</vt:lpstr>
      <vt:lpstr>Exemplos: Visualização de dados</vt:lpstr>
      <vt:lpstr>Apresentação do PowerPoint</vt:lpstr>
      <vt:lpstr>Apresentação do PowerPoint</vt:lpstr>
      <vt:lpstr>Exemplos: Visualização de dados</vt:lpstr>
      <vt:lpstr>Desmistificar o crescimento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População, pessimismo e disponibilidade/escassez de alimentos: uma análise da transição demográfica baseada em fatos (factfulness)</dc:title>
  <dc:creator>Ricardo Dagnino</dc:creator>
  <cp:lastModifiedBy>Ricardo Dagnino</cp:lastModifiedBy>
  <cp:revision>265</cp:revision>
  <dcterms:created xsi:type="dcterms:W3CDTF">2019-03-20T20:56:55Z</dcterms:created>
  <dcterms:modified xsi:type="dcterms:W3CDTF">2022-11-01T13:55:13Z</dcterms:modified>
</cp:coreProperties>
</file>