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Roboto"/>
      <p:regular r:id="rId50"/>
      <p:bold r:id="rId51"/>
      <p:italic r:id="rId52"/>
      <p:boldItalic r:id="rId53"/>
    </p:embeddedFont>
    <p:embeddedFont>
      <p:font typeface="Average"/>
      <p:regular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Average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b7fd778b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b7fd778b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b7fd778b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3b7fd778b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6f73a04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c6f73a0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b7fd778b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3b7fd778b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d6cc0a83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d6cc0a83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d6cc0a83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d6cc0a83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d6cc0a83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d6cc0a83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b437d622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b437d622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b437d6220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b437d6220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b7fd778b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b7fd778b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b7fd778b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b7fd778b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b7fd778b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b7fd778b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d6cc0a836_0_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3d6cc0a83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b437d622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b437d622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3b437d622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3b437d622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b437d622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b437d622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3b437d622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3b437d622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3b437d6220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3b437d6220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b437d6220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3b437d6220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b437d6220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b437d622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b437d6220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b437d6220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b7fd778be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b7fd778be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3b437d622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3b437d622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b437d6220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b437d6220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3d6cc0a836_0_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3d6cc0a83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b437d6220_1_2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13b437d6220_1_2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3b437d6220_1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13b437d6220_1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3b437d6220_1_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3b437d6220_1_2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3b437d6220_1_3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13b437d6220_1_3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3b437d6220_1_3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13b437d6220_1_3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3b437d6220_1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13b437d6220_1_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3d6cc0a836_0_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3d6cc0a83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b437d622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b437d622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3b437d6220_1_3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13b437d6220_1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3b437d6220_1_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13b437d6220_1_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3b437d6220_1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13b437d6220_1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3d6cc0a836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3d6cc0a836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b437d6220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3b437d6220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b7fd778be_4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b7fd778be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b7fd778be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b7fd778be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b7fd778be_0_1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b7fd778b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6f73a04f_0_4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6f73a04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4" name="Google Shape;94;p18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95" name="Google Shape;95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1" name="Google Shape;101;p19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02" name="Google Shape;102;p19"/>
          <p:cNvSpPr txBox="1"/>
          <p:nvPr>
            <p:ph idx="3" type="body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3" name="Google Shape;103;p19"/>
          <p:cNvSpPr txBox="1"/>
          <p:nvPr>
            <p:ph idx="4" type="body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04" name="Google Shape;104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457201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9" name="Google Shape;119;p22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20" name="Google Shape;120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3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27" name="Google Shape;127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professor.ufrgs.br/dagnino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hyperlink" Target="https://atlassocioeconomico.rs.gov.br/piramides-etarias-e-envelhecimento-da-populacao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hyperlink" Target="http://feedados.fee.tche.br/feedados" TargetMode="External"/><Relationship Id="rId7" Type="http://schemas.openxmlformats.org/officeDocument/2006/relationships/hyperlink" Target="https://bit.ly/colorbrewer4red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hyperlink" Target="https://www.pexels.com/photo/red-stop-sign-39080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hyperlink" Target="https://atlassocioeconomico.rs.gov.br/piramides-etarias-e-envelhecimento-da-populacao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Relationship Id="rId5" Type="http://schemas.openxmlformats.org/officeDocument/2006/relationships/hyperlink" Target="https://atlassocioeconomico.rs.gov.br/piramides-etarias-e-envelhecimento-da-populacao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feedados.fee.tche.br/feedados" TargetMode="External"/><Relationship Id="rId4" Type="http://schemas.openxmlformats.org/officeDocument/2006/relationships/hyperlink" Target="https://bit.ly/colorbrewer4red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youtu.be/xZLr0LtNV7M?t=9873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hyperlink" Target="http://feedados.fee.tche.br/feedado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feedados.fee.tche.br/feedados" TargetMode="External"/><Relationship Id="rId4" Type="http://schemas.openxmlformats.org/officeDocument/2006/relationships/hyperlink" Target="https://colorbrewer2.org/?type=sequential&amp;scheme=Blues&amp;n=5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feedados.fee.tche.br/feedados" TargetMode="External"/><Relationship Id="rId4" Type="http://schemas.openxmlformats.org/officeDocument/2006/relationships/hyperlink" Target="https://colorbrewer2.org/?type=sequential&amp;scheme=Blues&amp;n=4" TargetMode="External"/><Relationship Id="rId5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feedados.fee.tche.br/feedados" TargetMode="External"/><Relationship Id="rId4" Type="http://schemas.openxmlformats.org/officeDocument/2006/relationships/hyperlink" Target="https://colorbrewer2.org/?type=sequential&amp;scheme=Blues&amp;n=4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feedados.fee.tche.br/feedados" TargetMode="External"/><Relationship Id="rId4" Type="http://schemas.openxmlformats.org/officeDocument/2006/relationships/hyperlink" Target="https://colorbrewer2.org/?type=sequential&amp;scheme=Blues&amp;n=4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hyperlink" Target="https://atlassocioeconomico.rs.gov.br/crescimento-populacional" TargetMode="External"/><Relationship Id="rId5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39.png"/><Relationship Id="rId5" Type="http://schemas.openxmlformats.org/officeDocument/2006/relationships/hyperlink" Target="https://atlassocioeconomico.rs.gov.br/crescimento-populacional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hyperlink" Target="https://atlassocioeconomico.rs.gov.br/crescimento-populacional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hyperlink" Target="http://feedados.fee.tche.br/feedado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territoriopaiva.com.br/producao-teorica/livros/autor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51.png"/><Relationship Id="rId5" Type="http://schemas.openxmlformats.org/officeDocument/2006/relationships/image" Target="../media/image38.png"/><Relationship Id="rId6" Type="http://schemas.openxmlformats.org/officeDocument/2006/relationships/hyperlink" Target="http://feedados.fee.tche.br/feedados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hyperlink" Target="https://atlassocioeconomico.rs.gov.br/grau-de-urbanizacao" TargetMode="External"/><Relationship Id="rId5" Type="http://schemas.openxmlformats.org/officeDocument/2006/relationships/hyperlink" Target="https://atlassocioeconomico.rs.gov.br/distribuicao-e-densidade-demografica" TargetMode="External"/><Relationship Id="rId6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hyperlink" Target="http://feedados.fee.tche.br/feedados" TargetMode="External"/><Relationship Id="rId6" Type="http://schemas.openxmlformats.org/officeDocument/2006/relationships/hyperlink" Target="https://bit.ly/colorbrewer4green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5" Type="http://schemas.openxmlformats.org/officeDocument/2006/relationships/image" Target="../media/image5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png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43.xml.rels><?xml version="1.0" encoding="UTF-8" standalone="yes"?><Relationships xmlns="http://schemas.openxmlformats.org/package/2006/relationships"><Relationship Id="rId11" Type="http://schemas.openxmlformats.org/officeDocument/2006/relationships/hyperlink" Target="https://atlassocioeconomico.rs.gov.br/15-anos-do-atlas-socioeconomico-do-rs" TargetMode="External"/><Relationship Id="rId10" Type="http://schemas.openxmlformats.org/officeDocument/2006/relationships/hyperlink" Target="https://atlassocioeconomico.rs.gov.br/upload/arquivos/201611/22165117-atlas-socioeconomico-do-rs-2-eda.pdf" TargetMode="External"/><Relationship Id="rId13" Type="http://schemas.openxmlformats.org/officeDocument/2006/relationships/hyperlink" Target="https://atlassocioeconomico.rs.gov.br/15-anos-do-atlas-socioeconomico-do-rs" TargetMode="External"/><Relationship Id="rId12" Type="http://schemas.openxmlformats.org/officeDocument/2006/relationships/hyperlink" Target="https://atlassocioeconomico.rs.gov.br/ficha-catalografica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fee.tche.br/3eeg/Artigos/m23t01.pdf" TargetMode="External"/><Relationship Id="rId4" Type="http://schemas.openxmlformats.org/officeDocument/2006/relationships/hyperlink" Target="https://doi.org/10.7910/DVN/XTDKHG" TargetMode="External"/><Relationship Id="rId9" Type="http://schemas.openxmlformats.org/officeDocument/2006/relationships/hyperlink" Target="https://doi.org/10.22456/2176-5456.1115" TargetMode="External"/><Relationship Id="rId14" Type="http://schemas.openxmlformats.org/officeDocument/2006/relationships/hyperlink" Target="https://doi.org/10.1017/CBO9780511759901" TargetMode="External"/><Relationship Id="rId5" Type="http://schemas.openxmlformats.org/officeDocument/2006/relationships/hyperlink" Target="http://feedados.fee.tche.br/" TargetMode="External"/><Relationship Id="rId6" Type="http://schemas.openxmlformats.org/officeDocument/2006/relationships/hyperlink" Target="https://territoriopaiva.com.br/producao-teorica/livros/autor" TargetMode="External"/><Relationship Id="rId7" Type="http://schemas.openxmlformats.org/officeDocument/2006/relationships/hyperlink" Target="https://professor.ufrgs.br/dagnino/files/paiva_2013_fundamentos_da_analise_e_do_planejamento_1.pdf" TargetMode="External"/><Relationship Id="rId8" Type="http://schemas.openxmlformats.org/officeDocument/2006/relationships/hyperlink" Target="https://youtu.be/xZLr0LtNV7M?t=9873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://feedados.fee.tche.br/feedados" TargetMode="External"/><Relationship Id="rId6" Type="http://schemas.openxmlformats.org/officeDocument/2006/relationships/hyperlink" Target="https://bit.ly/colorbrewer4green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hyperlink" Target="https://atlassocioeconomico.rs.gov.br/upload/arquivos/201611/22165117-atlas-socioeconomico-do-rs-2-eda.pdf" TargetMode="External"/><Relationship Id="rId5" Type="http://schemas.openxmlformats.org/officeDocument/2006/relationships/hyperlink" Target="https://atlassocioeconomico.rs.gov.br/15-anos-do-atlas-socioeconomico-do-r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hyperlink" Target="https://atlassocioeconomico.rs.gov.br/upload/arquivos/201611/22165117-atlas-socioeconomico-do-rs-2-eda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ctrTitle"/>
          </p:nvPr>
        </p:nvSpPr>
        <p:spPr>
          <a:xfrm>
            <a:off x="427925" y="757850"/>
            <a:ext cx="5663700" cy="25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/>
              <a:t>A evolução das desigualdades regionais no RS:</a:t>
            </a:r>
            <a:r>
              <a:rPr lang="pt-BR" sz="4100"/>
              <a:t> </a:t>
            </a:r>
            <a:r>
              <a:rPr lang="pt-BR" sz="3700"/>
              <a:t>um olhar demográfico</a:t>
            </a:r>
            <a:endParaRPr sz="3700"/>
          </a:p>
        </p:txBody>
      </p:sp>
      <p:sp>
        <p:nvSpPr>
          <p:cNvPr id="147" name="Google Shape;147;p26"/>
          <p:cNvSpPr txBox="1"/>
          <p:nvPr>
            <p:ph idx="1" type="subTitle"/>
          </p:nvPr>
        </p:nvSpPr>
        <p:spPr>
          <a:xfrm>
            <a:off x="390525" y="3680275"/>
            <a:ext cx="6098700" cy="12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Ricardo Dagnino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Professor da Universidade Federal do Rio Grande do Sul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chemeClr val="hlink"/>
                </a:solidFill>
                <a:hlinkClick r:id="rId3"/>
              </a:rPr>
              <a:t>https://professor.ufrgs.br/dagnino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625" y="247000"/>
            <a:ext cx="2877765" cy="175104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>
            <p:ph idx="1" type="subTitle"/>
          </p:nvPr>
        </p:nvSpPr>
        <p:spPr>
          <a:xfrm>
            <a:off x="6071613" y="2041747"/>
            <a:ext cx="2917800" cy="11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Seminário sobre Desenvolvimento, Desigualdades Regionais e Planejamento Federativo no Rio Grande do Sul - Mesa 4: As desigualdades Regionais e o papel das Universidades Regionais em seu diagnóstico e enfrentamento - 6/07/2022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Esperança ou Expectativa de vida</a:t>
            </a:r>
            <a:endParaRPr/>
          </a:p>
        </p:txBody>
      </p:sp>
      <p:sp>
        <p:nvSpPr>
          <p:cNvPr id="223" name="Google Shape;223;p35"/>
          <p:cNvSpPr txBox="1"/>
          <p:nvPr/>
        </p:nvSpPr>
        <p:spPr>
          <a:xfrm>
            <a:off x="822750" y="2295575"/>
            <a:ext cx="3663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O número médio de anos de esperança de vida ao nascer é medida conhecida de mortalidade.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Porque a expectativa de vida se expressa em anos, o conceito é imediatamente interpretável.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5185125" y="2225025"/>
            <a:ext cx="31869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Pode-se também utilizar a medida para fins comparativos uma vez que a expectativa de vida não é afetada pela composição etária da população, fator este que contamina outros indicadores, tais como a taxa bruta de mortalidade.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306225" y="877025"/>
            <a:ext cx="797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WOOD, C.; CARVALHO, J. A demografia da desigualdade no Brasil. Rio de Janeiro, IPEA, 1994. (1ª Edição em inglês: 1988) - páginas 102-103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358100" y="2029925"/>
            <a:ext cx="421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latin typeface="Average"/>
                <a:ea typeface="Average"/>
                <a:cs typeface="Average"/>
                <a:sym typeface="Average"/>
              </a:rPr>
              <a:t>“</a:t>
            </a:r>
            <a:endParaRPr sz="50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7" name="Google Shape;227;p35"/>
          <p:cNvSpPr txBox="1"/>
          <p:nvPr/>
        </p:nvSpPr>
        <p:spPr>
          <a:xfrm>
            <a:off x="8372025" y="3656000"/>
            <a:ext cx="421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latin typeface="Average"/>
                <a:ea typeface="Average"/>
                <a:cs typeface="Average"/>
                <a:sym typeface="Average"/>
              </a:rPr>
              <a:t>”</a:t>
            </a:r>
            <a:endParaRPr sz="50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8" name="Google Shape;228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Esperança ou Expectativa de vida</a:t>
            </a:r>
            <a:endParaRPr/>
          </a:p>
        </p:txBody>
      </p:sp>
      <p:sp>
        <p:nvSpPr>
          <p:cNvPr id="234" name="Google Shape;234;p36"/>
          <p:cNvSpPr txBox="1"/>
          <p:nvPr/>
        </p:nvSpPr>
        <p:spPr>
          <a:xfrm>
            <a:off x="467325" y="2120900"/>
            <a:ext cx="3317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Roboto"/>
                <a:ea typeface="Roboto"/>
                <a:cs typeface="Roboto"/>
                <a:sym typeface="Roboto"/>
              </a:rPr>
              <a:t>Os avanços na Expectativa de vida estão ligados diretamente ao declínio da mortalidade proporcionada pelas melhorias nos padrões de vida da população, saneamento e avanços na saúde.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6"/>
          <p:cNvSpPr txBox="1"/>
          <p:nvPr/>
        </p:nvSpPr>
        <p:spPr>
          <a:xfrm>
            <a:off x="306225" y="877025"/>
            <a:ext cx="797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WOOD, C.; CARVALHO, J. A demografia da desigualdade no Brasil. Rio de Janeiro, IPEA, 1994. (1ª Edição em inglês: 1988) - páginas 102-103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6"/>
          <p:cNvSpPr txBox="1"/>
          <p:nvPr/>
        </p:nvSpPr>
        <p:spPr>
          <a:xfrm>
            <a:off x="4636300" y="1954800"/>
            <a:ext cx="3317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Roboto"/>
                <a:ea typeface="Roboto"/>
                <a:cs typeface="Roboto"/>
                <a:sym typeface="Roboto"/>
              </a:rPr>
              <a:t>Medida útil para captar as condições de vida em populações ocupadas no setor informal, mercado sazonal.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Roboto"/>
                <a:ea typeface="Roboto"/>
                <a:cs typeface="Roboto"/>
                <a:sym typeface="Roboto"/>
              </a:rPr>
              <a:t>Correlação com a Mortalidade Infantil (quando diminui a MI aumenta a Expectativa de vida.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172975" y="258175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Estrutura da população</a:t>
            </a: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3375"/>
            <a:ext cx="4296100" cy="302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3568850" y="15391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1970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375" y="1476882"/>
            <a:ext cx="4296100" cy="304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7"/>
          <p:cNvSpPr txBox="1"/>
          <p:nvPr/>
        </p:nvSpPr>
        <p:spPr>
          <a:xfrm>
            <a:off x="8156675" y="1539100"/>
            <a:ext cx="75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549625" y="4647025"/>
            <a:ext cx="76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br>
              <a:rPr lang="pt-BR" sz="1000"/>
            </a:br>
            <a:r>
              <a:rPr lang="pt-BR" sz="1000" u="sng">
                <a:solidFill>
                  <a:schemeClr val="hlink"/>
                </a:solidFill>
                <a:hlinkClick r:id="rId5"/>
              </a:rPr>
              <a:t>https://atlassocioeconomico.rs.gov.br/piramides-etarias-e-envelhecimento-da-populacao</a:t>
            </a:r>
            <a:endParaRPr sz="1000"/>
          </a:p>
        </p:txBody>
      </p:sp>
      <p:sp>
        <p:nvSpPr>
          <p:cNvPr id="248" name="Google Shape;248;p3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Expectativa de vida ao nascer (em anos)</a:t>
            </a: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5" y="864350"/>
            <a:ext cx="3204075" cy="284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0622" y="797825"/>
            <a:ext cx="3437460" cy="30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 rotWithShape="1">
          <a:blip r:embed="rId5">
            <a:alphaModFix/>
          </a:blip>
          <a:srcRect b="10269" l="85610" r="2990" t="79834"/>
          <a:stretch/>
        </p:blipFill>
        <p:spPr>
          <a:xfrm>
            <a:off x="644175" y="4048525"/>
            <a:ext cx="1201726" cy="9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/>
        </p:nvSpPr>
        <p:spPr>
          <a:xfrm>
            <a:off x="6120625" y="44427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Dados: DEEDADOS  </a:t>
            </a:r>
            <a:r>
              <a:rPr lang="pt-BR" sz="10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Paleta de cores: </a:t>
            </a:r>
            <a:r>
              <a:rPr lang="pt-BR" sz="10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https://bit.ly/colorbrewer4red</a:t>
            </a:r>
            <a:endParaRPr sz="1000"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5592" y="2103250"/>
            <a:ext cx="3408408" cy="304024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8"/>
          <p:cNvSpPr txBox="1"/>
          <p:nvPr/>
        </p:nvSpPr>
        <p:spPr>
          <a:xfrm>
            <a:off x="178800" y="983525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1991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0" name="Google Shape;260;p38"/>
          <p:cNvSpPr txBox="1"/>
          <p:nvPr/>
        </p:nvSpPr>
        <p:spPr>
          <a:xfrm>
            <a:off x="2963850" y="2275975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2000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38"/>
          <p:cNvSpPr txBox="1"/>
          <p:nvPr/>
        </p:nvSpPr>
        <p:spPr>
          <a:xfrm>
            <a:off x="6379925" y="94145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4625"/>
            <a:ext cx="9144001" cy="610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/>
          <p:nvPr>
            <p:ph idx="4294967295" type="title"/>
          </p:nvPr>
        </p:nvSpPr>
        <p:spPr>
          <a:xfrm>
            <a:off x="97175" y="979825"/>
            <a:ext cx="6227100" cy="40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/>
              <a:t>ATENÇÃO</a:t>
            </a:r>
            <a:endParaRPr b="1"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/>
              <a:t>Antes de continuar precisamos falar sobre MAUP - Problema das Unidades de Área Modificáveis!</a:t>
            </a:r>
            <a:endParaRPr sz="3200"/>
          </a:p>
        </p:txBody>
      </p:sp>
      <p:sp>
        <p:nvSpPr>
          <p:cNvPr id="269" name="Google Shape;269;p39"/>
          <p:cNvSpPr txBox="1"/>
          <p:nvPr/>
        </p:nvSpPr>
        <p:spPr>
          <a:xfrm>
            <a:off x="6394450" y="4669825"/>
            <a:ext cx="3157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50">
                <a:latin typeface="Roboto"/>
                <a:ea typeface="Roboto"/>
                <a:cs typeface="Roboto"/>
                <a:sym typeface="Roboto"/>
              </a:rPr>
              <a:t>Photo by Pixabay: </a:t>
            </a:r>
            <a:r>
              <a:rPr lang="pt-BR" sz="6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https://www.pexels.com/photo/red-stop-sign-39080/</a:t>
            </a:r>
            <a:endParaRPr sz="6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3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MAUP: </a:t>
            </a:r>
            <a:r>
              <a:rPr lang="pt-BR" sz="2500"/>
              <a:t>Problema das Unidades de Área Modificáveis</a:t>
            </a:r>
            <a:endParaRPr sz="2500"/>
          </a:p>
        </p:txBody>
      </p:sp>
      <p:sp>
        <p:nvSpPr>
          <p:cNvPr id="276" name="Google Shape;276;p40"/>
          <p:cNvSpPr txBox="1"/>
          <p:nvPr/>
        </p:nvSpPr>
        <p:spPr>
          <a:xfrm>
            <a:off x="286025" y="1134925"/>
            <a:ext cx="3575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Roboto"/>
                <a:ea typeface="Roboto"/>
                <a:cs typeface="Roboto"/>
                <a:sym typeface="Roboto"/>
              </a:rPr>
              <a:t>“[...] </a:t>
            </a:r>
            <a:r>
              <a:rPr lang="pt-BR" sz="1200">
                <a:latin typeface="Roboto"/>
                <a:ea typeface="Roboto"/>
                <a:cs typeface="Roboto"/>
                <a:sym typeface="Roboto"/>
              </a:rPr>
              <a:t>todos os vieses potencialmente impostos pelo padrão de regionalização sobre as estatísticas espaciais passaram a ser tratados como distintas manifestações do “MAUP”, sigla criada com base no subtítulo do trabalho de Openshaw e Taylor (1979)” (PAIVA, 2013, p. 52)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383200" y="2851725"/>
            <a:ext cx="3199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pt-BR" sz="1300">
                <a:latin typeface="Roboto"/>
                <a:ea typeface="Roboto"/>
                <a:cs typeface="Roboto"/>
                <a:sym typeface="Roboto"/>
              </a:rPr>
              <a:t>Na realidade, os resultados encontrados por Openshaw e Taylor demonstram que a mesma base de dados submetida a distintos padrões de agrupamento territorial geram resultados antagônicos. (PAIVA, 2013, p. 50)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225" y="979600"/>
            <a:ext cx="4887376" cy="26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0"/>
          <p:cNvSpPr txBox="1"/>
          <p:nvPr/>
        </p:nvSpPr>
        <p:spPr>
          <a:xfrm>
            <a:off x="1002000" y="4346150"/>
            <a:ext cx="7378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Em suma: </a:t>
            </a:r>
            <a:r>
              <a:rPr b="1" lang="pt-BR" sz="1600">
                <a:latin typeface="Roboto"/>
                <a:ea typeface="Roboto"/>
                <a:cs typeface="Roboto"/>
                <a:sym typeface="Roboto"/>
              </a:rPr>
              <a:t>basta regionalizar “bem” para obter o resultado que mais convém.”</a:t>
            </a: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 (PAIVA, 2013, p. 50)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4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MAUP e Falácia ecológica e escalar</a:t>
            </a:r>
            <a:endParaRPr/>
          </a:p>
        </p:txBody>
      </p:sp>
      <p:sp>
        <p:nvSpPr>
          <p:cNvPr id="286" name="Google Shape;286;p41"/>
          <p:cNvSpPr txBox="1"/>
          <p:nvPr/>
        </p:nvSpPr>
        <p:spPr>
          <a:xfrm>
            <a:off x="448475" y="1495050"/>
            <a:ext cx="31101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latin typeface="Roboto"/>
                <a:ea typeface="Roboto"/>
                <a:cs typeface="Roboto"/>
                <a:sym typeface="Roboto"/>
              </a:rPr>
              <a:t>Falácia Escalar:</a:t>
            </a: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viés imposto por fazer inferências para a parte com base nas estatísticas do todo.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latin typeface="Roboto"/>
                <a:ea typeface="Roboto"/>
                <a:cs typeface="Roboto"/>
                <a:sym typeface="Roboto"/>
              </a:rPr>
              <a:t>Falácia Ecológica: </a:t>
            </a:r>
            <a:r>
              <a:rPr lang="pt-BR" sz="1600">
                <a:latin typeface="Roboto"/>
                <a:ea typeface="Roboto"/>
                <a:cs typeface="Roboto"/>
                <a:sym typeface="Roboto"/>
              </a:rPr>
              <a:t>viés imposto pela agregação de áreas inconsistentes (essencialmente heterogêneas)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Roboto"/>
                <a:ea typeface="Roboto"/>
                <a:cs typeface="Roboto"/>
                <a:sym typeface="Roboto"/>
              </a:rPr>
              <a:t>(PAIVA, 2013, p. 52)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41"/>
          <p:cNvSpPr txBox="1"/>
          <p:nvPr/>
        </p:nvSpPr>
        <p:spPr>
          <a:xfrm>
            <a:off x="4651625" y="1275250"/>
            <a:ext cx="35343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Roboto"/>
                <a:ea typeface="Roboto"/>
                <a:cs typeface="Roboto"/>
                <a:sym typeface="Roboto"/>
              </a:rPr>
              <a:t>“A distinção entre </a:t>
            </a:r>
            <a:r>
              <a:rPr b="1" lang="pt-BR">
                <a:latin typeface="Roboto"/>
                <a:ea typeface="Roboto"/>
                <a:cs typeface="Roboto"/>
                <a:sym typeface="Roboto"/>
              </a:rPr>
              <a:t>falácia escalar </a:t>
            </a:r>
            <a:r>
              <a:rPr lang="pt-BR"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b="1" lang="pt-BR">
                <a:latin typeface="Roboto"/>
                <a:ea typeface="Roboto"/>
                <a:cs typeface="Roboto"/>
                <a:sym typeface="Roboto"/>
              </a:rPr>
              <a:t>falácia ecológica</a:t>
            </a:r>
            <a:r>
              <a:rPr lang="pt-BR">
                <a:latin typeface="Roboto"/>
                <a:ea typeface="Roboto"/>
                <a:cs typeface="Roboto"/>
                <a:sym typeface="Roboto"/>
              </a:rPr>
              <a:t> pressupõe a distinção entre macrorregiões (agregações de regiões menores) consistentes e inconsistentes. E, de forma ainda mais geral, a própria categoria “falácia” pressupõe a possibilidade de hierarquizar informações estatísticas espacializadas por sua adequação à realidade e/ou capacidade de traduzir alguma “essência” ou “verdade” territorial.”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Roboto"/>
                <a:ea typeface="Roboto"/>
                <a:cs typeface="Roboto"/>
                <a:sym typeface="Roboto"/>
              </a:rPr>
              <a:t>(PAIVA, 2013, p. 55-56)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00" y="646725"/>
            <a:ext cx="4416126" cy="441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2"/>
          <p:cNvSpPr txBox="1"/>
          <p:nvPr/>
        </p:nvSpPr>
        <p:spPr>
          <a:xfrm>
            <a:off x="5768450" y="4118075"/>
            <a:ext cx="2831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4"/>
              </a:rPr>
              <a:t>https://atlassocioeconomico.rs.gov.br/piramides-etarias-e-envelhecimento-da-populacao</a:t>
            </a:r>
            <a:endParaRPr sz="1000"/>
          </a:p>
        </p:txBody>
      </p:sp>
      <p:sp>
        <p:nvSpPr>
          <p:cNvPr id="296" name="Google Shape;296;p42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Índice de envelhecimento</a:t>
            </a:r>
            <a:endParaRPr/>
          </a:p>
        </p:txBody>
      </p:sp>
      <p:sp>
        <p:nvSpPr>
          <p:cNvPr id="297" name="Google Shape;297;p4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798" y="331161"/>
            <a:ext cx="4267200" cy="413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1" y="331150"/>
            <a:ext cx="426720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05" name="Google Shape;305;p43"/>
          <p:cNvSpPr txBox="1"/>
          <p:nvPr/>
        </p:nvSpPr>
        <p:spPr>
          <a:xfrm>
            <a:off x="1706400" y="4549225"/>
            <a:ext cx="551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5"/>
              </a:rPr>
              <a:t>https://atlassocioeconomico.rs.gov.br/piramides-etarias-e-envelhecimento-da-populacao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Expectativa de vida ao nascer (em anos)</a:t>
            </a:r>
            <a:endParaRPr/>
          </a:p>
        </p:txBody>
      </p:sp>
      <p:sp>
        <p:nvSpPr>
          <p:cNvPr id="311" name="Google Shape;311;p44"/>
          <p:cNvSpPr txBox="1"/>
          <p:nvPr/>
        </p:nvSpPr>
        <p:spPr>
          <a:xfrm>
            <a:off x="3131975" y="45429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Dados: DEEDADOS </a:t>
            </a:r>
            <a:r>
              <a:rPr lang="pt-BR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Paleta de cores: </a:t>
            </a:r>
            <a:r>
              <a:rPr lang="pt-BR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https://bit.ly/colorbrewer4red</a:t>
            </a:r>
            <a:endParaRPr sz="1000"/>
          </a:p>
        </p:txBody>
      </p:sp>
      <p:pic>
        <p:nvPicPr>
          <p:cNvPr id="312" name="Google Shape;31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76343"/>
            <a:ext cx="4024636" cy="37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1969" y="856250"/>
            <a:ext cx="4067181" cy="37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/>
          <p:nvPr/>
        </p:nvSpPr>
        <p:spPr>
          <a:xfrm>
            <a:off x="83075" y="876350"/>
            <a:ext cx="227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Roboto"/>
                <a:ea typeface="Roboto"/>
                <a:cs typeface="Roboto"/>
                <a:sym typeface="Roboto"/>
              </a:rPr>
              <a:t>2000 - Municípios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44"/>
          <p:cNvSpPr txBox="1"/>
          <p:nvPr/>
        </p:nvSpPr>
        <p:spPr>
          <a:xfrm>
            <a:off x="7074475" y="876350"/>
            <a:ext cx="227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Roboto"/>
                <a:ea typeface="Roboto"/>
                <a:cs typeface="Roboto"/>
                <a:sym typeface="Roboto"/>
              </a:rPr>
              <a:t>2000 - Coredes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317" name="Google Shape;317;p44"/>
          <p:cNvPicPr preferRelativeResize="0"/>
          <p:nvPr/>
        </p:nvPicPr>
        <p:blipFill rotWithShape="1">
          <a:blip r:embed="rId5">
            <a:alphaModFix/>
          </a:blip>
          <a:srcRect b="10411" l="86083" r="3247" t="80060"/>
          <a:stretch/>
        </p:blipFill>
        <p:spPr>
          <a:xfrm>
            <a:off x="3131975" y="3574975"/>
            <a:ext cx="1087000" cy="8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Questões de fundo</a:t>
            </a:r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553200" y="1059375"/>
            <a:ext cx="75285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Roboto"/>
                <a:ea typeface="Roboto"/>
                <a:cs typeface="Roboto"/>
                <a:sym typeface="Roboto"/>
              </a:rPr>
              <a:t>“A concentração espacial da riqueza, da renda e do emprego continua ocorrendo aceleradamente no RS, mas isso está mascarado por causa do uso do PIB como indicador de desenvolvimento.”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Roboto"/>
                <a:ea typeface="Roboto"/>
                <a:cs typeface="Roboto"/>
                <a:sym typeface="Roboto"/>
              </a:rPr>
              <a:t>Ao invés do PIB e outros indicadores econômicos devemos olhar para indicadores demográficos para </a:t>
            </a:r>
            <a:r>
              <a:rPr lang="pt-BR" sz="1800">
                <a:latin typeface="Roboto"/>
                <a:ea typeface="Roboto"/>
                <a:cs typeface="Roboto"/>
                <a:sym typeface="Roboto"/>
              </a:rPr>
              <a:t>compreender as dinâmicas regionais.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PAIVA, Carlos - 2022 - Mesa 2: Os desafios do desenvolvimento do RS e as desigualdades regionais: diagnóstico e políticas de enfrentamento - Seminário Desigualdades Regionais e Planejamento Federativo - </a:t>
            </a:r>
            <a:r>
              <a:rPr lang="pt-BR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https://youtu.be/xZLr0LtNV7M?t=9873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/>
          <p:nvPr>
            <p:ph idx="4294967295" type="title"/>
          </p:nvPr>
        </p:nvSpPr>
        <p:spPr>
          <a:xfrm>
            <a:off x="83075" y="30375"/>
            <a:ext cx="8222100" cy="7968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Expectativa de vida ao nascer nos municípios do RS entre 1991 e 2010</a:t>
            </a:r>
            <a:endParaRPr sz="2300"/>
          </a:p>
        </p:txBody>
      </p:sp>
      <p:sp>
        <p:nvSpPr>
          <p:cNvPr id="323" name="Google Shape;323;p45"/>
          <p:cNvSpPr txBox="1"/>
          <p:nvPr/>
        </p:nvSpPr>
        <p:spPr>
          <a:xfrm>
            <a:off x="4490350" y="906913"/>
            <a:ext cx="403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Variação percentual na Expectativa (em %)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4" name="Google Shape;32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0296"/>
            <a:ext cx="3774001" cy="366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2748" y="1423671"/>
            <a:ext cx="3982349" cy="358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5" y="4339307"/>
            <a:ext cx="1714500" cy="65179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 txBox="1"/>
          <p:nvPr/>
        </p:nvSpPr>
        <p:spPr>
          <a:xfrm>
            <a:off x="234800" y="984800"/>
            <a:ext cx="377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Roboto"/>
                <a:ea typeface="Roboto"/>
                <a:cs typeface="Roboto"/>
                <a:sym typeface="Roboto"/>
              </a:rPr>
              <a:t>Crescimento na expectativa (em anos)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8" name="Google Shape;32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0400" y="4300925"/>
            <a:ext cx="1350342" cy="6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30" name="Google Shape;330;p45"/>
          <p:cNvSpPr txBox="1"/>
          <p:nvPr/>
        </p:nvSpPr>
        <p:spPr>
          <a:xfrm>
            <a:off x="8195100" y="3604200"/>
            <a:ext cx="919800" cy="15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/>
              <a:t>Elaborado no ArcGis por Ricardo Dagnino (2022) com base nos dados de DEEDADOS (s.d).</a:t>
            </a:r>
            <a:r>
              <a:rPr lang="pt-BR" sz="800"/>
              <a:t> </a:t>
            </a:r>
            <a:r>
              <a:rPr lang="pt-BR" sz="8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Crescimento e (Re)distribuição da população</a:t>
            </a:r>
            <a:endParaRPr sz="4800"/>
          </a:p>
        </p:txBody>
      </p:sp>
      <p:sp>
        <p:nvSpPr>
          <p:cNvPr id="336" name="Google Shape;336;p4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7"/>
          <p:cNvSpPr txBox="1"/>
          <p:nvPr/>
        </p:nvSpPr>
        <p:spPr>
          <a:xfrm>
            <a:off x="4500250" y="4661575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Dados: DEEDADOS (s.d.) </a:t>
            </a:r>
            <a:r>
              <a:rPr lang="pt-BR" sz="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Paleta de cores: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https://colorbrewer2.org/?type=sequential&amp;scheme=Blues&amp;n=5</a:t>
            </a:r>
            <a:endParaRPr sz="900"/>
          </a:p>
        </p:txBody>
      </p:sp>
      <p:pic>
        <p:nvPicPr>
          <p:cNvPr id="343" name="Google Shape;34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9048" y="84375"/>
            <a:ext cx="5200003" cy="46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878099"/>
            <a:ext cx="159067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5975"/>
            <a:ext cx="2770349" cy="24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724150"/>
            <a:ext cx="2708925" cy="24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 rotWithShape="1">
          <a:blip r:embed="rId9">
            <a:alphaModFix/>
          </a:blip>
          <a:srcRect b="4561" l="14078" r="4068" t="12650"/>
          <a:stretch/>
        </p:blipFill>
        <p:spPr>
          <a:xfrm>
            <a:off x="2284050" y="4155275"/>
            <a:ext cx="1319200" cy="9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 txBox="1"/>
          <p:nvPr/>
        </p:nvSpPr>
        <p:spPr>
          <a:xfrm>
            <a:off x="2192075" y="632288"/>
            <a:ext cx="664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Roboto"/>
                <a:ea typeface="Roboto"/>
                <a:cs typeface="Roboto"/>
                <a:sym typeface="Roboto"/>
              </a:rPr>
              <a:t>1970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47"/>
          <p:cNvSpPr txBox="1"/>
          <p:nvPr/>
        </p:nvSpPr>
        <p:spPr>
          <a:xfrm>
            <a:off x="2105850" y="2812300"/>
            <a:ext cx="664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Roboto"/>
                <a:ea typeface="Roboto"/>
                <a:cs typeface="Roboto"/>
                <a:sym typeface="Roboto"/>
              </a:rPr>
              <a:t>1991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47"/>
          <p:cNvSpPr txBox="1"/>
          <p:nvPr/>
        </p:nvSpPr>
        <p:spPr>
          <a:xfrm>
            <a:off x="7989975" y="695125"/>
            <a:ext cx="664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Roboto"/>
                <a:ea typeface="Roboto"/>
                <a:cs typeface="Roboto"/>
                <a:sym typeface="Roboto"/>
              </a:rPr>
              <a:t>2010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4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52" name="Google Shape;352;p47"/>
          <p:cNvSpPr txBox="1"/>
          <p:nvPr>
            <p:ph idx="4294967295" type="title"/>
          </p:nvPr>
        </p:nvSpPr>
        <p:spPr>
          <a:xfrm>
            <a:off x="42900" y="84375"/>
            <a:ext cx="8222100" cy="5646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População total - Mesorregiões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8"/>
          <p:cNvSpPr txBox="1"/>
          <p:nvPr/>
        </p:nvSpPr>
        <p:spPr>
          <a:xfrm>
            <a:off x="4720925" y="4567775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Dados: </a:t>
            </a:r>
            <a:r>
              <a:rPr lang="pt-BR" sz="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Paleta de cores: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https://colorbrewer2.org/?type=sequential&amp;scheme=Blues&amp;n=4</a:t>
            </a:r>
            <a:endParaRPr sz="900"/>
          </a:p>
        </p:txBody>
      </p:sp>
      <p:pic>
        <p:nvPicPr>
          <p:cNvPr id="359" name="Google Shape;35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3300" y="255475"/>
            <a:ext cx="5085575" cy="426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9"/>
          <p:cNvSpPr txBox="1"/>
          <p:nvPr/>
        </p:nvSpPr>
        <p:spPr>
          <a:xfrm>
            <a:off x="228775" y="4680725"/>
            <a:ext cx="714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Dados: </a:t>
            </a:r>
            <a:r>
              <a:rPr lang="pt-BR" sz="900"/>
              <a:t>DEEDADOS (s.d.) </a:t>
            </a:r>
            <a:r>
              <a:rPr lang="pt-BR" sz="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Paleta de cores: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https://colorbrewer2.org/?type=sequential&amp;scheme=Blues&amp;n=4</a:t>
            </a:r>
            <a:endParaRPr sz="900"/>
          </a:p>
        </p:txBody>
      </p:sp>
      <p:pic>
        <p:nvPicPr>
          <p:cNvPr id="367" name="Google Shape;36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8525" y="520925"/>
            <a:ext cx="4745476" cy="42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67200"/>
            <a:ext cx="4486124" cy="397042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9"/>
          <p:cNvSpPr txBox="1"/>
          <p:nvPr/>
        </p:nvSpPr>
        <p:spPr>
          <a:xfrm>
            <a:off x="3363025" y="901225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2000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49"/>
          <p:cNvSpPr txBox="1"/>
          <p:nvPr/>
        </p:nvSpPr>
        <p:spPr>
          <a:xfrm>
            <a:off x="7972900" y="901225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4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72" name="Google Shape;372;p49"/>
          <p:cNvSpPr txBox="1"/>
          <p:nvPr>
            <p:ph idx="4294967295" type="title"/>
          </p:nvPr>
        </p:nvSpPr>
        <p:spPr>
          <a:xfrm>
            <a:off x="83075" y="59500"/>
            <a:ext cx="8222100" cy="5646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População total - Coredes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0"/>
          <p:cNvSpPr txBox="1"/>
          <p:nvPr/>
        </p:nvSpPr>
        <p:spPr>
          <a:xfrm>
            <a:off x="4572000" y="4661575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Dados: DEEDADOS (s.d.) </a:t>
            </a:r>
            <a:r>
              <a:rPr lang="pt-BR" sz="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Paleta de cores: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https://colorbrewer2.org/?type=sequential&amp;scheme=Blues&amp;n=4</a:t>
            </a:r>
            <a:endParaRPr sz="900"/>
          </a:p>
        </p:txBody>
      </p:sp>
      <p:pic>
        <p:nvPicPr>
          <p:cNvPr id="379" name="Google Shape;37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01100"/>
            <a:ext cx="4473600" cy="400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5" y="3932038"/>
            <a:ext cx="14478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9800" y="736775"/>
            <a:ext cx="4359575" cy="39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/>
          <p:nvPr>
            <p:ph idx="4294967295" type="title"/>
          </p:nvPr>
        </p:nvSpPr>
        <p:spPr>
          <a:xfrm>
            <a:off x="83075" y="59500"/>
            <a:ext cx="8222100" cy="5646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População total - municípios</a:t>
            </a:r>
            <a:endParaRPr/>
          </a:p>
        </p:txBody>
      </p:sp>
      <p:sp>
        <p:nvSpPr>
          <p:cNvPr id="383" name="Google Shape;383;p50"/>
          <p:cNvSpPr txBox="1"/>
          <p:nvPr/>
        </p:nvSpPr>
        <p:spPr>
          <a:xfrm>
            <a:off x="3363025" y="11333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2000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7972900" y="11333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5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75" y="770425"/>
            <a:ext cx="4514150" cy="437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1"/>
          <p:cNvSpPr txBox="1"/>
          <p:nvPr/>
        </p:nvSpPr>
        <p:spPr>
          <a:xfrm>
            <a:off x="5048313" y="4512025"/>
            <a:ext cx="380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4"/>
              </a:rPr>
              <a:t>https://atlassocioeconomico.rs.gov.br/crescimento-populacional</a:t>
            </a:r>
            <a:endParaRPr sz="1000"/>
          </a:p>
        </p:txBody>
      </p:sp>
      <p:pic>
        <p:nvPicPr>
          <p:cNvPr id="392" name="Google Shape;39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6602" y="1458675"/>
            <a:ext cx="3854623" cy="23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1"/>
          <p:cNvSpPr txBox="1"/>
          <p:nvPr/>
        </p:nvSpPr>
        <p:spPr>
          <a:xfrm>
            <a:off x="5149050" y="9045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Taxa de crescimento Anual da População do Brasil e RS - 1970-2020</a:t>
            </a:r>
            <a:endParaRPr/>
          </a:p>
        </p:txBody>
      </p:sp>
      <p:sp>
        <p:nvSpPr>
          <p:cNvPr id="394" name="Google Shape;394;p51"/>
          <p:cNvSpPr txBox="1"/>
          <p:nvPr/>
        </p:nvSpPr>
        <p:spPr>
          <a:xfrm>
            <a:off x="5237825" y="3809050"/>
            <a:ext cx="370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/>
              <a:t>Fonte: IBGE/Censos Demográficos e Estimativa da População 2020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/>
              <a:t>* Considera a população estimada de 2020 e a população recenseada de 2010</a:t>
            </a:r>
            <a:endParaRPr sz="600"/>
          </a:p>
        </p:txBody>
      </p:sp>
      <p:sp>
        <p:nvSpPr>
          <p:cNvPr id="395" name="Google Shape;395;p51"/>
          <p:cNvSpPr txBox="1"/>
          <p:nvPr>
            <p:ph idx="4294967295" type="title"/>
          </p:nvPr>
        </p:nvSpPr>
        <p:spPr>
          <a:xfrm>
            <a:off x="83075" y="59500"/>
            <a:ext cx="84414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Crescimento (e decrescimento) demográfico</a:t>
            </a:r>
            <a:endParaRPr/>
          </a:p>
        </p:txBody>
      </p:sp>
      <p:sp>
        <p:nvSpPr>
          <p:cNvPr id="396" name="Google Shape;396;p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75" y="101475"/>
            <a:ext cx="4882902" cy="47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602" y="444100"/>
            <a:ext cx="3854624" cy="373416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04" name="Google Shape;404;p52"/>
          <p:cNvSpPr txBox="1"/>
          <p:nvPr/>
        </p:nvSpPr>
        <p:spPr>
          <a:xfrm>
            <a:off x="5048313" y="4512025"/>
            <a:ext cx="380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5"/>
              </a:rPr>
              <a:t>https://atlassocioeconomico.rs.gov.br/crescimento-populacional</a:t>
            </a:r>
            <a:endParaRPr sz="1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f linha 1970 2020 fecundidade BR RS" id="409" name="Google Shape;40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00" y="723100"/>
            <a:ext cx="4676775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3"/>
          <p:cNvSpPr txBox="1"/>
          <p:nvPr/>
        </p:nvSpPr>
        <p:spPr>
          <a:xfrm>
            <a:off x="307300" y="139950"/>
            <a:ext cx="4461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Taxa de Fecundidade do BR e RS – 1970-2020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1" name="Google Shape;411;p53"/>
          <p:cNvSpPr txBox="1"/>
          <p:nvPr/>
        </p:nvSpPr>
        <p:spPr>
          <a:xfrm>
            <a:off x="307288" y="3637600"/>
            <a:ext cx="30000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Fonte: IBGE/ Indicadores implícitos na Projeção da População - 2010/2060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2" name="Google Shape;41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602" y="925275"/>
            <a:ext cx="3854623" cy="23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3"/>
          <p:cNvSpPr txBox="1"/>
          <p:nvPr/>
        </p:nvSpPr>
        <p:spPr>
          <a:xfrm>
            <a:off x="5149050" y="3711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Taxa de crescimento Anual da População do Brasil e RS - 1970-2020</a:t>
            </a:r>
            <a:endParaRPr/>
          </a:p>
        </p:txBody>
      </p:sp>
      <p:sp>
        <p:nvSpPr>
          <p:cNvPr id="414" name="Google Shape;414;p53"/>
          <p:cNvSpPr txBox="1"/>
          <p:nvPr/>
        </p:nvSpPr>
        <p:spPr>
          <a:xfrm>
            <a:off x="5237825" y="3275650"/>
            <a:ext cx="3703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IBGE/Censos Demográficos e Estimativa da População 2020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* Considera a população estimada de 2020 e a população recenseada de 2010</a:t>
            </a:r>
            <a:endParaRPr sz="1000"/>
          </a:p>
        </p:txBody>
      </p:sp>
      <p:sp>
        <p:nvSpPr>
          <p:cNvPr id="415" name="Google Shape;415;p5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16" name="Google Shape;416;p53"/>
          <p:cNvSpPr txBox="1"/>
          <p:nvPr/>
        </p:nvSpPr>
        <p:spPr>
          <a:xfrm>
            <a:off x="494188" y="4533475"/>
            <a:ext cx="380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5"/>
              </a:rPr>
              <a:t>https://atlassocioeconomico.rs.gov.br/crescimento-populacional</a:t>
            </a:r>
            <a:endParaRPr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Densidade demográfica</a:t>
            </a:r>
            <a:endParaRPr/>
          </a:p>
        </p:txBody>
      </p:sp>
      <p:pic>
        <p:nvPicPr>
          <p:cNvPr id="422" name="Google Shape;42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8549" y="979600"/>
            <a:ext cx="4443051" cy="391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25" y="1057388"/>
            <a:ext cx="4243748" cy="376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4"/>
          <p:cNvPicPr preferRelativeResize="0"/>
          <p:nvPr/>
        </p:nvPicPr>
        <p:blipFill rotWithShape="1">
          <a:blip r:embed="rId5">
            <a:alphaModFix/>
          </a:blip>
          <a:srcRect b="0" l="10514" r="0" t="7270"/>
          <a:stretch/>
        </p:blipFill>
        <p:spPr>
          <a:xfrm>
            <a:off x="132725" y="979600"/>
            <a:ext cx="1151825" cy="1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4"/>
          <p:cNvSpPr txBox="1"/>
          <p:nvPr/>
        </p:nvSpPr>
        <p:spPr>
          <a:xfrm>
            <a:off x="3363025" y="11333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2011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54"/>
          <p:cNvSpPr txBox="1"/>
          <p:nvPr/>
        </p:nvSpPr>
        <p:spPr>
          <a:xfrm>
            <a:off x="7972900" y="11333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2020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5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28" name="Google Shape;428;p54"/>
          <p:cNvSpPr txBox="1"/>
          <p:nvPr/>
        </p:nvSpPr>
        <p:spPr>
          <a:xfrm>
            <a:off x="582675" y="4761650"/>
            <a:ext cx="457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Dados: DEEDADOS (s.d.) </a:t>
            </a:r>
            <a:r>
              <a:rPr lang="pt-BR" sz="9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Questões de fundo</a:t>
            </a:r>
            <a:endParaRPr/>
          </a:p>
        </p:txBody>
      </p:sp>
      <p:sp>
        <p:nvSpPr>
          <p:cNvPr id="163" name="Google Shape;163;p28"/>
          <p:cNvSpPr txBox="1"/>
          <p:nvPr/>
        </p:nvSpPr>
        <p:spPr>
          <a:xfrm>
            <a:off x="1008975" y="1576925"/>
            <a:ext cx="62436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Roboto"/>
                <a:ea typeface="Roboto"/>
                <a:cs typeface="Roboto"/>
                <a:sym typeface="Roboto"/>
              </a:rPr>
              <a:t>“[...] o fundamento primeiro das desigualdades regionais é múltiplo e contingente, não podendo ser explicado em termos exclusivamente econômicos.”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Roboto"/>
                <a:ea typeface="Roboto"/>
                <a:cs typeface="Roboto"/>
                <a:sym typeface="Roboto"/>
              </a:rPr>
              <a:t>PAIVA, Carlos - 2008 -  </a:t>
            </a:r>
            <a:r>
              <a:rPr lang="pt-BR" sz="1200">
                <a:latin typeface="Roboto"/>
                <a:ea typeface="Roboto"/>
                <a:cs typeface="Roboto"/>
                <a:sym typeface="Roboto"/>
              </a:rPr>
              <a:t>Por que alguns municípios crescem tanto e outros tão pouco? in: PAIVA, C. (org.) A evolução das desigualdades territoriais no Rio Grande do Sul entre 1970 e 2000. Santa Cruz do Sul: Ed. UNISC, 2008. </a:t>
            </a:r>
            <a:r>
              <a:rPr lang="pt-BR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https://territoriopaiva.com.br/producao-teorica/livros/autor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Densidade demográfica</a:t>
            </a:r>
            <a:endParaRPr/>
          </a:p>
        </p:txBody>
      </p:sp>
      <p:pic>
        <p:nvPicPr>
          <p:cNvPr id="434" name="Google Shape;43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27" y="979985"/>
            <a:ext cx="4267199" cy="375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70413"/>
            <a:ext cx="4267201" cy="3774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5"/>
          <p:cNvPicPr preferRelativeResize="0"/>
          <p:nvPr/>
        </p:nvPicPr>
        <p:blipFill rotWithShape="1">
          <a:blip r:embed="rId5">
            <a:alphaModFix/>
          </a:blip>
          <a:srcRect b="0" l="10514" r="0" t="7270"/>
          <a:stretch/>
        </p:blipFill>
        <p:spPr>
          <a:xfrm>
            <a:off x="132725" y="979600"/>
            <a:ext cx="1151825" cy="10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5"/>
          <p:cNvSpPr txBox="1"/>
          <p:nvPr/>
        </p:nvSpPr>
        <p:spPr>
          <a:xfrm>
            <a:off x="3363025" y="11333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2011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" name="Google Shape;438;p55"/>
          <p:cNvSpPr txBox="1"/>
          <p:nvPr/>
        </p:nvSpPr>
        <p:spPr>
          <a:xfrm>
            <a:off x="7972900" y="11333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2020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5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40" name="Google Shape;440;p55"/>
          <p:cNvSpPr txBox="1"/>
          <p:nvPr/>
        </p:nvSpPr>
        <p:spPr>
          <a:xfrm>
            <a:off x="582675" y="4761650"/>
            <a:ext cx="457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Dados: DEEDADOS (s.d.) </a:t>
            </a:r>
            <a:r>
              <a:rPr lang="pt-BR" sz="9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088" y="828137"/>
            <a:ext cx="3895350" cy="37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6"/>
          <p:cNvSpPr txBox="1"/>
          <p:nvPr>
            <p:ph idx="4294967295" type="title"/>
          </p:nvPr>
        </p:nvSpPr>
        <p:spPr>
          <a:xfrm>
            <a:off x="545575" y="0"/>
            <a:ext cx="7774200" cy="74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accent1"/>
                </a:solidFill>
              </a:rPr>
              <a:t>Grau de Urbanização X Densidade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47" name="Google Shape;447;p56"/>
          <p:cNvSpPr txBox="1"/>
          <p:nvPr/>
        </p:nvSpPr>
        <p:spPr>
          <a:xfrm>
            <a:off x="545575" y="4601750"/>
            <a:ext cx="6252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Fonte: Atlas Socioeconômico do Rio Grande do Sul (RS, 2020)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https://atlassocioeconomico.rs.gov.br/grau-de-urbanizacao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5"/>
              </a:rPr>
              <a:t>https://atlassocioeconomico.rs.gov.br/distribuicao-e-densidade-demografica</a:t>
            </a:r>
            <a:endParaRPr sz="1100"/>
          </a:p>
        </p:txBody>
      </p:sp>
      <p:pic>
        <p:nvPicPr>
          <p:cNvPr id="448" name="Google Shape;44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8164" y="828137"/>
            <a:ext cx="3942100" cy="381892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Outros indicadores para pensar a desigualdade no RS</a:t>
            </a:r>
            <a:endParaRPr sz="4800"/>
          </a:p>
        </p:txBody>
      </p:sp>
      <p:sp>
        <p:nvSpPr>
          <p:cNvPr id="455" name="Google Shape;455;p5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8"/>
          <p:cNvSpPr txBox="1"/>
          <p:nvPr>
            <p:ph type="title"/>
          </p:nvPr>
        </p:nvSpPr>
        <p:spPr>
          <a:xfrm>
            <a:off x="131534" y="195486"/>
            <a:ext cx="195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pic>
        <p:nvPicPr>
          <p:cNvPr id="461" name="Google Shape;46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184" y="0"/>
            <a:ext cx="707979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8"/>
          <p:cNvSpPr txBox="1"/>
          <p:nvPr/>
        </p:nvSpPr>
        <p:spPr>
          <a:xfrm>
            <a:off x="55697" y="1167594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sp>
        <p:nvSpPr>
          <p:cNvPr id="463" name="Google Shape;463;p5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9"/>
          <p:cNvSpPr txBox="1"/>
          <p:nvPr>
            <p:ph type="title"/>
          </p:nvPr>
        </p:nvSpPr>
        <p:spPr>
          <a:xfrm>
            <a:off x="131534" y="195486"/>
            <a:ext cx="195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sp>
        <p:nvSpPr>
          <p:cNvPr id="469" name="Google Shape;469;p59"/>
          <p:cNvSpPr txBox="1"/>
          <p:nvPr/>
        </p:nvSpPr>
        <p:spPr>
          <a:xfrm>
            <a:off x="55697" y="1167594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470" name="Google Shape;47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5255" y="-30916"/>
            <a:ext cx="6528746" cy="517441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0"/>
          <p:cNvSpPr txBox="1"/>
          <p:nvPr>
            <p:ph type="title"/>
          </p:nvPr>
        </p:nvSpPr>
        <p:spPr>
          <a:xfrm>
            <a:off x="131534" y="195486"/>
            <a:ext cx="195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sp>
        <p:nvSpPr>
          <p:cNvPr id="477" name="Google Shape;477;p60"/>
          <p:cNvSpPr txBox="1"/>
          <p:nvPr/>
        </p:nvSpPr>
        <p:spPr>
          <a:xfrm>
            <a:off x="55697" y="1167594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478" name="Google Shape;47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133" y="-16946"/>
            <a:ext cx="6579383" cy="516044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 txBox="1"/>
          <p:nvPr>
            <p:ph type="title"/>
          </p:nvPr>
        </p:nvSpPr>
        <p:spPr>
          <a:xfrm>
            <a:off x="131534" y="195486"/>
            <a:ext cx="195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sp>
        <p:nvSpPr>
          <p:cNvPr id="485" name="Google Shape;485;p61"/>
          <p:cNvSpPr txBox="1"/>
          <p:nvPr/>
        </p:nvSpPr>
        <p:spPr>
          <a:xfrm>
            <a:off x="55697" y="1167594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486" name="Google Shape;48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577" y="12432"/>
            <a:ext cx="6446725" cy="513106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2"/>
          <p:cNvSpPr txBox="1"/>
          <p:nvPr>
            <p:ph type="title"/>
          </p:nvPr>
        </p:nvSpPr>
        <p:spPr>
          <a:xfrm>
            <a:off x="131534" y="195486"/>
            <a:ext cx="195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sp>
        <p:nvSpPr>
          <p:cNvPr id="493" name="Google Shape;493;p62"/>
          <p:cNvSpPr txBox="1"/>
          <p:nvPr/>
        </p:nvSpPr>
        <p:spPr>
          <a:xfrm>
            <a:off x="55697" y="1167594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494" name="Google Shape;49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9772" y="-1"/>
            <a:ext cx="6624229" cy="51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"/>
          <p:cNvSpPr txBox="1"/>
          <p:nvPr>
            <p:ph type="title"/>
          </p:nvPr>
        </p:nvSpPr>
        <p:spPr>
          <a:xfrm>
            <a:off x="131534" y="195486"/>
            <a:ext cx="1954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sp>
        <p:nvSpPr>
          <p:cNvPr id="501" name="Google Shape;501;p63"/>
          <p:cNvSpPr txBox="1"/>
          <p:nvPr/>
        </p:nvSpPr>
        <p:spPr>
          <a:xfrm>
            <a:off x="55697" y="1167594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502" name="Google Shape;50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3778" y="13259"/>
            <a:ext cx="6570222" cy="5123707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3"/>
          <p:cNvSpPr txBox="1"/>
          <p:nvPr/>
        </p:nvSpPr>
        <p:spPr>
          <a:xfrm>
            <a:off x="8095511" y="2031690"/>
            <a:ext cx="1026300" cy="11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Nós da UFRGS Litoral não estávamos aqui!!!</a:t>
            </a:r>
            <a:endParaRPr sz="1100"/>
          </a:p>
        </p:txBody>
      </p:sp>
      <p:sp>
        <p:nvSpPr>
          <p:cNvPr id="504" name="Google Shape;504;p63"/>
          <p:cNvSpPr/>
          <p:nvPr/>
        </p:nvSpPr>
        <p:spPr>
          <a:xfrm>
            <a:off x="7974378" y="2031690"/>
            <a:ext cx="54000" cy="54000"/>
          </a:xfrm>
          <a:prstGeom prst="ellipse">
            <a:avLst/>
          </a:prstGeom>
          <a:solidFill>
            <a:srgbClr val="92D05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6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Modelização gráfica e coremática da desigualdade espacial</a:t>
            </a:r>
            <a:endParaRPr sz="4800"/>
          </a:p>
        </p:txBody>
      </p:sp>
      <p:sp>
        <p:nvSpPr>
          <p:cNvPr id="511" name="Google Shape;511;p6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61301"/>
            <a:ext cx="4419599" cy="39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850" y="861300"/>
            <a:ext cx="4342200" cy="388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9"/>
          <p:cNvSpPr txBox="1"/>
          <p:nvPr/>
        </p:nvSpPr>
        <p:spPr>
          <a:xfrm>
            <a:off x="4897725" y="4718775"/>
            <a:ext cx="424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Fonte ds dados</a:t>
            </a:r>
            <a:r>
              <a:rPr lang="pt-BR" sz="900"/>
              <a:t>: DEE (s.d.) </a:t>
            </a:r>
            <a:r>
              <a:rPr lang="pt-BR" sz="9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Paleta de cores: </a:t>
            </a:r>
            <a:r>
              <a:rPr lang="pt-BR" sz="900" u="sng">
                <a:solidFill>
                  <a:schemeClr val="hlink"/>
                </a:solidFill>
                <a:hlinkClick r:id="rId6"/>
              </a:rPr>
              <a:t>https://bit.ly/colorbrewer4green</a:t>
            </a:r>
            <a:endParaRPr sz="900"/>
          </a:p>
        </p:txBody>
      </p:sp>
      <p:sp>
        <p:nvSpPr>
          <p:cNvPr id="173" name="Google Shape;173;p29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Índice de Desenvolvimento Socioeconômico </a:t>
            </a:r>
            <a:r>
              <a:rPr lang="pt-BR" sz="2400"/>
              <a:t>IDESE  -Renda</a:t>
            </a:r>
            <a:endParaRPr sz="2400"/>
          </a:p>
        </p:txBody>
      </p:sp>
      <p:sp>
        <p:nvSpPr>
          <p:cNvPr id="174" name="Google Shape;174;p29"/>
          <p:cNvSpPr txBox="1"/>
          <p:nvPr/>
        </p:nvSpPr>
        <p:spPr>
          <a:xfrm>
            <a:off x="3352625" y="10434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7987400" y="9427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2019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134525" y="3922250"/>
            <a:ext cx="1921800" cy="118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Roboto"/>
                <a:ea typeface="Roboto"/>
                <a:cs typeface="Roboto"/>
                <a:sym typeface="Roboto"/>
              </a:rPr>
              <a:t>IDESE Renda: formado por dois indicadores de geração (PIB per capita) e apropriação (Renda per capita).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7964" y="-12740"/>
            <a:ext cx="4885951" cy="508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5"/>
          <p:cNvPicPr preferRelativeResize="0"/>
          <p:nvPr/>
        </p:nvPicPr>
        <p:blipFill rotWithShape="1">
          <a:blip r:embed="rId4">
            <a:alphaModFix/>
          </a:blip>
          <a:srcRect b="0" l="-12905" r="0" t="0"/>
          <a:stretch/>
        </p:blipFill>
        <p:spPr>
          <a:xfrm>
            <a:off x="10085" y="1938354"/>
            <a:ext cx="2484276" cy="299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5"/>
          <p:cNvPicPr preferRelativeResize="0"/>
          <p:nvPr/>
        </p:nvPicPr>
        <p:blipFill rotWithShape="1">
          <a:blip r:embed="rId5">
            <a:alphaModFix/>
          </a:blip>
          <a:srcRect b="0" l="-12905" r="0" t="0"/>
          <a:stretch/>
        </p:blipFill>
        <p:spPr>
          <a:xfrm>
            <a:off x="2735796" y="2463738"/>
            <a:ext cx="2303332" cy="247378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5"/>
          <p:cNvSpPr/>
          <p:nvPr/>
        </p:nvSpPr>
        <p:spPr>
          <a:xfrm>
            <a:off x="7434318" y="4789219"/>
            <a:ext cx="2412600" cy="573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65"/>
          <p:cNvSpPr txBox="1"/>
          <p:nvPr/>
        </p:nvSpPr>
        <p:spPr>
          <a:xfrm>
            <a:off x="149292" y="120252"/>
            <a:ext cx="271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Modelização BRASIL</a:t>
            </a:r>
            <a:endParaRPr sz="1100"/>
          </a:p>
        </p:txBody>
      </p:sp>
      <p:sp>
        <p:nvSpPr>
          <p:cNvPr id="521" name="Google Shape;521;p65"/>
          <p:cNvSpPr txBox="1"/>
          <p:nvPr/>
        </p:nvSpPr>
        <p:spPr>
          <a:xfrm>
            <a:off x="162133" y="991025"/>
            <a:ext cx="36225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Hervé Théry (2007) e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THÉRY, H.; MELLO, N. Atlas do Brasil: Disparidades e dinâmicas do território. 2. ed. São Paulo: Edusp, 2009.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6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6"/>
          <p:cNvSpPr txBox="1"/>
          <p:nvPr/>
        </p:nvSpPr>
        <p:spPr>
          <a:xfrm>
            <a:off x="143696" y="782129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528" name="Google Shape;52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5856" y="0"/>
            <a:ext cx="58732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56" y="2120354"/>
            <a:ext cx="2514922" cy="298967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6"/>
          <p:cNvSpPr/>
          <p:nvPr/>
        </p:nvSpPr>
        <p:spPr>
          <a:xfrm>
            <a:off x="3127031" y="4569972"/>
            <a:ext cx="2412600" cy="573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4549" y="3327835"/>
            <a:ext cx="1996202" cy="181566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33" name="Google Shape;533;p66"/>
          <p:cNvSpPr txBox="1"/>
          <p:nvPr>
            <p:ph type="title"/>
          </p:nvPr>
        </p:nvSpPr>
        <p:spPr>
          <a:xfrm>
            <a:off x="137653" y="63378"/>
            <a:ext cx="3522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7"/>
          <p:cNvSpPr txBox="1"/>
          <p:nvPr>
            <p:ph type="title"/>
          </p:nvPr>
        </p:nvSpPr>
        <p:spPr>
          <a:xfrm>
            <a:off x="137653" y="63378"/>
            <a:ext cx="3522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100"/>
              <a:t>Modelização do potencial de inovação do RS</a:t>
            </a:r>
            <a:endParaRPr/>
          </a:p>
        </p:txBody>
      </p:sp>
      <p:sp>
        <p:nvSpPr>
          <p:cNvPr id="539" name="Google Shape;539;p67"/>
          <p:cNvSpPr txBox="1"/>
          <p:nvPr/>
        </p:nvSpPr>
        <p:spPr>
          <a:xfrm>
            <a:off x="143696" y="782129"/>
            <a:ext cx="2106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Ivan Tartaruga (2014)</a:t>
            </a:r>
            <a:endParaRPr sz="1100"/>
          </a:p>
        </p:txBody>
      </p:sp>
      <p:pic>
        <p:nvPicPr>
          <p:cNvPr id="540" name="Google Shape;54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248" y="0"/>
            <a:ext cx="58732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7"/>
          <p:cNvSpPr/>
          <p:nvPr/>
        </p:nvSpPr>
        <p:spPr>
          <a:xfrm>
            <a:off x="3293360" y="4569972"/>
            <a:ext cx="2412600" cy="573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7"/>
          <p:cNvSpPr/>
          <p:nvPr/>
        </p:nvSpPr>
        <p:spPr>
          <a:xfrm>
            <a:off x="2310859" y="2490405"/>
            <a:ext cx="6777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9682" y="1600353"/>
            <a:ext cx="1628916" cy="145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77" y="1651793"/>
            <a:ext cx="1583192" cy="140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79028" y="3707169"/>
            <a:ext cx="1588908" cy="134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766" y="3695738"/>
            <a:ext cx="1628916" cy="136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06508" y="3515154"/>
            <a:ext cx="1790256" cy="162834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67"/>
          <p:cNvSpPr txBox="1"/>
          <p:nvPr/>
        </p:nvSpPr>
        <p:spPr>
          <a:xfrm>
            <a:off x="-4138" y="1265861"/>
            <a:ext cx="1583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Aglomerações e conexões</a:t>
            </a:r>
            <a:endParaRPr sz="1100"/>
          </a:p>
        </p:txBody>
      </p:sp>
      <p:sp>
        <p:nvSpPr>
          <p:cNvPr id="549" name="Google Shape;549;p67"/>
          <p:cNvSpPr txBox="1"/>
          <p:nvPr/>
        </p:nvSpPr>
        <p:spPr>
          <a:xfrm>
            <a:off x="1755406" y="1374500"/>
            <a:ext cx="1583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População</a:t>
            </a:r>
            <a:endParaRPr sz="1100"/>
          </a:p>
        </p:txBody>
      </p:sp>
      <p:sp>
        <p:nvSpPr>
          <p:cNvPr id="550" name="Google Shape;550;p67"/>
          <p:cNvSpPr txBox="1"/>
          <p:nvPr/>
        </p:nvSpPr>
        <p:spPr>
          <a:xfrm>
            <a:off x="9773" y="3295863"/>
            <a:ext cx="1583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Pós-graduação</a:t>
            </a:r>
            <a:endParaRPr sz="1100"/>
          </a:p>
        </p:txBody>
      </p:sp>
      <p:sp>
        <p:nvSpPr>
          <p:cNvPr id="551" name="Google Shape;551;p67"/>
          <p:cNvSpPr txBox="1"/>
          <p:nvPr/>
        </p:nvSpPr>
        <p:spPr>
          <a:xfrm>
            <a:off x="1755406" y="3422821"/>
            <a:ext cx="1904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Pesquisa e Desenvolvimento</a:t>
            </a:r>
            <a:endParaRPr sz="1100"/>
          </a:p>
        </p:txBody>
      </p:sp>
      <p:sp>
        <p:nvSpPr>
          <p:cNvPr id="552" name="Google Shape;552;p6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8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Referências</a:t>
            </a:r>
            <a:endParaRPr/>
          </a:p>
        </p:txBody>
      </p:sp>
      <p:sp>
        <p:nvSpPr>
          <p:cNvPr id="558" name="Google Shape;558;p6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59" name="Google Shape;559;p68"/>
          <p:cNvSpPr txBox="1"/>
          <p:nvPr>
            <p:ph idx="4294967295" type="body"/>
          </p:nvPr>
        </p:nvSpPr>
        <p:spPr>
          <a:xfrm>
            <a:off x="218225" y="967175"/>
            <a:ext cx="4122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ÁVILA, R. e MONASTERIO, L. (2006) “O MAUP e a Análise Espacial: um estudo de caso para o Rio Grande do Sul (1991-2000). In: Anais do Terceiro Encontro de Economia Gaúcha. Porto Alegre: FEE / PUC-RS. Disponível no site da FEE em: </a:t>
            </a:r>
            <a:r>
              <a:rPr lang="pt-BR" sz="750" u="sng">
                <a:solidFill>
                  <a:schemeClr val="hlink"/>
                </a:solidFill>
                <a:hlinkClick r:id="rId3"/>
              </a:rPr>
              <a:t>http://www.fee.tche.br/3eeg/Artigos/m23t01.pdf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DAGNINO, Ricardo. Expectativa de vida ao nascer nos municípios do Rio Grande do Sul, Brasil - 1991, 2000, 2010. Harvard Dataverse, 2022.  </a:t>
            </a:r>
            <a:r>
              <a:rPr lang="pt-BR" sz="750" u="sng">
                <a:solidFill>
                  <a:schemeClr val="hlink"/>
                </a:solidFill>
                <a:hlinkClick r:id="rId4"/>
              </a:rPr>
              <a:t>https://doi.org/10.7910/DVN/XTDKHG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DEE -  Departamento de Economia e Estatística. DEEDADOS. Porto Alegre:  Departamento de Economia e Estatística (DEE) da Secretaria de Planejamento, Orçamento e Gestão, s/d. (Coordenação: Bruno Paim, Pedro Tonon Zuanazzi. Interfaces e desenvolvimento: EGEOS-Consultoria e Sistemas de Informação Ltda. Equipe Técnica: André Luiz Leite Chaves, Antônio Ricardo Belo, Josué Klafke Sperb). </a:t>
            </a:r>
            <a:r>
              <a:rPr lang="pt-BR" sz="750" u="sng">
                <a:solidFill>
                  <a:schemeClr val="hlink"/>
                </a:solidFill>
                <a:hlinkClick r:id="rId5"/>
              </a:rPr>
              <a:t>http://feedados.fee.tche.br/</a:t>
            </a:r>
            <a:r>
              <a:rPr lang="pt-BR" sz="750"/>
              <a:t>. Todos os dados foram consultados em julho de 2022.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OPENSHAW, S. and TAYLOR, P. J. (1979). A million or so correlation coefficients: three experiments on the modifiable areal unit problem. In: WRIGLEY, N. (org.) Statistical Applications in the Spatial Sciences. London: Pion Limited.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PAIVA, Carlos. Por que alguns municípios crescem tanto e outros tão pouco? In: PAIVA, C. (org.) A evolução das desigualdades territoriais no Rio Grande do Sul entre 1970 e 2000. Santa Cruz do Sul: Ed. UNISC, 2008. </a:t>
            </a:r>
            <a:r>
              <a:rPr lang="pt-BR" sz="750" u="sng">
                <a:solidFill>
                  <a:schemeClr val="hlink"/>
                </a:solidFill>
                <a:hlinkClick r:id="rId6"/>
              </a:rPr>
              <a:t>https://territoriopaiva.com.br/producao-teorica/livros/autor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PAIVA, C. Fundamentos da Análise e do Planejamento de Economias Regionais. Foz do Iguaçu: Editora Parque Itaipu, 2013. </a:t>
            </a:r>
            <a:r>
              <a:rPr lang="pt-BR" sz="750" u="sng">
                <a:solidFill>
                  <a:schemeClr val="hlink"/>
                </a:solidFill>
                <a:hlinkClick r:id="rId7"/>
              </a:rPr>
              <a:t>https://professor.ufrgs.br/dagnino/files/paiva_2013_fundamentos_da_analise_e_do_planejamento_1.pdf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PAIVA, Carlos. A dinâmica recente da economia gaúcha. Aprofundamento das desigualdades regionais e perda de expressão relativa na Economia  brasileira. (Apresentação realizada durante a Mesa 2: Os desafios do desenvolvimento do RS e as desigualdades regionais: diagnóstico e políticas de enfrentamento no Seminário Desigualdades Regionais e Planejamento Federativo). Porto Alegre, 2022. </a:t>
            </a:r>
            <a:r>
              <a:rPr lang="pt-BR" sz="750" u="sng">
                <a:solidFill>
                  <a:schemeClr val="hlink"/>
                </a:solidFill>
                <a:hlinkClick r:id="rId8"/>
              </a:rPr>
              <a:t>https://youtu.be/xZLr0LtNV7M?t=9873</a:t>
            </a:r>
            <a:endParaRPr sz="750"/>
          </a:p>
        </p:txBody>
      </p:sp>
      <p:sp>
        <p:nvSpPr>
          <p:cNvPr id="560" name="Google Shape;560;p68"/>
          <p:cNvSpPr txBox="1"/>
          <p:nvPr>
            <p:ph idx="4294967295" type="body"/>
          </p:nvPr>
        </p:nvSpPr>
        <p:spPr>
          <a:xfrm>
            <a:off x="4641525" y="978150"/>
            <a:ext cx="4279800" cy="31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PERES DE ÁVILA, R.; MONASTERIO, L. (2009). O MAUP e a Análise Espacial: um estudo de caso para o Rio Grande do Sul (1991-2000). Análise Econômica, 26(49). </a:t>
            </a:r>
            <a:r>
              <a:rPr lang="pt-BR" sz="750" u="sng">
                <a:solidFill>
                  <a:schemeClr val="hlink"/>
                </a:solidFill>
                <a:hlinkClick r:id="rId9"/>
              </a:rPr>
              <a:t>https://doi.org/10.22456/2176-5456.1115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RS - </a:t>
            </a:r>
            <a:r>
              <a:rPr lang="pt-BR" sz="750"/>
              <a:t>Rio Grande do S</a:t>
            </a:r>
            <a:r>
              <a:rPr lang="pt-BR" sz="750"/>
              <a:t>ul. Atlas Socioeconômico: Estado do Rio Grande do Sul. Porto Alegre: Secretaria da Coordenação e Planejamento (SCP), 2002. 2. edição. 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 u="sng">
                <a:solidFill>
                  <a:schemeClr val="hlink"/>
                </a:solidFill>
                <a:hlinkClick r:id="rId10"/>
              </a:rPr>
              <a:t>https://atlassocioeconomico.rs.gov.br/upload/arquivos/201611/22165117-atlas-socioeconomico-do-rs-2-eda.pdf</a:t>
            </a:r>
            <a:r>
              <a:rPr lang="pt-BR" sz="750"/>
              <a:t> e </a:t>
            </a:r>
            <a:r>
              <a:rPr lang="pt-BR" sz="750" u="sng">
                <a:solidFill>
                  <a:schemeClr val="hlink"/>
                </a:solidFill>
                <a:hlinkClick r:id="rId11"/>
              </a:rPr>
              <a:t>https://atlassocioeconomico.rs.gov.br/15-anos-do-atlas-socioeconomico-do-rs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RS. Atlas Socioeconômico do Rio Grande do Sul. Porto Alegre: Secretaria de Planejamento, Governança e Gestão, Departamento de Planejamento Governamental, 2020. 5 ed. ISBN 9786587878003. </a:t>
            </a:r>
            <a:r>
              <a:rPr lang="pt-BR" sz="750" u="sng">
                <a:solidFill>
                  <a:schemeClr val="hlink"/>
                </a:solidFill>
                <a:hlinkClick r:id="rId12"/>
              </a:rPr>
              <a:t>https://atlassocioeconomico.rs.gov.br/ficha-catalografica</a:t>
            </a:r>
            <a:r>
              <a:rPr lang="pt-BR" sz="750"/>
              <a:t> e </a:t>
            </a:r>
            <a:r>
              <a:rPr lang="pt-BR" sz="750" u="sng">
                <a:solidFill>
                  <a:schemeClr val="hlink"/>
                </a:solidFill>
                <a:hlinkClick r:id="rId13"/>
              </a:rPr>
              <a:t>https://atlassocioeconomico.rs.gov.br/15-anos-do-atlas-socioeconomico-do-rs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TARTARUGA, I. G. P. Inovação, território e cooperação: Um novo panorama da Geografia Econômica do Rio Grande do Sul. Tese (Doutorado em Geografia) – Instituto de Geociências, Universidade Federal do Rio Grande do Sul, Porto Alegre, 2014. 334 f. Disponível em: &lt;http://www.lume.ufrgs.br/handle/10183/106435&gt;. Acesso em: 20 out. 2021. 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THÉRY, Hervé. Modelização gráfica para a análise regional: um método. GEOUSP – Espaço e Tempo, São Paulo, n. 15, p. 179-188, 2004. Disponível em: &lt;https://doi.org/10.11606/issn.2179-0892.geousp.2004.123894&gt;. Acesso em: 20 out. 2021.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THÉRY, Hervé. Chaves para a leitura do território paulista. Confins – Revista Franco Brasileira de Geografia, n. 1, p. 1-13, 2007. Disponível em: &lt;https://journals.openedition.org/confins/25&gt;. Acesso em 20 out. 2021. 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THÉRY, Hervé; MELLO, Neli Aparecida de. Atlas do Brasil: Disparidades e dinâmicas do território. 2. ed. São Paulo: Edusp, 2009.</a:t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/>
              <a:t>WOOD, C.; CARVALHO, J. A demografia da desigualdade no Brasil. Rio de Janeiro, IPEA, 1994. (1ª Edição em inglês: The Demography of Inequality in Brazil - 1988) </a:t>
            </a:r>
            <a:r>
              <a:rPr lang="pt-BR" sz="750" u="sng">
                <a:solidFill>
                  <a:schemeClr val="hlink"/>
                </a:solidFill>
                <a:hlinkClick r:id="rId14"/>
              </a:rPr>
              <a:t>https://doi.org/10.1017/CBO9780511759901</a:t>
            </a:r>
            <a:endParaRPr sz="7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850" y="861300"/>
            <a:ext cx="4342200" cy="388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0"/>
          <p:cNvSpPr txBox="1"/>
          <p:nvPr>
            <p:ph idx="4294967295" type="title"/>
          </p:nvPr>
        </p:nvSpPr>
        <p:spPr>
          <a:xfrm>
            <a:off x="83075" y="59500"/>
            <a:ext cx="8222100" cy="7677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IDESE  Renda X Renda per capita</a:t>
            </a:r>
            <a:endParaRPr/>
          </a:p>
        </p:txBody>
      </p:sp>
      <p:sp>
        <p:nvSpPr>
          <p:cNvPr id="185" name="Google Shape;185;p30"/>
          <p:cNvSpPr txBox="1"/>
          <p:nvPr/>
        </p:nvSpPr>
        <p:spPr>
          <a:xfrm>
            <a:off x="3352625" y="1043400"/>
            <a:ext cx="87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IDESE </a:t>
            </a: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100" y="1153625"/>
            <a:ext cx="3595200" cy="34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7576075" y="1180000"/>
            <a:ext cx="87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Roboto"/>
                <a:ea typeface="Roboto"/>
                <a:cs typeface="Roboto"/>
                <a:sym typeface="Roboto"/>
              </a:rPr>
              <a:t>2010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9" name="Google Shape;189;p30"/>
          <p:cNvSpPr txBox="1"/>
          <p:nvPr/>
        </p:nvSpPr>
        <p:spPr>
          <a:xfrm>
            <a:off x="189850" y="4749250"/>
            <a:ext cx="424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Fonte ds dados: DEE (s.d.) </a:t>
            </a:r>
            <a:r>
              <a:rPr lang="pt-BR" sz="9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http://feedados.fee.tche.br/feedados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Paleta de cores: </a:t>
            </a:r>
            <a:r>
              <a:rPr lang="pt-BR" sz="900" u="sng">
                <a:solidFill>
                  <a:schemeClr val="hlink"/>
                </a:solidFill>
                <a:hlinkClick r:id="rId6"/>
              </a:rPr>
              <a:t>https://bit.ly/colorbrewer4green</a:t>
            </a:r>
            <a:endParaRPr sz="900"/>
          </a:p>
        </p:txBody>
      </p:sp>
      <p:sp>
        <p:nvSpPr>
          <p:cNvPr id="190" name="Google Shape;190;p30"/>
          <p:cNvSpPr txBox="1"/>
          <p:nvPr/>
        </p:nvSpPr>
        <p:spPr>
          <a:xfrm>
            <a:off x="4687375" y="4730875"/>
            <a:ext cx="424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Fonte: </a:t>
            </a:r>
            <a:r>
              <a:rPr lang="pt-BR" sz="900"/>
              <a:t>Atlas Socioeconômico do Rio Grande do Sul (RS, 2020)</a:t>
            </a:r>
            <a:endParaRPr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Desigualdades regionais estruturais e históricas</a:t>
            </a:r>
            <a:endParaRPr sz="4800"/>
          </a:p>
        </p:txBody>
      </p: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b="3242" l="3254" r="4554" t="3569"/>
          <a:stretch/>
        </p:blipFill>
        <p:spPr>
          <a:xfrm rot="29998">
            <a:off x="17188" y="22963"/>
            <a:ext cx="5285350" cy="505654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/>
        </p:nvSpPr>
        <p:spPr>
          <a:xfrm>
            <a:off x="5378902" y="2614500"/>
            <a:ext cx="34131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Atlas - RS (2002, p. 8)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Rio Grande do Sul. Atlas Socioeconômico: Estado do Rio Grande do Sul. Porto Alegre: Secretaria da Coordenação e Planejamento (SCP), 2002. 2. edição.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https://atlassocioeconomico.rs.gov.br/upload/arquivos/201611/22165117-atlas-socioeconomico-do-rs-2-eda.pdf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https://atlassocioeconomico.rs.gov.br/15-anos-do-atlas-socioeconomico-do-rs</a:t>
            </a:r>
            <a:endParaRPr sz="900"/>
          </a:p>
        </p:txBody>
      </p:sp>
      <p:sp>
        <p:nvSpPr>
          <p:cNvPr id="203" name="Google Shape;203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78600"/>
            <a:ext cx="4940375" cy="498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633" y="147125"/>
            <a:ext cx="3892668" cy="340989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/>
          <p:nvPr/>
        </p:nvSpPr>
        <p:spPr>
          <a:xfrm>
            <a:off x="5115000" y="3890850"/>
            <a:ext cx="38133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Atlas RS (2002, p. 46)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Rio Grande do Sul. Atlas Socioeconômico: Estado do Rio Grande do Sul. Porto Alegre: Secretaria da Coordenação e Planejamento (SCP), 2002. 2. edição. </a:t>
            </a:r>
            <a:r>
              <a:rPr lang="pt-BR" sz="7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https://atlassocioeconomico.rs.gov.br/upload/arquivos/201611/22165117-atlas-socioeconomico-do-rs-2-eda.pdf</a:t>
            </a:r>
            <a:endParaRPr sz="1200"/>
          </a:p>
        </p:txBody>
      </p:sp>
      <p:sp>
        <p:nvSpPr>
          <p:cNvPr id="211" name="Google Shape;211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A sobrevivência humana como principal indicador</a:t>
            </a:r>
            <a:endParaRPr sz="4800"/>
          </a:p>
        </p:txBody>
      </p:sp>
      <p:sp>
        <p:nvSpPr>
          <p:cNvPr id="217" name="Google Shape;217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