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Lst>
  <p:sldSz cy="5143500" cx="9144000"/>
  <p:notesSz cx="6858000" cy="9144000"/>
  <p:embeddedFontLst>
    <p:embeddedFont>
      <p:font typeface="Roboto"/>
      <p:regular r:id="rId57"/>
      <p:bold r:id="rId58"/>
      <p:italic r:id="rId59"/>
      <p:boldItalic r:id="rId60"/>
    </p:embeddedFont>
    <p:embeddedFont>
      <p:font typeface="Nunito"/>
      <p:regular r:id="rId61"/>
      <p:bold r:id="rId62"/>
      <p:italic r:id="rId63"/>
      <p:boldItalic r:id="rId64"/>
    </p:embeddedFont>
    <p:embeddedFont>
      <p:font typeface="Lato"/>
      <p:regular r:id="rId65"/>
      <p:bold r:id="rId66"/>
      <p:italic r:id="rId67"/>
      <p:boldItalic r:id="rId68"/>
    </p:embeddedFont>
    <p:embeddedFont>
      <p:font typeface="Maven Pro"/>
      <p:regular r:id="rId69"/>
      <p:bold r:id="rId7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9490FAF-504E-45BF-97C8-6635DA4E7B10}">
  <a:tblStyle styleId="{39490FAF-504E-45BF-97C8-6635DA4E7B1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70" Type="http://schemas.openxmlformats.org/officeDocument/2006/relationships/font" Target="fonts/MavenPro-bold.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Nunito-bold.fntdata"/><Relationship Id="rId61" Type="http://schemas.openxmlformats.org/officeDocument/2006/relationships/font" Target="fonts/Nunito-regular.fntdata"/><Relationship Id="rId20" Type="http://schemas.openxmlformats.org/officeDocument/2006/relationships/slide" Target="slides/slide14.xml"/><Relationship Id="rId64" Type="http://schemas.openxmlformats.org/officeDocument/2006/relationships/font" Target="fonts/Nunito-boldItalic.fntdata"/><Relationship Id="rId63" Type="http://schemas.openxmlformats.org/officeDocument/2006/relationships/font" Target="fonts/Nunito-italic.fntdata"/><Relationship Id="rId22" Type="http://schemas.openxmlformats.org/officeDocument/2006/relationships/slide" Target="slides/slide16.xml"/><Relationship Id="rId66" Type="http://schemas.openxmlformats.org/officeDocument/2006/relationships/font" Target="fonts/Lato-bold.fntdata"/><Relationship Id="rId21" Type="http://schemas.openxmlformats.org/officeDocument/2006/relationships/slide" Target="slides/slide15.xml"/><Relationship Id="rId65" Type="http://schemas.openxmlformats.org/officeDocument/2006/relationships/font" Target="fonts/Lato-regular.fntdata"/><Relationship Id="rId24" Type="http://schemas.openxmlformats.org/officeDocument/2006/relationships/slide" Target="slides/slide18.xml"/><Relationship Id="rId68" Type="http://schemas.openxmlformats.org/officeDocument/2006/relationships/font" Target="fonts/Lato-boldItalic.fntdata"/><Relationship Id="rId23" Type="http://schemas.openxmlformats.org/officeDocument/2006/relationships/slide" Target="slides/slide17.xml"/><Relationship Id="rId67" Type="http://schemas.openxmlformats.org/officeDocument/2006/relationships/font" Target="fonts/Lato-italic.fntdata"/><Relationship Id="rId60" Type="http://schemas.openxmlformats.org/officeDocument/2006/relationships/font" Target="fonts/Roboto-boldItalic.fntdata"/><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MavenPro-regular.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Roboto-regular.fntdata"/><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Roboto-italic.fntdata"/><Relationship Id="rId14" Type="http://schemas.openxmlformats.org/officeDocument/2006/relationships/slide" Target="slides/slide8.xml"/><Relationship Id="rId58" Type="http://schemas.openxmlformats.org/officeDocument/2006/relationships/font" Target="fonts/Roboto-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9ba42c996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9ba42c996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9ba42c9964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9ba42c9964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9fb06f5815_0_13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9fb06f5815_0_13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9fb06f5815_0_1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9fb06f5815_0_1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a753db512b_1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a753db512b_1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a753db512b_1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2" name="Google Shape;402;ga753db512b_1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ga753db512b_1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a753db512b_1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a753db512b_1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0" name="Google Shape;420;ga753db512b_1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a753db512b_1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a753db512b_1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a753db512b_1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a753db512b_1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g9fb06f5815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9fb06f5815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a753db512b_1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a753db512b_1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a753db512b_1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a753db512b_1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g9fb06f5815_0_1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5" name="Google Shape;465;g9fb06f5815_0_1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a113d02b3c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a113d02b3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a0ad1eb18a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a0ad1eb18a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a113d02b3c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a113d02b3c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ga63c36caa2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a63c36caa2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a63c36caa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a63c36caa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9f68d6867c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9f68d6867c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9f68d6867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9f68d6867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9fb06f5815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9fb06f5815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a0ad1eb277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a0ad1eb277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a0ad1eb277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a0ad1eb277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a113d02b3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a113d02b3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a113d02b3c_0_5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a113d02b3c_0_5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a753db512b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a753db512b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ga753db512b_1_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2" name="Google Shape;582;ga753db512b_1_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a753db512b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a753db512b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a753db512b_1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a753db512b_1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a753db512b_1_1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a753db512b_1_1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a753db512b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a753db512b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9fb06f5815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9fb06f5815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a753db512b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a753db512b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d5907ebe6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2" name="Google Shape;642;gd5907ebe6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8" name="Shape 648"/>
        <p:cNvGrpSpPr/>
        <p:nvPr/>
      </p:nvGrpSpPr>
      <p:grpSpPr>
        <a:xfrm>
          <a:off x="0" y="0"/>
          <a:ext cx="0" cy="0"/>
          <a:chOff x="0" y="0"/>
          <a:chExt cx="0" cy="0"/>
        </a:xfrm>
      </p:grpSpPr>
      <p:sp>
        <p:nvSpPr>
          <p:cNvPr id="649" name="Google Shape;649;gd5907ebe6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0" name="Google Shape;650;gd5907ebe6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ga753db512b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9" name="Google Shape;659;ga753db512b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6" name="Shape 666"/>
        <p:cNvGrpSpPr/>
        <p:nvPr/>
      </p:nvGrpSpPr>
      <p:grpSpPr>
        <a:xfrm>
          <a:off x="0" y="0"/>
          <a:ext cx="0" cy="0"/>
          <a:chOff x="0" y="0"/>
          <a:chExt cx="0" cy="0"/>
        </a:xfrm>
      </p:grpSpPr>
      <p:sp>
        <p:nvSpPr>
          <p:cNvPr id="667" name="Google Shape;667;ga753db512b_1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8" name="Google Shape;668;ga753db512b_1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g9fb06f5815_0_14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6" name="Google Shape;676;g9fb06f5815_0_14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g9fb06f5815_0_14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4" name="Google Shape;684;g9fb06f5815_0_14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a753db512b_0_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a753db512b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a8a38bb179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a8a38bb179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ga753db512b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5" name="Google Shape;715;ga753db512b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a753db512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a753db512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ga113d02b3c_0_5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3" name="Google Shape;723;ga113d02b3c_0_5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a753db512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a753db512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a0ad1eb277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a0ad1eb277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a63c36caa2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a63c36caa2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a0ad1eb27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a0ad1eb27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no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professor.ufrgs.br/dagnino"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hyperlink" Target="https://www.shutterstock.com/pt/image-photo/carl-friedrich-gauss-1777-1855-german-1146351125" TargetMode="External"/><Relationship Id="rId6" Type="http://schemas.openxmlformats.org/officeDocument/2006/relationships/hyperlink" Target="https://slideplayer.com.br/slide/11729565/"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certform66.blogspot.com/2017/12/national-geographic-gauss-teoria-dos.html" TargetMode="External"/><Relationship Id="rId4" Type="http://schemas.openxmlformats.org/officeDocument/2006/relationships/image" Target="../media/image19.png"/><Relationship Id="rId5" Type="http://schemas.openxmlformats.org/officeDocument/2006/relationships/image" Target="../media/image25.png"/><Relationship Id="rId6" Type="http://schemas.openxmlformats.org/officeDocument/2006/relationships/hyperlink" Target="https://www.amazon.es/National-Geographic-Gauss-teor%C3%ADa-n%C3%BAmeros/dp/B073M29456"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doi.org/10.4000/cybergeo.25478" TargetMode="Externa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youtu.be/YdE7wXPZ16k" TargetMode="External"/><Relationship Id="rId4" Type="http://schemas.openxmlformats.org/officeDocument/2006/relationships/hyperlink" Target="https://youtu.be/7C_Oxms4LsY" TargetMode="External"/><Relationship Id="rId5" Type="http://schemas.openxmlformats.org/officeDocument/2006/relationships/hyperlink" Target="https://www.imdb.com/title/tt1571401/" TargetMode="External"/><Relationship Id="rId6"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hyperlink" Target="https://www.jstor.org/stable/180990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scielosp.org/article/rpsp/2002.v12n6/398-414/pt/" TargetMode="External"/><Relationship Id="rId4" Type="http://schemas.openxmlformats.org/officeDocument/2006/relationships/hyperlink" Target="https://www.scielosp.org/article/rpsp/2002.v12n6/398-414/pt/" TargetMode="External"/><Relationship Id="rId5"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4.png"/><Relationship Id="rId4" Type="http://schemas.openxmlformats.org/officeDocument/2006/relationships/hyperlink" Target="https://ourworldindata.org/income-inequality"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s://ourworldindata.org/income-inequality" TargetMode="Externa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doi.org/10.1590/S0104-12902016146195"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s://www.wessa.net/rwasp_concentration.wasp" TargetMode="External"/><Relationship Id="rId4" Type="http://schemas.openxmlformats.org/officeDocument/2006/relationships/hyperlink" Target="https://shlegeris.com/gini.htm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s://shlegeris.com/gini.html" TargetMode="Externa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shlegeris.com/gini.html" TargetMode="Externa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s://www.wessa.net/rwasp_concentration.wasp" TargetMode="External"/><Relationship Id="rId4" Type="http://schemas.openxmlformats.org/officeDocument/2006/relationships/image" Target="../media/image13.png"/><Relationship Id="rId5" Type="http://schemas.openxmlformats.org/officeDocument/2006/relationships/image" Target="../media/image1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11.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s://researchrepository.wvu.edu/rri-web-book/2" TargetMode="Externa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doi.org/10.1590/S0104-12902016146195"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s://researchrepository.wvu.edu/rri-web-book/2"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s://doi.org/10.1007/s11205-019-02208-7" TargetMode="Externa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researchrepository.wvu.edu/rri-web-book/2" TargetMode="External"/><Relationship Id="rId4" Type="http://schemas.openxmlformats.org/officeDocument/2006/relationships/image" Target="../media/image1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doi.org/10.5935/abc.20190185" TargetMode="External"/><Relationship Id="rId4"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1.png"/><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hyperlink" Target="https://bit.ly/38bsn9e" TargetMode="External"/><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11" Type="http://schemas.openxmlformats.org/officeDocument/2006/relationships/hyperlink" Target="https://ppe.ipea.gov.br/index.php/ppe/article/viewFile/1991/1273" TargetMode="External"/><Relationship Id="rId10" Type="http://schemas.openxmlformats.org/officeDocument/2006/relationships/hyperlink" Target="https://www.rebep.org.br/revista/article/view/744" TargetMode="External"/><Relationship Id="rId13" Type="http://schemas.openxmlformats.org/officeDocument/2006/relationships/hyperlink" Target="https://edisciplinas.usp.br/pluginfile.php/297175/mod_resource/content/1/3646_001.pdf" TargetMode="External"/><Relationship Id="rId12" Type="http://schemas.openxmlformats.org/officeDocument/2006/relationships/hyperlink" Target="http://bibliotecadigital.fgv.br/ojs/index.php/bre/article/view/3001" TargetMode="External"/><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hyperlink" Target="http://www.ernestoamaral.com/docs/IndSoc/Aula6slides20091.pdf" TargetMode="External"/><Relationship Id="rId4" Type="http://schemas.openxmlformats.org/officeDocument/2006/relationships/hyperlink" Target="https://doi.org/10.1590/S1414-40772013000100008" TargetMode="External"/><Relationship Id="rId9" Type="http://schemas.openxmlformats.org/officeDocument/2006/relationships/hyperlink" Target="https://www.ufrgs.br/sig/mapas/educacao/" TargetMode="External"/><Relationship Id="rId14" Type="http://schemas.openxmlformats.org/officeDocument/2006/relationships/hyperlink" Target="https://biblioteca.ibge.gov.br/index.php/biblioteca-catalogo?view=detalhes&amp;id=2101678" TargetMode="External"/><Relationship Id="rId5" Type="http://schemas.openxmlformats.org/officeDocument/2006/relationships/hyperlink" Target="https://doi.org/10.1590/S0104-12902016146195" TargetMode="External"/><Relationship Id="rId6" Type="http://schemas.openxmlformats.org/officeDocument/2006/relationships/hyperlink" Target="https://www.researchgate.net/profile/Sabino_Junior/publication/229050493_A_desigualdade_da_distribuicao_da_educacao_e_crescimento_no_Brasil_indice_de_Gini_e_anos_de_escolaridade/links/0a85e52e11243b4329000000.pdf" TargetMode="External"/><Relationship Id="rId7" Type="http://schemas.openxmlformats.org/officeDocument/2006/relationships/hyperlink" Target="https://repositorio-aberto.up.pt/bitstream/10216/12284/2/Texto%20integral.pdf" TargetMode="External"/><Relationship Id="rId8" Type="http://schemas.openxmlformats.org/officeDocument/2006/relationships/hyperlink" Target="http://darp.lse.ac.uk/papersDB/Cowell_measuringinequality3.pdf" TargetMode="External"/></Relationships>
</file>

<file path=ppt/slides/_rels/slide49.xml.rels><?xml version="1.0" encoding="UTF-8" standalone="yes"?><Relationships xmlns="http://schemas.openxmlformats.org/package/2006/relationships"><Relationship Id="rId11" Type="http://schemas.openxmlformats.org/officeDocument/2006/relationships/hyperlink" Target="https://www.unifal-mg.edu.br/piepex/system/files/imce/2527_II_Congresso%20ICSA_VII_Semana_PIEPEX.pdf#page=134" TargetMode="External"/><Relationship Id="rId10" Type="http://schemas.openxmlformats.org/officeDocument/2006/relationships/hyperlink" Target="https://towardsdatascience.com/clearly-explained-gini-coefficient-and-lorenz-curve-fe6f5dcdc07" TargetMode="External"/><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hyperlink" Target="https://econpolrg.files.wordpress.com/2013/05/medeiros_2012_medidas_de_desigualdade_e_pobreza.pdf" TargetMode="External"/><Relationship Id="rId4" Type="http://schemas.openxmlformats.org/officeDocument/2006/relationships/hyperlink" Target="https://www.cps.fgv.br/cps/pesquisas/Politicas_sociais_alunos/2010/BES_raiz_aanew/pdf/sbst/BES_CurvadeLorenz.pdf" TargetMode="External"/><Relationship Id="rId9" Type="http://schemas.openxmlformats.org/officeDocument/2006/relationships/hyperlink" Target="https://www.teses.usp.br/teses/disponiveis/96/96131/tde-25042008-091311/publico/JeronymoMarcondesPinto.pdf" TargetMode="External"/><Relationship Id="rId5" Type="http://schemas.openxmlformats.org/officeDocument/2006/relationships/hyperlink" Target="https://www.cps.fgv.br/cps/pesquisas/Politicas_sociais_alunos/2010/BES_raiz_aanew/pdf/sbst/BES_Theil_Teoria.pdf" TargetMode="External"/><Relationship Id="rId6" Type="http://schemas.openxmlformats.org/officeDocument/2006/relationships/hyperlink" Target="https://www.cps.fgv.br/cps/pesquisas/Politicas_sociais_alunos/2012/Site/Indice_de_Gini.pdf" TargetMode="External"/><Relationship Id="rId7" Type="http://schemas.openxmlformats.org/officeDocument/2006/relationships/hyperlink" Target="https://www.cps.fgv.br/cps/bd/curso-md/7b-GiniGlobalBrazilMD.pdf" TargetMode="External"/><Relationship Id="rId8" Type="http://schemas.openxmlformats.org/officeDocument/2006/relationships/hyperlink" Target="https://doi.org/10.1007/s11205-019-02208-7"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i.org/10.1590/S0104-12902016146195" TargetMode="External"/></Relationships>
</file>

<file path=ppt/slides/_rels/slide50.xml.rels><?xml version="1.0" encoding="UTF-8" standalone="yes"?><Relationships xmlns="http://schemas.openxmlformats.org/package/2006/relationships"><Relationship Id="rId11" Type="http://schemas.openxmlformats.org/officeDocument/2006/relationships/hyperlink" Target="http://darp.lse.ac.uk/papersDB/Cowell_measuringinequality3.pdf" TargetMode="External"/><Relationship Id="rId10" Type="http://schemas.openxmlformats.org/officeDocument/2006/relationships/hyperlink" Target="https://towardsdatascience.com/why-measuring-urban-inequality-with-the-gini-index-is-a-bad-idea-3d67b555dded" TargetMode="External"/><Relationship Id="rId12" Type="http://schemas.openxmlformats.org/officeDocument/2006/relationships/hyperlink" Target="http://www.wessa.net/rwasp_concentration.wasp/" TargetMode="External"/><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hyperlink" Target="https://ourworldindata.org/income-inequality" TargetMode="External"/><Relationship Id="rId4" Type="http://schemas.openxmlformats.org/officeDocument/2006/relationships/hyperlink" Target="http://www.abqualidade.org.br/estudos-destaque-abq.php?id=218" TargetMode="External"/><Relationship Id="rId9" Type="http://schemas.openxmlformats.org/officeDocument/2006/relationships/hyperlink" Target="https://www.unicamp.br/unicamp/noticias/2018/09/13/jose-gabriel-palma-discute-dinamica-da-desigualdade-global-em-evento-na-unicamp#:~:text=O%20%C3%8Dndice%20Palma%2C%20por%20meio,de%20seu%20n%C3%ADvel%20de%20riqueza" TargetMode="External"/><Relationship Id="rId5" Type="http://schemas.openxmlformats.org/officeDocument/2006/relationships/hyperlink" Target="https://doi.org/10.5935/abc.20190185" TargetMode="External"/><Relationship Id="rId6" Type="http://schemas.openxmlformats.org/officeDocument/2006/relationships/hyperlink" Target="https://scielosp.org/article/rpsp/2002.v11n5-6/302-309/" TargetMode="External"/><Relationship Id="rId7" Type="http://schemas.openxmlformats.org/officeDocument/2006/relationships/hyperlink" Target="https://shlegeris.com/2016/12/29/gini.html" TargetMode="External"/><Relationship Id="rId8" Type="http://schemas.openxmlformats.org/officeDocument/2006/relationships/hyperlink" Target="https://shlegeris.com/gini.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i.org/10.1590/S0104-12902016146195"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8761D"/>
        </a:solidFill>
      </p:bgPr>
    </p:bg>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25"/>
            <a:ext cx="53202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pt-BR"/>
              <a:t>Desigualdade: </a:t>
            </a:r>
            <a:endParaRPr/>
          </a:p>
          <a:p>
            <a:pPr indent="0" lvl="0" marL="0" rtl="0" algn="l">
              <a:spcBef>
                <a:spcPts val="0"/>
              </a:spcBef>
              <a:spcAft>
                <a:spcPts val="0"/>
              </a:spcAft>
              <a:buNone/>
            </a:pPr>
            <a:r>
              <a:rPr b="0" lang="pt-BR"/>
              <a:t>o que é e como identificar estatisticamente</a:t>
            </a:r>
            <a:endParaRPr b="0"/>
          </a:p>
        </p:txBody>
      </p:sp>
      <p:sp>
        <p:nvSpPr>
          <p:cNvPr id="278" name="Google Shape;278;p13"/>
          <p:cNvSpPr txBox="1"/>
          <p:nvPr>
            <p:ph idx="1" type="subTitle"/>
          </p:nvPr>
        </p:nvSpPr>
        <p:spPr>
          <a:xfrm>
            <a:off x="976200" y="3967125"/>
            <a:ext cx="7191600" cy="69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Prof. Ricardo Dagnino</a:t>
            </a:r>
            <a:endParaRPr/>
          </a:p>
          <a:p>
            <a:pPr indent="0" lvl="0" marL="0" rtl="0" algn="l">
              <a:spcBef>
                <a:spcPts val="0"/>
              </a:spcBef>
              <a:spcAft>
                <a:spcPts val="0"/>
              </a:spcAft>
              <a:buNone/>
            </a:pPr>
            <a:r>
              <a:rPr lang="pt-BR" sz="1400"/>
              <a:t>UFRGS - Tramandaí - 2021</a:t>
            </a:r>
            <a:endParaRPr sz="1400"/>
          </a:p>
          <a:p>
            <a:pPr indent="0" lvl="0" marL="0" rtl="0" algn="l">
              <a:spcBef>
                <a:spcPts val="0"/>
              </a:spcBef>
              <a:spcAft>
                <a:spcPts val="0"/>
              </a:spcAft>
              <a:buNone/>
            </a:pPr>
            <a:r>
              <a:rPr lang="pt-BR" sz="1400" u="sng">
                <a:solidFill>
                  <a:schemeClr val="hlink"/>
                </a:solidFill>
                <a:hlinkClick r:id="rId3"/>
              </a:rPr>
              <a:t>https://professor.ufrgs.br/dagnino</a:t>
            </a:r>
            <a:endParaRPr sz="1400"/>
          </a:p>
          <a:p>
            <a:pPr indent="0" lvl="0" marL="0" rtl="0" algn="l">
              <a:spcBef>
                <a:spcPts val="0"/>
              </a:spcBef>
              <a:spcAft>
                <a:spcPts val="0"/>
              </a:spcAft>
              <a:buNone/>
            </a:pPr>
            <a:r>
              <a:rPr lang="pt-BR" sz="1200"/>
              <a:t>Pesquisa Quantitativa 2 - Bacharelado em Desenvolvimento Regional</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22"/>
          <p:cNvSpPr txBox="1"/>
          <p:nvPr>
            <p:ph type="title"/>
          </p:nvPr>
        </p:nvSpPr>
        <p:spPr>
          <a:xfrm>
            <a:off x="1303800" y="217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Carl Friedrich Gauss </a:t>
            </a:r>
            <a:endParaRPr/>
          </a:p>
          <a:p>
            <a:pPr indent="0" lvl="0" marL="0" rtl="0" algn="l">
              <a:spcBef>
                <a:spcPts val="0"/>
              </a:spcBef>
              <a:spcAft>
                <a:spcPts val="0"/>
              </a:spcAft>
              <a:buNone/>
            </a:pPr>
            <a:r>
              <a:rPr lang="pt-BR" sz="1500"/>
              <a:t>(1777 - 1855), matemático germânico</a:t>
            </a:r>
            <a:endParaRPr sz="1500"/>
          </a:p>
        </p:txBody>
      </p:sp>
      <p:sp>
        <p:nvSpPr>
          <p:cNvPr id="355" name="Google Shape;355;p2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356" name="Google Shape;356;p22"/>
          <p:cNvPicPr preferRelativeResize="0"/>
          <p:nvPr/>
        </p:nvPicPr>
        <p:blipFill rotWithShape="1">
          <a:blip r:embed="rId3">
            <a:alphaModFix/>
          </a:blip>
          <a:srcRect b="2601" l="63202" r="1071" t="51602"/>
          <a:stretch/>
        </p:blipFill>
        <p:spPr>
          <a:xfrm>
            <a:off x="5705475" y="1039313"/>
            <a:ext cx="3166049" cy="3043876"/>
          </a:xfrm>
          <a:prstGeom prst="rect">
            <a:avLst/>
          </a:prstGeom>
          <a:noFill/>
          <a:ln>
            <a:noFill/>
          </a:ln>
        </p:spPr>
      </p:pic>
      <p:pic>
        <p:nvPicPr>
          <p:cNvPr id="357" name="Google Shape;357;p22"/>
          <p:cNvPicPr preferRelativeResize="0"/>
          <p:nvPr/>
        </p:nvPicPr>
        <p:blipFill rotWithShape="1">
          <a:blip r:embed="rId4">
            <a:alphaModFix/>
          </a:blip>
          <a:srcRect b="7313" l="0" r="0" t="0"/>
          <a:stretch/>
        </p:blipFill>
        <p:spPr>
          <a:xfrm>
            <a:off x="93450" y="955925"/>
            <a:ext cx="4478550" cy="2684312"/>
          </a:xfrm>
          <a:prstGeom prst="rect">
            <a:avLst/>
          </a:prstGeom>
          <a:noFill/>
          <a:ln>
            <a:noFill/>
          </a:ln>
        </p:spPr>
      </p:pic>
      <p:sp>
        <p:nvSpPr>
          <p:cNvPr id="358" name="Google Shape;358;p22"/>
          <p:cNvSpPr txBox="1"/>
          <p:nvPr/>
        </p:nvSpPr>
        <p:spPr>
          <a:xfrm>
            <a:off x="154800" y="3631825"/>
            <a:ext cx="2247300" cy="30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900" u="sng">
                <a:solidFill>
                  <a:schemeClr val="hlink"/>
                </a:solidFill>
                <a:hlinkClick r:id="rId5"/>
              </a:rPr>
              <a:t>https://www.shutterstock.com/pt/image-photo/carl-friedrich-gauss-1777-1855-german-1146351125</a:t>
            </a:r>
            <a:endParaRPr sz="900"/>
          </a:p>
          <a:p>
            <a:pPr indent="0" lvl="0" marL="0" rtl="0" algn="l">
              <a:spcBef>
                <a:spcPts val="0"/>
              </a:spcBef>
              <a:spcAft>
                <a:spcPts val="0"/>
              </a:spcAft>
              <a:buNone/>
            </a:pPr>
            <a:r>
              <a:t/>
            </a:r>
            <a:endParaRPr sz="1300"/>
          </a:p>
        </p:txBody>
      </p:sp>
      <p:sp>
        <p:nvSpPr>
          <p:cNvPr id="359" name="Google Shape;359;p22"/>
          <p:cNvSpPr txBox="1"/>
          <p:nvPr/>
        </p:nvSpPr>
        <p:spPr>
          <a:xfrm>
            <a:off x="5999738" y="239475"/>
            <a:ext cx="3000000" cy="95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300">
                <a:solidFill>
                  <a:schemeClr val="dk2"/>
                </a:solidFill>
                <a:latin typeface="Nunito"/>
                <a:ea typeface="Nunito"/>
                <a:cs typeface="Nunito"/>
                <a:sym typeface="Nunito"/>
              </a:rPr>
              <a:t>Na nota de 10 marcos vê-se a distribuição normal ou gaussiana e prédios históricos de Gottingen. </a:t>
            </a:r>
            <a:endParaRPr>
              <a:solidFill>
                <a:schemeClr val="dk2"/>
              </a:solidFill>
              <a:latin typeface="Nunito"/>
              <a:ea typeface="Nunito"/>
              <a:cs typeface="Nunito"/>
              <a:sym typeface="Nunito"/>
            </a:endParaRPr>
          </a:p>
        </p:txBody>
      </p:sp>
      <p:sp>
        <p:nvSpPr>
          <p:cNvPr id="360" name="Google Shape;360;p22"/>
          <p:cNvSpPr txBox="1"/>
          <p:nvPr>
            <p:ph idx="1" type="body"/>
          </p:nvPr>
        </p:nvSpPr>
        <p:spPr>
          <a:xfrm>
            <a:off x="5887125" y="4232725"/>
            <a:ext cx="2911200" cy="492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000"/>
              <a:t>SAMPAIO, Isaac Castro. </a:t>
            </a:r>
            <a:r>
              <a:rPr lang="pt-BR" sz="1000"/>
              <a:t>Distribuições e Teorema do Limite Central Distribuições: Binomial, Poisson e Normal. SlidePlayer, 2</a:t>
            </a:r>
            <a:r>
              <a:rPr lang="pt-BR" sz="1000"/>
              <a:t>016. </a:t>
            </a:r>
            <a:r>
              <a:rPr lang="pt-BR" sz="800" u="sng">
                <a:solidFill>
                  <a:schemeClr val="hlink"/>
                </a:solidFill>
                <a:hlinkClick r:id="rId6"/>
              </a:rPr>
              <a:t>https://slideplayer.com.br/slide/11729565/</a:t>
            </a:r>
            <a:endParaRPr sz="1000"/>
          </a:p>
        </p:txBody>
      </p:sp>
      <p:pic>
        <p:nvPicPr>
          <p:cNvPr id="361" name="Google Shape;361;p22"/>
          <p:cNvPicPr preferRelativeResize="0"/>
          <p:nvPr/>
        </p:nvPicPr>
        <p:blipFill rotWithShape="1">
          <a:blip r:embed="rId3">
            <a:alphaModFix/>
          </a:blip>
          <a:srcRect b="5541" l="16233" r="48040" t="72061"/>
          <a:stretch/>
        </p:blipFill>
        <p:spPr>
          <a:xfrm>
            <a:off x="2649213" y="3933625"/>
            <a:ext cx="2320601" cy="10911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2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Gauss</a:t>
            </a:r>
            <a:endParaRPr/>
          </a:p>
        </p:txBody>
      </p:sp>
      <p:sp>
        <p:nvSpPr>
          <p:cNvPr id="367" name="Google Shape;367;p2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368" name="Google Shape;368;p23"/>
          <p:cNvSpPr txBox="1"/>
          <p:nvPr/>
        </p:nvSpPr>
        <p:spPr>
          <a:xfrm>
            <a:off x="4201900" y="3526775"/>
            <a:ext cx="4725000" cy="46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u="sng">
                <a:solidFill>
                  <a:schemeClr val="hlink"/>
                </a:solidFill>
                <a:hlinkClick r:id="rId3"/>
              </a:rPr>
              <a:t>http://certform66.blogspot.com/2017/12/national-geographic-gauss-teoria-dos.html</a:t>
            </a:r>
            <a:endParaRPr/>
          </a:p>
          <a:p>
            <a:pPr indent="0" lvl="0" marL="0" rtl="0" algn="l">
              <a:spcBef>
                <a:spcPts val="0"/>
              </a:spcBef>
              <a:spcAft>
                <a:spcPts val="0"/>
              </a:spcAft>
              <a:buNone/>
            </a:pPr>
            <a:r>
              <a:t/>
            </a:r>
            <a:endParaRPr/>
          </a:p>
        </p:txBody>
      </p:sp>
      <p:pic>
        <p:nvPicPr>
          <p:cNvPr id="369" name="Google Shape;369;p23"/>
          <p:cNvPicPr preferRelativeResize="0"/>
          <p:nvPr/>
        </p:nvPicPr>
        <p:blipFill>
          <a:blip r:embed="rId4">
            <a:alphaModFix/>
          </a:blip>
          <a:stretch>
            <a:fillRect/>
          </a:stretch>
        </p:blipFill>
        <p:spPr>
          <a:xfrm>
            <a:off x="877850" y="1811475"/>
            <a:ext cx="2797875" cy="2797875"/>
          </a:xfrm>
          <a:prstGeom prst="rect">
            <a:avLst/>
          </a:prstGeom>
          <a:noFill/>
          <a:ln>
            <a:noFill/>
          </a:ln>
        </p:spPr>
      </p:pic>
      <p:pic>
        <p:nvPicPr>
          <p:cNvPr id="370" name="Google Shape;370;p23"/>
          <p:cNvPicPr preferRelativeResize="0"/>
          <p:nvPr/>
        </p:nvPicPr>
        <p:blipFill>
          <a:blip r:embed="rId5">
            <a:alphaModFix/>
          </a:blip>
          <a:stretch>
            <a:fillRect/>
          </a:stretch>
        </p:blipFill>
        <p:spPr>
          <a:xfrm>
            <a:off x="4254050" y="0"/>
            <a:ext cx="4795359" cy="3481200"/>
          </a:xfrm>
          <a:prstGeom prst="rect">
            <a:avLst/>
          </a:prstGeom>
          <a:noFill/>
          <a:ln>
            <a:noFill/>
          </a:ln>
        </p:spPr>
      </p:pic>
      <p:sp>
        <p:nvSpPr>
          <p:cNvPr id="371" name="Google Shape;371;p23"/>
          <p:cNvSpPr txBox="1"/>
          <p:nvPr/>
        </p:nvSpPr>
        <p:spPr>
          <a:xfrm>
            <a:off x="128600" y="4655700"/>
            <a:ext cx="4359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000" u="sng">
                <a:solidFill>
                  <a:schemeClr val="hlink"/>
                </a:solidFill>
                <a:hlinkClick r:id="rId6"/>
              </a:rPr>
              <a:t>https://www.amazon.es/National-Geographic-Gauss-teor%C3%ADa-n%C3%BAmeros/dp/B073M29456</a:t>
            </a:r>
            <a:endParaRPr sz="1000"/>
          </a:p>
          <a:p>
            <a:pPr indent="0" lvl="0" marL="0" rtl="0" algn="l">
              <a:spcBef>
                <a:spcPts val="0"/>
              </a:spcBef>
              <a:spcAft>
                <a:spcPts val="0"/>
              </a:spcAft>
              <a:buNone/>
            </a:pPr>
            <a:r>
              <a:t/>
            </a:r>
            <a:endParaRPr sz="10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24"/>
          <p:cNvSpPr txBox="1"/>
          <p:nvPr>
            <p:ph idx="1" type="body"/>
          </p:nvPr>
        </p:nvSpPr>
        <p:spPr>
          <a:xfrm>
            <a:off x="147575" y="3315375"/>
            <a:ext cx="2539500" cy="161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BUTTIMER, Anne. Alexander von Humboldt and planet earth’s green mantle. Cybergeo: European Journal of Geography, 2012, </a:t>
            </a:r>
            <a:r>
              <a:rPr lang="pt-BR" u="sng">
                <a:solidFill>
                  <a:schemeClr val="hlink"/>
                </a:solidFill>
                <a:hlinkClick r:id="rId3"/>
              </a:rPr>
              <a:t>https://doi.org/10.4000/cybergeo.25478</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377" name="Google Shape;377;p2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2500"/>
              <a:t>Contemporâneos</a:t>
            </a:r>
            <a:endParaRPr sz="2500"/>
          </a:p>
          <a:p>
            <a:pPr indent="0" lvl="0" marL="0" rtl="0" algn="l">
              <a:spcBef>
                <a:spcPts val="0"/>
              </a:spcBef>
              <a:spcAft>
                <a:spcPts val="0"/>
              </a:spcAft>
              <a:buNone/>
            </a:pPr>
            <a:r>
              <a:rPr lang="pt-BR" sz="2500"/>
              <a:t>de Gauss</a:t>
            </a:r>
            <a:endParaRPr sz="2500"/>
          </a:p>
        </p:txBody>
      </p:sp>
      <p:sp>
        <p:nvSpPr>
          <p:cNvPr id="378" name="Google Shape;378;p2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379" name="Google Shape;379;p24"/>
          <p:cNvPicPr preferRelativeResize="0"/>
          <p:nvPr/>
        </p:nvPicPr>
        <p:blipFill>
          <a:blip r:embed="rId4">
            <a:alphaModFix/>
          </a:blip>
          <a:stretch>
            <a:fillRect/>
          </a:stretch>
        </p:blipFill>
        <p:spPr>
          <a:xfrm>
            <a:off x="4715268" y="60675"/>
            <a:ext cx="4284482" cy="4959526"/>
          </a:xfrm>
          <a:prstGeom prst="rect">
            <a:avLst/>
          </a:prstGeom>
          <a:noFill/>
          <a:ln>
            <a:noFill/>
          </a:ln>
        </p:spPr>
      </p:pic>
      <p:sp>
        <p:nvSpPr>
          <p:cNvPr id="380" name="Google Shape;380;p24"/>
          <p:cNvSpPr/>
          <p:nvPr/>
        </p:nvSpPr>
        <p:spPr>
          <a:xfrm>
            <a:off x="4462200" y="3926625"/>
            <a:ext cx="4152900" cy="3936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1" name="Google Shape;381;p24"/>
          <p:cNvCxnSpPr/>
          <p:nvPr/>
        </p:nvCxnSpPr>
        <p:spPr>
          <a:xfrm>
            <a:off x="6841025" y="252900"/>
            <a:ext cx="16200" cy="4372500"/>
          </a:xfrm>
          <a:prstGeom prst="straightConnector1">
            <a:avLst/>
          </a:prstGeom>
          <a:noFill/>
          <a:ln cap="flat" cmpd="sng" w="38100">
            <a:solidFill>
              <a:srgbClr val="0000FF"/>
            </a:solidFill>
            <a:prstDash val="dot"/>
            <a:round/>
            <a:headEnd len="med" w="med" type="none"/>
            <a:tailEnd len="med" w="med" type="none"/>
          </a:ln>
        </p:spPr>
      </p:cxnSp>
      <p:cxnSp>
        <p:nvCxnSpPr>
          <p:cNvPr id="382" name="Google Shape;382;p24"/>
          <p:cNvCxnSpPr/>
          <p:nvPr/>
        </p:nvCxnSpPr>
        <p:spPr>
          <a:xfrm>
            <a:off x="8365025" y="252900"/>
            <a:ext cx="16200" cy="4372500"/>
          </a:xfrm>
          <a:prstGeom prst="straightConnector1">
            <a:avLst/>
          </a:prstGeom>
          <a:noFill/>
          <a:ln cap="flat" cmpd="sng" w="38100">
            <a:solidFill>
              <a:srgbClr val="0000FF"/>
            </a:solidFill>
            <a:prstDash val="dot"/>
            <a:round/>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1000"/>
                                        <p:tgtEl>
                                          <p:spTgt spid="3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1000"/>
                                        <p:tgtEl>
                                          <p:spTgt spid="3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1000"/>
                                        <p:tgtEl>
                                          <p:spTgt spid="3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1000"/>
                                        <p:tgtEl>
                                          <p:spTgt spid="3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25"/>
          <p:cNvSpPr txBox="1"/>
          <p:nvPr>
            <p:ph type="title"/>
          </p:nvPr>
        </p:nvSpPr>
        <p:spPr>
          <a:xfrm>
            <a:off x="1311950" y="419425"/>
            <a:ext cx="38994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2600"/>
              <a:t>Filme: </a:t>
            </a:r>
            <a:r>
              <a:rPr lang="pt-BR" sz="2600"/>
              <a:t>Die Vermessung der Welt (2012)</a:t>
            </a:r>
            <a:endParaRPr sz="2600"/>
          </a:p>
          <a:p>
            <a:pPr indent="0" lvl="0" marL="0" rtl="0" algn="l">
              <a:spcBef>
                <a:spcPts val="0"/>
              </a:spcBef>
              <a:spcAft>
                <a:spcPts val="0"/>
              </a:spcAft>
              <a:buNone/>
            </a:pPr>
            <a:r>
              <a:rPr lang="pt-BR" sz="1900"/>
              <a:t>“</a:t>
            </a:r>
            <a:r>
              <a:rPr lang="pt-BR" sz="1900"/>
              <a:t>medindo o mundo”</a:t>
            </a:r>
            <a:endParaRPr sz="1900"/>
          </a:p>
        </p:txBody>
      </p:sp>
      <p:sp>
        <p:nvSpPr>
          <p:cNvPr id="388" name="Google Shape;388;p25"/>
          <p:cNvSpPr txBox="1"/>
          <p:nvPr>
            <p:ph idx="1" type="body"/>
          </p:nvPr>
        </p:nvSpPr>
        <p:spPr>
          <a:xfrm>
            <a:off x="741075" y="2104050"/>
            <a:ext cx="4201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Sinopse: Alemanha no início do século XIX. "Die Vermessung der Welt" segue os dois brilhantes e excêntricos cientistas Alexander von Humboldt e Carl Friedrich Gauss em seus caminhos de vida.</a:t>
            </a:r>
            <a:endParaRPr/>
          </a:p>
          <a:p>
            <a:pPr indent="0" lvl="0" marL="0" rtl="0" algn="l">
              <a:spcBef>
                <a:spcPts val="1600"/>
              </a:spcBef>
              <a:spcAft>
                <a:spcPts val="0"/>
              </a:spcAft>
              <a:buNone/>
            </a:pPr>
            <a:r>
              <a:t/>
            </a:r>
            <a:endParaRPr/>
          </a:p>
          <a:p>
            <a:pPr indent="0" lvl="0" marL="0" rtl="0" algn="l">
              <a:spcBef>
                <a:spcPts val="1600"/>
              </a:spcBef>
              <a:spcAft>
                <a:spcPts val="0"/>
              </a:spcAft>
              <a:buNone/>
            </a:pPr>
            <a:r>
              <a:rPr lang="pt-BR" sz="1100"/>
              <a:t>Filme completo e</a:t>
            </a:r>
            <a:r>
              <a:rPr lang="pt-BR" sz="1100"/>
              <a:t>m espanhol «Midiendo el mundo»: </a:t>
            </a:r>
            <a:r>
              <a:rPr lang="pt-BR" sz="1100" u="sng">
                <a:solidFill>
                  <a:schemeClr val="hlink"/>
                </a:solidFill>
                <a:hlinkClick r:id="rId3"/>
              </a:rPr>
              <a:t>https://youtu.be/YdE7wXPZ16k</a:t>
            </a:r>
            <a:endParaRPr sz="1100"/>
          </a:p>
          <a:p>
            <a:pPr indent="0" lvl="0" marL="0" rtl="0" algn="l">
              <a:spcBef>
                <a:spcPts val="1600"/>
              </a:spcBef>
              <a:spcAft>
                <a:spcPts val="0"/>
              </a:spcAft>
              <a:buNone/>
            </a:pPr>
            <a:r>
              <a:rPr lang="pt-BR" sz="1100"/>
              <a:t>Trailer: </a:t>
            </a:r>
            <a:r>
              <a:rPr lang="pt-BR" sz="1100" u="sng">
                <a:solidFill>
                  <a:schemeClr val="hlink"/>
                </a:solidFill>
                <a:hlinkClick r:id="rId4"/>
              </a:rPr>
              <a:t>https://youtu.be/7C_Oxms4LsY</a:t>
            </a:r>
            <a:endParaRPr sz="1100"/>
          </a:p>
          <a:p>
            <a:pPr indent="0" lvl="0" marL="0" rtl="0" algn="l">
              <a:spcBef>
                <a:spcPts val="1600"/>
              </a:spcBef>
              <a:spcAft>
                <a:spcPts val="0"/>
              </a:spcAft>
              <a:buNone/>
            </a:pPr>
            <a:r>
              <a:rPr lang="pt-BR" sz="1100"/>
              <a:t>Mais: </a:t>
            </a:r>
            <a:r>
              <a:rPr lang="pt-BR" sz="1100" u="sng">
                <a:solidFill>
                  <a:schemeClr val="hlink"/>
                </a:solidFill>
                <a:hlinkClick r:id="rId5"/>
              </a:rPr>
              <a:t>https://www.imdb.com/title/tt1571401/</a:t>
            </a:r>
            <a:endParaRPr sz="1100"/>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389" name="Google Shape;389;p2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390" name="Google Shape;390;p25"/>
          <p:cNvPicPr preferRelativeResize="0"/>
          <p:nvPr/>
        </p:nvPicPr>
        <p:blipFill>
          <a:blip r:embed="rId6">
            <a:alphaModFix/>
          </a:blip>
          <a:stretch>
            <a:fillRect/>
          </a:stretch>
        </p:blipFill>
        <p:spPr>
          <a:xfrm>
            <a:off x="5382656" y="0"/>
            <a:ext cx="3478338"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0" st="0"/>
                                            </p:txEl>
                                          </p:spTgt>
                                        </p:tgtEl>
                                        <p:attrNameLst>
                                          <p:attrName>style.visibility</p:attrName>
                                        </p:attrNameLst>
                                      </p:cBhvr>
                                      <p:to>
                                        <p:strVal val="visible"/>
                                      </p:to>
                                    </p:set>
                                    <p:animEffect filter="fade" transition="in">
                                      <p:cBhvr>
                                        <p:cTn dur="1000"/>
                                        <p:tgtEl>
                                          <p:spTgt spid="38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1" st="1"/>
                                            </p:txEl>
                                          </p:spTgt>
                                        </p:tgtEl>
                                        <p:attrNameLst>
                                          <p:attrName>style.visibility</p:attrName>
                                        </p:attrNameLst>
                                      </p:cBhvr>
                                      <p:to>
                                        <p:strVal val="visible"/>
                                      </p:to>
                                    </p:set>
                                    <p:animEffect filter="fade" transition="in">
                                      <p:cBhvr>
                                        <p:cTn dur="1000"/>
                                        <p:tgtEl>
                                          <p:spTgt spid="38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2" st="2"/>
                                            </p:txEl>
                                          </p:spTgt>
                                        </p:tgtEl>
                                        <p:attrNameLst>
                                          <p:attrName>style.visibility</p:attrName>
                                        </p:attrNameLst>
                                      </p:cBhvr>
                                      <p:to>
                                        <p:strVal val="visible"/>
                                      </p:to>
                                    </p:set>
                                    <p:animEffect filter="fade" transition="in">
                                      <p:cBhvr>
                                        <p:cTn dur="1000"/>
                                        <p:tgtEl>
                                          <p:spTgt spid="38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3" st="3"/>
                                            </p:txEl>
                                          </p:spTgt>
                                        </p:tgtEl>
                                        <p:attrNameLst>
                                          <p:attrName>style.visibility</p:attrName>
                                        </p:attrNameLst>
                                      </p:cBhvr>
                                      <p:to>
                                        <p:strVal val="visible"/>
                                      </p:to>
                                    </p:set>
                                    <p:animEffect filter="fade" transition="in">
                                      <p:cBhvr>
                                        <p:cTn dur="1000"/>
                                        <p:tgtEl>
                                          <p:spTgt spid="38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4" st="4"/>
                                            </p:txEl>
                                          </p:spTgt>
                                        </p:tgtEl>
                                        <p:attrNameLst>
                                          <p:attrName>style.visibility</p:attrName>
                                        </p:attrNameLst>
                                      </p:cBhvr>
                                      <p:to>
                                        <p:strVal val="visible"/>
                                      </p:to>
                                    </p:set>
                                    <p:animEffect filter="fade" transition="in">
                                      <p:cBhvr>
                                        <p:cTn dur="1000"/>
                                        <p:tgtEl>
                                          <p:spTgt spid="38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5" st="5"/>
                                            </p:txEl>
                                          </p:spTgt>
                                        </p:tgtEl>
                                        <p:attrNameLst>
                                          <p:attrName>style.visibility</p:attrName>
                                        </p:attrNameLst>
                                      </p:cBhvr>
                                      <p:to>
                                        <p:strVal val="visible"/>
                                      </p:to>
                                    </p:set>
                                    <p:animEffect filter="fade" transition="in">
                                      <p:cBhvr>
                                        <p:cTn dur="1000"/>
                                        <p:tgtEl>
                                          <p:spTgt spid="38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8">
                                            <p:txEl>
                                              <p:pRg end="6" st="6"/>
                                            </p:txEl>
                                          </p:spTgt>
                                        </p:tgtEl>
                                        <p:attrNameLst>
                                          <p:attrName>style.visibility</p:attrName>
                                        </p:attrNameLst>
                                      </p:cBhvr>
                                      <p:to>
                                        <p:strVal val="visible"/>
                                      </p:to>
                                    </p:set>
                                    <p:animEffect filter="fade" transition="in">
                                      <p:cBhvr>
                                        <p:cTn dur="1000"/>
                                        <p:tgtEl>
                                          <p:spTgt spid="388">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2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Distribuição</a:t>
            </a:r>
            <a:endParaRPr/>
          </a:p>
          <a:p>
            <a:pPr indent="0" lvl="0" marL="0" rtl="0" algn="l">
              <a:spcBef>
                <a:spcPts val="0"/>
              </a:spcBef>
              <a:spcAft>
                <a:spcPts val="0"/>
              </a:spcAft>
              <a:buNone/>
            </a:pPr>
            <a:r>
              <a:rPr lang="pt-BR"/>
              <a:t>NORMAL</a:t>
            </a:r>
            <a:endParaRPr/>
          </a:p>
        </p:txBody>
      </p:sp>
      <p:sp>
        <p:nvSpPr>
          <p:cNvPr id="396" name="Google Shape;396;p26"/>
          <p:cNvSpPr txBox="1"/>
          <p:nvPr>
            <p:ph idx="1" type="body"/>
          </p:nvPr>
        </p:nvSpPr>
        <p:spPr>
          <a:xfrm>
            <a:off x="75400" y="1976900"/>
            <a:ext cx="36156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100"/>
              <a:t>“A distribuição normal em si é de fundamental importância em uma vasta área de estatística aplicada, e para uma apreciação de sua origem e significado, referências devem ser feitas às fontes citadas nas notas deste capítulo. Para nossos propósitos presentes, vamos notar que, uma vez que "a curva normal era, de fato, para os primeiros estatísticos o que o círculo era para os astrônomos ptolomaicos" (Yule e Kendall 1950), não é surpreendente que os estudiosos estivessem ansiosos para colocá-la em uso no campo da economia e em outros lugares.” (COWELL, 2009 p. 77)</a:t>
            </a:r>
            <a:endParaRPr sz="1100"/>
          </a:p>
        </p:txBody>
      </p:sp>
      <p:sp>
        <p:nvSpPr>
          <p:cNvPr id="397" name="Google Shape;397;p2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398" name="Google Shape;398;p26"/>
          <p:cNvSpPr txBox="1"/>
          <p:nvPr/>
        </p:nvSpPr>
        <p:spPr>
          <a:xfrm>
            <a:off x="108250" y="4610475"/>
            <a:ext cx="3786600" cy="44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pt-BR" sz="400">
                <a:solidFill>
                  <a:srgbClr val="B7B7B7"/>
                </a:solidFill>
                <a:latin typeface="Nunito"/>
                <a:ea typeface="Nunito"/>
                <a:cs typeface="Nunito"/>
                <a:sym typeface="Nunito"/>
              </a:rPr>
              <a:t>Original: “The normal distribution itself is of fundamental importance in a vast area of applied statistics, and for an appreciation of its origin and significance reference should be made to sources cited in the notes to this chapter. For our present purposes let us note that since “the normal curve was, in fact, to the early statisticians what the circle was to the Ptolemaic astronomers” (Yule and Kendall 1950) it is not surprising that scholars have been eager to press it into service in the field of economics and elsewhere.”</a:t>
            </a:r>
            <a:endParaRPr sz="700">
              <a:solidFill>
                <a:srgbClr val="B7B7B7"/>
              </a:solidFill>
            </a:endParaRPr>
          </a:p>
        </p:txBody>
      </p:sp>
      <p:pic>
        <p:nvPicPr>
          <p:cNvPr id="399" name="Google Shape;399;p26"/>
          <p:cNvPicPr preferRelativeResize="0"/>
          <p:nvPr/>
        </p:nvPicPr>
        <p:blipFill rotWithShape="1">
          <a:blip r:embed="rId3">
            <a:alphaModFix/>
          </a:blip>
          <a:srcRect b="0" l="5969" r="10418" t="0"/>
          <a:stretch/>
        </p:blipFill>
        <p:spPr>
          <a:xfrm>
            <a:off x="4421600" y="930900"/>
            <a:ext cx="4637674" cy="4212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xEl>
                                              <p:pRg end="0" st="0"/>
                                            </p:txEl>
                                          </p:spTgt>
                                        </p:tgtEl>
                                        <p:attrNameLst>
                                          <p:attrName>style.visibility</p:attrName>
                                        </p:attrNameLst>
                                      </p:cBhvr>
                                      <p:to>
                                        <p:strVal val="visible"/>
                                      </p:to>
                                    </p:set>
                                    <p:animEffect filter="fade" transition="in">
                                      <p:cBhvr>
                                        <p:cTn dur="1000"/>
                                        <p:tgtEl>
                                          <p:spTgt spid="39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2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Distribuição</a:t>
            </a:r>
            <a:endParaRPr/>
          </a:p>
          <a:p>
            <a:pPr indent="0" lvl="0" marL="0" rtl="0" algn="l">
              <a:spcBef>
                <a:spcPts val="0"/>
              </a:spcBef>
              <a:spcAft>
                <a:spcPts val="0"/>
              </a:spcAft>
              <a:buNone/>
            </a:pPr>
            <a:r>
              <a:rPr lang="pt-BR"/>
              <a:t>NORMAL</a:t>
            </a:r>
            <a:endParaRPr/>
          </a:p>
        </p:txBody>
      </p:sp>
      <p:sp>
        <p:nvSpPr>
          <p:cNvPr id="405" name="Google Shape;405;p27"/>
          <p:cNvSpPr txBox="1"/>
          <p:nvPr>
            <p:ph idx="1" type="body"/>
          </p:nvPr>
        </p:nvSpPr>
        <p:spPr>
          <a:xfrm>
            <a:off x="200200" y="4660775"/>
            <a:ext cx="3615600" cy="3570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rPr lang="pt-BR" sz="400">
                <a:solidFill>
                  <a:srgbClr val="B7B7B7"/>
                </a:solidFill>
              </a:rPr>
              <a:t>Original: If examination marks, men’s height, and errors in experimental observation [note 1] were supposed to have the normal distribution, then why not look for a “normal law” governing the distribution of observed quantities in the social sciences? Note 1: It has now been long recognised that the distributions of many such observed characteristics only rarely approximate very closely to the normal distribution. This in no way diminishes the importance of the normal in sampling theory, nor in understanding the historical origin of much of the thought concerning the distribution of incomes. </a:t>
            </a:r>
            <a:r>
              <a:rPr lang="pt-BR" sz="400">
                <a:solidFill>
                  <a:srgbClr val="B7B7B7"/>
                </a:solidFill>
              </a:rPr>
              <a:t>(COWELL, 2009, p. 77-78)</a:t>
            </a:r>
            <a:endParaRPr sz="1100"/>
          </a:p>
        </p:txBody>
      </p:sp>
      <p:sp>
        <p:nvSpPr>
          <p:cNvPr id="406" name="Google Shape;406;p2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407" name="Google Shape;407;p27"/>
          <p:cNvPicPr preferRelativeResize="0"/>
          <p:nvPr/>
        </p:nvPicPr>
        <p:blipFill rotWithShape="1">
          <a:blip r:embed="rId3">
            <a:alphaModFix/>
          </a:blip>
          <a:srcRect b="0" l="5969" r="10418" t="0"/>
          <a:stretch/>
        </p:blipFill>
        <p:spPr>
          <a:xfrm>
            <a:off x="4421600" y="930900"/>
            <a:ext cx="4637674" cy="4212600"/>
          </a:xfrm>
          <a:prstGeom prst="rect">
            <a:avLst/>
          </a:prstGeom>
          <a:noFill/>
          <a:ln>
            <a:noFill/>
          </a:ln>
        </p:spPr>
      </p:pic>
      <p:sp>
        <p:nvSpPr>
          <p:cNvPr id="408" name="Google Shape;408;p27"/>
          <p:cNvSpPr txBox="1"/>
          <p:nvPr>
            <p:ph idx="1" type="body"/>
          </p:nvPr>
        </p:nvSpPr>
        <p:spPr>
          <a:xfrm>
            <a:off x="68825" y="1707575"/>
            <a:ext cx="39639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100"/>
              <a:t>“</a:t>
            </a:r>
            <a:r>
              <a:rPr lang="pt-BR" sz="1100"/>
              <a:t>Se as notas dos exames, a altura dos homens e os erros na observação experimental [nota 1] deveriam ter distribuição normal, então por que não procurar uma "lei normal" que governe a distribuição das quantidades observadas nas ciências sociais?</a:t>
            </a:r>
            <a:endParaRPr sz="1100"/>
          </a:p>
          <a:p>
            <a:pPr indent="0" lvl="0" marL="0" rtl="0" algn="l">
              <a:spcBef>
                <a:spcPts val="1600"/>
              </a:spcBef>
              <a:spcAft>
                <a:spcPts val="1600"/>
              </a:spcAft>
              <a:buNone/>
            </a:pPr>
            <a:r>
              <a:rPr lang="pt-BR" sz="1100"/>
              <a:t>Nota 1: Já se reconheceu há muito tempo que as distribuições de muitas dessas características observadas raramente se aproximam muito da distribuição normal. Isso em nada diminui a importância do normal na teoria da amostragem, nem na compreensão da origem histórica de grande parte do pensamento a respeito da distribuição das rendas.</a:t>
            </a:r>
            <a:r>
              <a:rPr lang="pt-BR" sz="1100"/>
              <a:t>” (COWELL, 2009, p. 77-78)</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xEl>
                                              <p:pRg end="0" st="0"/>
                                            </p:txEl>
                                          </p:spTgt>
                                        </p:tgtEl>
                                        <p:attrNameLst>
                                          <p:attrName>style.visibility</p:attrName>
                                        </p:attrNameLst>
                                      </p:cBhvr>
                                      <p:to>
                                        <p:strVal val="visible"/>
                                      </p:to>
                                    </p:set>
                                    <p:animEffect filter="fade" transition="in">
                                      <p:cBhvr>
                                        <p:cTn dur="1000"/>
                                        <p:tgtEl>
                                          <p:spTgt spid="40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8">
                                            <p:txEl>
                                              <p:pRg end="1" st="1"/>
                                            </p:txEl>
                                          </p:spTgt>
                                        </p:tgtEl>
                                        <p:attrNameLst>
                                          <p:attrName>style.visibility</p:attrName>
                                        </p:attrNameLst>
                                      </p:cBhvr>
                                      <p:to>
                                        <p:strVal val="visible"/>
                                      </p:to>
                                    </p:set>
                                    <p:animEffect filter="fade" transition="in">
                                      <p:cBhvr>
                                        <p:cTn dur="1000"/>
                                        <p:tgtEl>
                                          <p:spTgt spid="40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pic>
        <p:nvPicPr>
          <p:cNvPr id="413" name="Google Shape;413;p28"/>
          <p:cNvPicPr preferRelativeResize="0"/>
          <p:nvPr/>
        </p:nvPicPr>
        <p:blipFill rotWithShape="1">
          <a:blip r:embed="rId3">
            <a:alphaModFix/>
          </a:blip>
          <a:srcRect b="0" l="5969" r="10418" t="0"/>
          <a:stretch/>
        </p:blipFill>
        <p:spPr>
          <a:xfrm>
            <a:off x="4421600" y="930900"/>
            <a:ext cx="4637674" cy="4212600"/>
          </a:xfrm>
          <a:prstGeom prst="rect">
            <a:avLst/>
          </a:prstGeom>
          <a:noFill/>
          <a:ln>
            <a:noFill/>
          </a:ln>
        </p:spPr>
      </p:pic>
      <p:sp>
        <p:nvSpPr>
          <p:cNvPr id="414" name="Google Shape;414;p28"/>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Distribuição</a:t>
            </a:r>
            <a:endParaRPr/>
          </a:p>
          <a:p>
            <a:pPr indent="0" lvl="0" marL="0" rtl="0" algn="l">
              <a:spcBef>
                <a:spcPts val="0"/>
              </a:spcBef>
              <a:spcAft>
                <a:spcPts val="0"/>
              </a:spcAft>
              <a:buNone/>
            </a:pPr>
            <a:r>
              <a:rPr lang="pt-BR"/>
              <a:t>NORMAL</a:t>
            </a:r>
            <a:endParaRPr/>
          </a:p>
        </p:txBody>
      </p:sp>
      <p:sp>
        <p:nvSpPr>
          <p:cNvPr id="415" name="Google Shape;415;p28"/>
          <p:cNvSpPr txBox="1"/>
          <p:nvPr>
            <p:ph idx="1" type="body"/>
          </p:nvPr>
        </p:nvSpPr>
        <p:spPr>
          <a:xfrm>
            <a:off x="137300" y="4660775"/>
            <a:ext cx="4933500" cy="3570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rPr lang="pt-BR" sz="400">
                <a:solidFill>
                  <a:srgbClr val="B7B7B7"/>
                </a:solidFill>
              </a:rPr>
              <a:t>Original: </a:t>
            </a:r>
            <a:r>
              <a:rPr lang="pt-BR" sz="400">
                <a:solidFill>
                  <a:srgbClr val="B7B7B7"/>
                </a:solidFill>
              </a:rPr>
              <a:t>The term “normal distribution” describes one family of possible frequency curves, two typical members of which are illustrated in Figure 4.1. As you can see, the curves are symmetrical about the vertical line through A; point A marks the value “m” which is the arithmetic mean of the variable “x” whose distribution is described by curve (1). This is also the mean of a variable with the distribution of curve (2), which by construction has been drawn with the same mid-value. If curve (2) had a higher mean then it would be displaced bodily to the right of its present position. The higher the variance of the distribution “s2” the more “spread out” will this curve be - compare the values “s2” for the two curves. The two numbers “m”, “s2” are the curves parameters and so completely identify a particular member of the family of normal distributions. If a particular variable x (such as height in a sample of adult males) has the normal distribution with mean and variance, we say that x is distributed N (x; m; s2). (COWELL, 2009, p. 78)</a:t>
            </a:r>
            <a:endParaRPr sz="1100"/>
          </a:p>
        </p:txBody>
      </p:sp>
      <p:sp>
        <p:nvSpPr>
          <p:cNvPr id="416" name="Google Shape;416;p2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417" name="Google Shape;417;p28"/>
          <p:cNvSpPr txBox="1"/>
          <p:nvPr>
            <p:ph idx="1" type="body"/>
          </p:nvPr>
        </p:nvSpPr>
        <p:spPr>
          <a:xfrm>
            <a:off x="68825" y="1555175"/>
            <a:ext cx="4555200" cy="185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000"/>
              <a:t>O termo “distribuição normal” descreve uma família de curvas de frequência possíveis, dois membros típicos das quais são ilustrados na Figura 4.1. </a:t>
            </a:r>
            <a:endParaRPr sz="1000"/>
          </a:p>
          <a:p>
            <a:pPr indent="0" lvl="0" marL="0" rtl="0" algn="l">
              <a:spcBef>
                <a:spcPts val="1600"/>
              </a:spcBef>
              <a:spcAft>
                <a:spcPts val="0"/>
              </a:spcAft>
              <a:buNone/>
            </a:pPr>
            <a:r>
              <a:rPr lang="pt-BR" sz="1000"/>
              <a:t>Como você pode ver, as curvas são simétricas em relação à linha vertical que passa por A; o ponto A marca o valor “m” que é a média aritmética da variável “x” cuja distribuição é descrita pela curva (1). Esta é também a média de uma variável com a distribuição da curva (2), que por construção foi desenhada com o mesmo valor médio. Se a curva (2) tivesse uma média mais alta, ela seria deslocada corporalmente para a direita de sua posição atual. Quanto maior a variância da distribuição “s</a:t>
            </a:r>
            <a:r>
              <a:rPr baseline="30000" lang="pt-BR" sz="1000"/>
              <a:t>2</a:t>
            </a:r>
            <a:r>
              <a:rPr lang="pt-BR" sz="1000"/>
              <a:t>”, mais “espalhada” será esta curva - compare os valores “s</a:t>
            </a:r>
            <a:r>
              <a:rPr baseline="30000" lang="pt-BR" sz="1000"/>
              <a:t>2</a:t>
            </a:r>
            <a:r>
              <a:rPr lang="pt-BR" sz="1000"/>
              <a:t>” para as duas curvas.</a:t>
            </a:r>
            <a:endParaRPr sz="1000"/>
          </a:p>
          <a:p>
            <a:pPr indent="0" lvl="0" marL="0" rtl="0" algn="l">
              <a:spcBef>
                <a:spcPts val="1600"/>
              </a:spcBef>
              <a:spcAft>
                <a:spcPts val="0"/>
              </a:spcAft>
              <a:buNone/>
            </a:pPr>
            <a:r>
              <a:rPr lang="pt-BR" sz="1000"/>
              <a:t>Os dois números “m”, “s</a:t>
            </a:r>
            <a:r>
              <a:rPr baseline="30000" lang="pt-BR" sz="1000"/>
              <a:t>2</a:t>
            </a:r>
            <a:r>
              <a:rPr lang="pt-BR" sz="1000"/>
              <a:t>” são os parâmetros das curvas e, assim, identificam completamente um membro particular da família de distribuições normais. Se uma determinada variável x (como altura em uma amostra de homens adultos) tem a distribuição normal com média e variância, dizemos que x é distribuído N (x; m; s2). (COWELL, 2009, p.78)</a:t>
            </a:r>
            <a:endParaRPr sz="1000"/>
          </a:p>
          <a:p>
            <a:pPr indent="0" lvl="0" marL="0" rtl="0" algn="l">
              <a:spcBef>
                <a:spcPts val="1600"/>
              </a:spcBef>
              <a:spcAft>
                <a:spcPts val="1600"/>
              </a:spcAft>
              <a:buNone/>
            </a:pPr>
            <a:r>
              <a:t/>
            </a:r>
            <a:endParaRPr sz="1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xEl>
                                              <p:pRg end="0" st="0"/>
                                            </p:txEl>
                                          </p:spTgt>
                                        </p:tgtEl>
                                        <p:attrNameLst>
                                          <p:attrName>style.visibility</p:attrName>
                                        </p:attrNameLst>
                                      </p:cBhvr>
                                      <p:to>
                                        <p:strVal val="visible"/>
                                      </p:to>
                                    </p:set>
                                    <p:animEffect filter="fade" transition="in">
                                      <p:cBhvr>
                                        <p:cTn dur="1000"/>
                                        <p:tgtEl>
                                          <p:spTgt spid="4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xEl>
                                              <p:pRg end="1" st="1"/>
                                            </p:txEl>
                                          </p:spTgt>
                                        </p:tgtEl>
                                        <p:attrNameLst>
                                          <p:attrName>style.visibility</p:attrName>
                                        </p:attrNameLst>
                                      </p:cBhvr>
                                      <p:to>
                                        <p:strVal val="visible"/>
                                      </p:to>
                                    </p:set>
                                    <p:animEffect filter="fade" transition="in">
                                      <p:cBhvr>
                                        <p:cTn dur="1000"/>
                                        <p:tgtEl>
                                          <p:spTgt spid="4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xEl>
                                              <p:pRg end="2" st="2"/>
                                            </p:txEl>
                                          </p:spTgt>
                                        </p:tgtEl>
                                        <p:attrNameLst>
                                          <p:attrName>style.visibility</p:attrName>
                                        </p:attrNameLst>
                                      </p:cBhvr>
                                      <p:to>
                                        <p:strVal val="visible"/>
                                      </p:to>
                                    </p:set>
                                    <p:animEffect filter="fade" transition="in">
                                      <p:cBhvr>
                                        <p:cTn dur="1000"/>
                                        <p:tgtEl>
                                          <p:spTgt spid="41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xEl>
                                              <p:pRg end="3" st="3"/>
                                            </p:txEl>
                                          </p:spTgt>
                                        </p:tgtEl>
                                        <p:attrNameLst>
                                          <p:attrName>style.visibility</p:attrName>
                                        </p:attrNameLst>
                                      </p:cBhvr>
                                      <p:to>
                                        <p:strVal val="visible"/>
                                      </p:to>
                                    </p:set>
                                    <p:animEffect filter="fade" transition="in">
                                      <p:cBhvr>
                                        <p:cTn dur="1000"/>
                                        <p:tgtEl>
                                          <p:spTgt spid="41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pic>
        <p:nvPicPr>
          <p:cNvPr id="422" name="Google Shape;422;p29"/>
          <p:cNvPicPr preferRelativeResize="0"/>
          <p:nvPr/>
        </p:nvPicPr>
        <p:blipFill rotWithShape="1">
          <a:blip r:embed="rId3">
            <a:alphaModFix/>
          </a:blip>
          <a:srcRect b="0" l="5969" r="10418" t="0"/>
          <a:stretch/>
        </p:blipFill>
        <p:spPr>
          <a:xfrm>
            <a:off x="4421600" y="930900"/>
            <a:ext cx="4637674" cy="4212600"/>
          </a:xfrm>
          <a:prstGeom prst="rect">
            <a:avLst/>
          </a:prstGeom>
          <a:noFill/>
          <a:ln>
            <a:noFill/>
          </a:ln>
        </p:spPr>
      </p:pic>
      <p:sp>
        <p:nvSpPr>
          <p:cNvPr id="423" name="Google Shape;423;p29"/>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Distribuição</a:t>
            </a:r>
            <a:endParaRPr/>
          </a:p>
          <a:p>
            <a:pPr indent="0" lvl="0" marL="0" rtl="0" algn="l">
              <a:spcBef>
                <a:spcPts val="0"/>
              </a:spcBef>
              <a:spcAft>
                <a:spcPts val="0"/>
              </a:spcAft>
              <a:buNone/>
            </a:pPr>
            <a:r>
              <a:rPr lang="pt-BR"/>
              <a:t>NORMAL</a:t>
            </a:r>
            <a:endParaRPr/>
          </a:p>
        </p:txBody>
      </p:sp>
      <p:sp>
        <p:nvSpPr>
          <p:cNvPr id="424" name="Google Shape;424;p29"/>
          <p:cNvSpPr txBox="1"/>
          <p:nvPr>
            <p:ph idx="1" type="body"/>
          </p:nvPr>
        </p:nvSpPr>
        <p:spPr>
          <a:xfrm>
            <a:off x="137300" y="4660775"/>
            <a:ext cx="4933500" cy="4401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rPr lang="pt-BR" sz="400">
                <a:solidFill>
                  <a:srgbClr val="B7B7B7"/>
                </a:solidFill>
              </a:rPr>
              <a:t>Original: </a:t>
            </a:r>
            <a:r>
              <a:rPr lang="pt-BR" sz="400">
                <a:solidFill>
                  <a:srgbClr val="B7B7B7"/>
                </a:solidFill>
              </a:rPr>
              <a:t>Now it is evident that the distribution of economic quantities such as income does not fit the normal curve (although there are some latter day Ptolemaians who would like to assure us that they “really” do - see, for example, Lebergott (1959). [LEBERGOTT, S. The shape of the income distribution. American Economic Review, 49, p. 328-347, 1959. https://www.jstor.org/stable/1809904]. As we have seen in Chapter 2, typical income distributions are positively skewed, with a heavy right-hand tail - this is even more noticeable in the case of the distribution of wealth. Is there a simple theoretical distribution that captures this feature? (COWELL, 2009, p. 78).</a:t>
            </a:r>
            <a:endParaRPr sz="1100"/>
          </a:p>
        </p:txBody>
      </p:sp>
      <p:sp>
        <p:nvSpPr>
          <p:cNvPr id="425" name="Google Shape;425;p2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426" name="Google Shape;426;p29"/>
          <p:cNvSpPr txBox="1"/>
          <p:nvPr>
            <p:ph idx="1" type="body"/>
          </p:nvPr>
        </p:nvSpPr>
        <p:spPr>
          <a:xfrm>
            <a:off x="68825" y="1555175"/>
            <a:ext cx="4259400" cy="185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000"/>
              <a:t>Agora é evidente que a distribuição de quantidades econômicas, como renda, não se ajusta à curva normal (embora haja alguns ptolemaianos dos últimos dias que gostariam de nos assegurar que “realmente” o fazem - ver, por exemplo, Lebergott (1959). [LEBERGOTT, S. The shape of the income distribution. American Economic Review, 49, p. 328-347, </a:t>
            </a:r>
            <a:r>
              <a:rPr lang="pt-BR" sz="1000"/>
              <a:t>1959. </a:t>
            </a:r>
            <a:r>
              <a:rPr lang="pt-BR" sz="1000" u="sng">
                <a:solidFill>
                  <a:schemeClr val="hlink"/>
                </a:solidFill>
                <a:hlinkClick r:id="rId4"/>
              </a:rPr>
              <a:t>https://www.jstor.org/stable/1809904</a:t>
            </a:r>
            <a:r>
              <a:rPr lang="pt-BR" sz="1000"/>
              <a:t>].</a:t>
            </a:r>
            <a:endParaRPr sz="1000"/>
          </a:p>
          <a:p>
            <a:pPr indent="0" lvl="0" marL="0" rtl="0" algn="l">
              <a:spcBef>
                <a:spcPts val="1600"/>
              </a:spcBef>
              <a:spcAft>
                <a:spcPts val="0"/>
              </a:spcAft>
              <a:buNone/>
            </a:pPr>
            <a:r>
              <a:rPr lang="pt-BR" sz="1000"/>
              <a:t>Como vimos no Capítulo 2, as distribuições de renda típicas são positivamente distorcidas, com uma cauda pesada para a direita - isso é ainda mais perceptível no caso da distribuição de riqueza. </a:t>
            </a:r>
            <a:r>
              <a:rPr lang="pt-BR" sz="1000"/>
              <a:t>(COWELL, 2009, p. 78)</a:t>
            </a:r>
            <a:endParaRPr sz="1000"/>
          </a:p>
          <a:p>
            <a:pPr indent="0" lvl="0" marL="0" rtl="0" algn="l">
              <a:spcBef>
                <a:spcPts val="1600"/>
              </a:spcBef>
              <a:spcAft>
                <a:spcPts val="1600"/>
              </a:spcAft>
              <a:buNone/>
            </a:pPr>
            <a:r>
              <a:rPr lang="pt-BR" sz="1000"/>
              <a:t>Existe uma distribuição teórica simples que capte essa característica? (COWELL, 2009, p. 78-79)</a:t>
            </a:r>
            <a:endParaRPr sz="1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xEl>
                                              <p:pRg end="0" st="0"/>
                                            </p:txEl>
                                          </p:spTgt>
                                        </p:tgtEl>
                                        <p:attrNameLst>
                                          <p:attrName>style.visibility</p:attrName>
                                        </p:attrNameLst>
                                      </p:cBhvr>
                                      <p:to>
                                        <p:strVal val="visible"/>
                                      </p:to>
                                    </p:set>
                                    <p:animEffect filter="fade" transition="in">
                                      <p:cBhvr>
                                        <p:cTn dur="1000"/>
                                        <p:tgtEl>
                                          <p:spTgt spid="4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xEl>
                                              <p:pRg end="1" st="1"/>
                                            </p:txEl>
                                          </p:spTgt>
                                        </p:tgtEl>
                                        <p:attrNameLst>
                                          <p:attrName>style.visibility</p:attrName>
                                        </p:attrNameLst>
                                      </p:cBhvr>
                                      <p:to>
                                        <p:strVal val="visible"/>
                                      </p:to>
                                    </p:set>
                                    <p:animEffect filter="fade" transition="in">
                                      <p:cBhvr>
                                        <p:cTn dur="1000"/>
                                        <p:tgtEl>
                                          <p:spTgt spid="42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xEl>
                                              <p:pRg end="2" st="2"/>
                                            </p:txEl>
                                          </p:spTgt>
                                        </p:tgtEl>
                                        <p:attrNameLst>
                                          <p:attrName>style.visibility</p:attrName>
                                        </p:attrNameLst>
                                      </p:cBhvr>
                                      <p:to>
                                        <p:strVal val="visible"/>
                                      </p:to>
                                    </p:set>
                                    <p:animEffect filter="fade" transition="in">
                                      <p:cBhvr>
                                        <p:cTn dur="1000"/>
                                        <p:tgtEl>
                                          <p:spTgt spid="42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3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Distribuição</a:t>
            </a:r>
            <a:endParaRPr/>
          </a:p>
          <a:p>
            <a:pPr indent="0" lvl="0" marL="0" rtl="0" algn="l">
              <a:spcBef>
                <a:spcPts val="0"/>
              </a:spcBef>
              <a:spcAft>
                <a:spcPts val="0"/>
              </a:spcAft>
              <a:buNone/>
            </a:pPr>
            <a:r>
              <a:rPr lang="pt-BR"/>
              <a:t>LogNORMAL</a:t>
            </a:r>
            <a:endParaRPr/>
          </a:p>
        </p:txBody>
      </p:sp>
      <p:sp>
        <p:nvSpPr>
          <p:cNvPr id="432" name="Google Shape;432;p30"/>
          <p:cNvSpPr txBox="1"/>
          <p:nvPr>
            <p:ph idx="1" type="body"/>
          </p:nvPr>
        </p:nvSpPr>
        <p:spPr>
          <a:xfrm>
            <a:off x="137300" y="4660775"/>
            <a:ext cx="4933500" cy="4401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rPr lang="pt-BR" sz="400">
                <a:solidFill>
                  <a:srgbClr val="B7B7B7"/>
                </a:solidFill>
              </a:rPr>
              <a:t>Original: As we have seen in Chapter 2, typical income distributions are positively skewed, with a heavy right-hand tail - this is even more noticeable in the case of the distribution of wealth. Is there a simple theoretical distribution that captures this feature? (COWELL, 2009, p. 78-79). The lognormal distribution has been suggested as such a candidate, and may be explained in the following manner. Suppose we are considering the distribution of a variable y (income) and we find that the logarithm of y has the normal distribution, then y is said to be lognormally distributed. So we transform all our y-values to x-values thus: x = log (y) (the shape of the curve that describes the relation is given by the e = 1 curve in Figure 3.1), we will find that it has the normal distribution like the curves in Figure 4.1. (COWELL, 2009, p. 79)</a:t>
            </a:r>
            <a:endParaRPr sz="1100"/>
          </a:p>
        </p:txBody>
      </p:sp>
      <p:sp>
        <p:nvSpPr>
          <p:cNvPr id="433" name="Google Shape;433;p3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434" name="Google Shape;434;p30"/>
          <p:cNvSpPr txBox="1"/>
          <p:nvPr>
            <p:ph idx="1" type="body"/>
          </p:nvPr>
        </p:nvSpPr>
        <p:spPr>
          <a:xfrm>
            <a:off x="68825" y="1555175"/>
            <a:ext cx="4259400" cy="279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000"/>
              <a:t>Como vimos no Capítulo 2, as distribuições de renda típicas são positivamente distorcidas, com uma cauda pesada para a direita - isso é ainda mais perceptível no caso da distribuição de riqueza. (COWELL, 2009, p. 78)</a:t>
            </a:r>
            <a:endParaRPr sz="1000"/>
          </a:p>
          <a:p>
            <a:pPr indent="0" lvl="0" marL="0" rtl="0" algn="l">
              <a:spcBef>
                <a:spcPts val="1600"/>
              </a:spcBef>
              <a:spcAft>
                <a:spcPts val="0"/>
              </a:spcAft>
              <a:buNone/>
            </a:pPr>
            <a:r>
              <a:rPr lang="pt-BR" sz="1000"/>
              <a:t>Existe uma distribuição teórica simples que capte essa característica? (COWELL, 2009, p. 78-79)</a:t>
            </a:r>
            <a:endParaRPr sz="1000"/>
          </a:p>
          <a:p>
            <a:pPr indent="0" lvl="0" marL="0" rtl="0" algn="l">
              <a:spcBef>
                <a:spcPts val="1600"/>
              </a:spcBef>
              <a:spcAft>
                <a:spcPts val="1600"/>
              </a:spcAft>
              <a:buNone/>
            </a:pPr>
            <a:r>
              <a:rPr lang="pt-BR" sz="1000"/>
              <a:t>A distribuição lognormal foi sugerida como tal candidata e pode ser explicada da seguinte maneira. Suponha que estamos considerando a distribuição de uma variável y (renda) e descobrimos que o logaritmo de y tem a distribuição normal, então y é dito ser lognormalmente distribuído. Portanto, transformamos todos os nossos valores y em valores x assim: x = log(y) (a forma da curva que descreve a relação é dada pela curva e = 1 na Figura 3.1), descobriremos que ela tem a distribuição normal como as curvas em Figura 4.1. (COWELL, 2009, p. 79)</a:t>
            </a:r>
            <a:endParaRPr b="1" sz="1000"/>
          </a:p>
        </p:txBody>
      </p:sp>
      <p:pic>
        <p:nvPicPr>
          <p:cNvPr id="435" name="Google Shape;435;p30"/>
          <p:cNvPicPr preferRelativeResize="0"/>
          <p:nvPr/>
        </p:nvPicPr>
        <p:blipFill>
          <a:blip r:embed="rId3">
            <a:alphaModFix/>
          </a:blip>
          <a:stretch>
            <a:fillRect/>
          </a:stretch>
        </p:blipFill>
        <p:spPr>
          <a:xfrm>
            <a:off x="4499100" y="778225"/>
            <a:ext cx="4684349" cy="3915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xEl>
                                              <p:pRg end="0" st="0"/>
                                            </p:txEl>
                                          </p:spTgt>
                                        </p:tgtEl>
                                        <p:attrNameLst>
                                          <p:attrName>style.visibility</p:attrName>
                                        </p:attrNameLst>
                                      </p:cBhvr>
                                      <p:to>
                                        <p:strVal val="visible"/>
                                      </p:to>
                                    </p:set>
                                    <p:animEffect filter="fade" transition="in">
                                      <p:cBhvr>
                                        <p:cTn dur="1000"/>
                                        <p:tgtEl>
                                          <p:spTgt spid="43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xEl>
                                              <p:pRg end="1" st="1"/>
                                            </p:txEl>
                                          </p:spTgt>
                                        </p:tgtEl>
                                        <p:attrNameLst>
                                          <p:attrName>style.visibility</p:attrName>
                                        </p:attrNameLst>
                                      </p:cBhvr>
                                      <p:to>
                                        <p:strVal val="visible"/>
                                      </p:to>
                                    </p:set>
                                    <p:animEffect filter="fade" transition="in">
                                      <p:cBhvr>
                                        <p:cTn dur="1000"/>
                                        <p:tgtEl>
                                          <p:spTgt spid="43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xEl>
                                              <p:pRg end="2" st="2"/>
                                            </p:txEl>
                                          </p:spTgt>
                                        </p:tgtEl>
                                        <p:attrNameLst>
                                          <p:attrName>style.visibility</p:attrName>
                                        </p:attrNameLst>
                                      </p:cBhvr>
                                      <p:to>
                                        <p:strVal val="visible"/>
                                      </p:to>
                                    </p:set>
                                    <p:animEffect filter="fade" transition="in">
                                      <p:cBhvr>
                                        <p:cTn dur="1000"/>
                                        <p:tgtEl>
                                          <p:spTgt spid="434">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31"/>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Distribuição</a:t>
            </a:r>
            <a:endParaRPr/>
          </a:p>
          <a:p>
            <a:pPr indent="0" lvl="0" marL="0" rtl="0" algn="l">
              <a:spcBef>
                <a:spcPts val="0"/>
              </a:spcBef>
              <a:spcAft>
                <a:spcPts val="0"/>
              </a:spcAft>
              <a:buNone/>
            </a:pPr>
            <a:r>
              <a:rPr lang="pt-BR"/>
              <a:t>LogNORMAL</a:t>
            </a:r>
            <a:endParaRPr/>
          </a:p>
        </p:txBody>
      </p:sp>
      <p:sp>
        <p:nvSpPr>
          <p:cNvPr id="441" name="Google Shape;441;p31"/>
          <p:cNvSpPr txBox="1"/>
          <p:nvPr>
            <p:ph idx="1" type="body"/>
          </p:nvPr>
        </p:nvSpPr>
        <p:spPr>
          <a:xfrm>
            <a:off x="137300" y="4660775"/>
            <a:ext cx="4933500" cy="4401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rPr lang="pt-BR" sz="400">
                <a:solidFill>
                  <a:srgbClr val="B7B7B7"/>
                </a:solidFill>
              </a:rPr>
              <a:t>Original: </a:t>
            </a:r>
            <a:r>
              <a:rPr lang="pt-BR" sz="400">
                <a:solidFill>
                  <a:srgbClr val="B7B7B7"/>
                </a:solidFill>
              </a:rPr>
              <a:t>But what does the distribution of the untransformed variable y itself look like? Two representative members of the lognormal family are illustrated in Figure 4.2. Notice that, unlike the normal distribution, it is not defined for negative values of the variable y. The reason for this is that as x (the logarithm of y) becomes large and negative, y itself approaches its minimum value of zero, and there is no real number x representing the logarithm of a negative number. (COWELL, 2009, p. 79)</a:t>
            </a:r>
            <a:endParaRPr sz="1100"/>
          </a:p>
        </p:txBody>
      </p:sp>
      <p:sp>
        <p:nvSpPr>
          <p:cNvPr id="442" name="Google Shape;442;p3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443" name="Google Shape;443;p31"/>
          <p:cNvSpPr txBox="1"/>
          <p:nvPr>
            <p:ph idx="1" type="body"/>
          </p:nvPr>
        </p:nvSpPr>
        <p:spPr>
          <a:xfrm>
            <a:off x="68825" y="1555175"/>
            <a:ext cx="4259400" cy="279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000"/>
              <a:t>Mas como é a distribuição da própria variável não transformada y? </a:t>
            </a:r>
            <a:endParaRPr sz="1000"/>
          </a:p>
          <a:p>
            <a:pPr indent="0" lvl="0" marL="0" rtl="0" algn="l">
              <a:spcBef>
                <a:spcPts val="1600"/>
              </a:spcBef>
              <a:spcAft>
                <a:spcPts val="1600"/>
              </a:spcAft>
              <a:buNone/>
            </a:pPr>
            <a:r>
              <a:rPr lang="pt-BR" sz="1000"/>
              <a:t>Dois membros representativos da família lognormal são ilustrados na Figura 4.2. Observe que, ao contrário da distribuição normal, ela não é definida para valores negativos da variável y. A razão para isso é que conforme x (o logaritmo de y) se torna grande e negativo, o próprio y se aproxima de seu valor mínimo de zero e não há nenhum número real x representando o logaritmo de um número negativo.</a:t>
            </a:r>
            <a:endParaRPr sz="1000"/>
          </a:p>
        </p:txBody>
      </p:sp>
      <p:pic>
        <p:nvPicPr>
          <p:cNvPr id="444" name="Google Shape;444;p31"/>
          <p:cNvPicPr preferRelativeResize="0"/>
          <p:nvPr/>
        </p:nvPicPr>
        <p:blipFill>
          <a:blip r:embed="rId3">
            <a:alphaModFix/>
          </a:blip>
          <a:stretch>
            <a:fillRect/>
          </a:stretch>
        </p:blipFill>
        <p:spPr>
          <a:xfrm>
            <a:off x="4499100" y="778225"/>
            <a:ext cx="4684349" cy="3915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xEl>
                                              <p:pRg end="0" st="0"/>
                                            </p:txEl>
                                          </p:spTgt>
                                        </p:tgtEl>
                                        <p:attrNameLst>
                                          <p:attrName>style.visibility</p:attrName>
                                        </p:attrNameLst>
                                      </p:cBhvr>
                                      <p:to>
                                        <p:strVal val="visible"/>
                                      </p:to>
                                    </p:set>
                                    <p:animEffect filter="fade" transition="in">
                                      <p:cBhvr>
                                        <p:cTn dur="1000"/>
                                        <p:tgtEl>
                                          <p:spTgt spid="4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xEl>
                                              <p:pRg end="1" st="1"/>
                                            </p:txEl>
                                          </p:spTgt>
                                        </p:tgtEl>
                                        <p:attrNameLst>
                                          <p:attrName>style.visibility</p:attrName>
                                        </p:attrNameLst>
                                      </p:cBhvr>
                                      <p:to>
                                        <p:strVal val="visible"/>
                                      </p:to>
                                    </p:set>
                                    <p:animEffect filter="fade" transition="in">
                                      <p:cBhvr>
                                        <p:cTn dur="1000"/>
                                        <p:tgtEl>
                                          <p:spTgt spid="44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Sete grandes debates sobre </a:t>
            </a:r>
            <a:r>
              <a:rPr lang="pt-BR"/>
              <a:t>Desigualdade</a:t>
            </a:r>
            <a:endParaRPr/>
          </a:p>
        </p:txBody>
      </p:sp>
      <p:sp>
        <p:nvSpPr>
          <p:cNvPr id="284" name="Google Shape;284;p14"/>
          <p:cNvSpPr txBox="1"/>
          <p:nvPr>
            <p:ph idx="1" type="body"/>
          </p:nvPr>
        </p:nvSpPr>
        <p:spPr>
          <a:xfrm>
            <a:off x="1176425" y="2839375"/>
            <a:ext cx="2886900" cy="17547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AutoNum type="arabicPeriod"/>
            </a:pPr>
            <a:r>
              <a:rPr lang="pt-BR" sz="1500"/>
              <a:t>Diferenças e desigualdades</a:t>
            </a:r>
            <a:endParaRPr sz="1500"/>
          </a:p>
          <a:p>
            <a:pPr indent="-323850" lvl="0" marL="457200" rtl="0" algn="l">
              <a:spcBef>
                <a:spcPts val="1000"/>
              </a:spcBef>
              <a:spcAft>
                <a:spcPts val="0"/>
              </a:spcAft>
              <a:buSzPts val="1500"/>
              <a:buAutoNum type="arabicPeriod"/>
            </a:pPr>
            <a:r>
              <a:rPr lang="pt-BR" sz="1500"/>
              <a:t>Gênese e Mimese</a:t>
            </a:r>
            <a:endParaRPr sz="1500"/>
          </a:p>
          <a:p>
            <a:pPr indent="-323850" lvl="0" marL="457200" rtl="0" algn="l">
              <a:spcBef>
                <a:spcPts val="1000"/>
              </a:spcBef>
              <a:spcAft>
                <a:spcPts val="0"/>
              </a:spcAft>
              <a:buSzPts val="1500"/>
              <a:buAutoNum type="arabicPeriod"/>
            </a:pPr>
            <a:r>
              <a:rPr lang="pt-BR" sz="1500"/>
              <a:t>Oportunidades e resultados</a:t>
            </a:r>
            <a:endParaRPr sz="1500"/>
          </a:p>
          <a:p>
            <a:pPr indent="-323850" lvl="0" marL="457200" rtl="0" algn="l">
              <a:spcBef>
                <a:spcPts val="1000"/>
              </a:spcBef>
              <a:spcAft>
                <a:spcPts val="0"/>
              </a:spcAft>
              <a:buSzPts val="1500"/>
              <a:buAutoNum type="arabicPeriod"/>
            </a:pPr>
            <a:r>
              <a:rPr lang="pt-BR" sz="1500"/>
              <a:t>Rendas e capacidades</a:t>
            </a:r>
            <a:endParaRPr sz="1500"/>
          </a:p>
          <a:p>
            <a:pPr indent="0" lvl="0" marL="0" rtl="0" algn="l">
              <a:spcBef>
                <a:spcPts val="1000"/>
              </a:spcBef>
              <a:spcAft>
                <a:spcPts val="1000"/>
              </a:spcAft>
              <a:buNone/>
            </a:pPr>
            <a:r>
              <a:t/>
            </a:r>
            <a:endParaRPr sz="1500"/>
          </a:p>
        </p:txBody>
      </p:sp>
      <p:sp>
        <p:nvSpPr>
          <p:cNvPr id="285" name="Google Shape;285;p1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286" name="Google Shape;286;p14"/>
          <p:cNvSpPr txBox="1"/>
          <p:nvPr/>
        </p:nvSpPr>
        <p:spPr>
          <a:xfrm>
            <a:off x="1380000" y="1847750"/>
            <a:ext cx="7381500" cy="99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300">
                <a:solidFill>
                  <a:schemeClr val="dk2"/>
                </a:solidFill>
                <a:latin typeface="Lato"/>
                <a:ea typeface="Lato"/>
                <a:cs typeface="Lato"/>
                <a:sym typeface="Lato"/>
              </a:rPr>
              <a:t>RODRÍGUEZ, Carlos. Sete Grandes Debates sobre Desigualdade Social. In: Cattani, </a:t>
            </a:r>
            <a:r>
              <a:rPr lang="pt-BR" sz="1300">
                <a:solidFill>
                  <a:schemeClr val="dk2"/>
                </a:solidFill>
                <a:latin typeface="Lato"/>
                <a:ea typeface="Lato"/>
                <a:cs typeface="Lato"/>
                <a:sym typeface="Lato"/>
              </a:rPr>
              <a:t>A. D.; </a:t>
            </a:r>
            <a:r>
              <a:rPr lang="pt-BR" sz="1300">
                <a:solidFill>
                  <a:schemeClr val="dk2"/>
                </a:solidFill>
                <a:latin typeface="Lato"/>
                <a:ea typeface="Lato"/>
                <a:cs typeface="Lato"/>
                <a:sym typeface="Lato"/>
              </a:rPr>
              <a:t>Mota, L. (orgs.). Desigualdades na América Latina: Novas perspectivas analíticas. Porto Alegre, Editora da UFRGS, 2005. pp. 207-233. </a:t>
            </a:r>
            <a:endParaRPr sz="1300">
              <a:solidFill>
                <a:schemeClr val="dk2"/>
              </a:solidFill>
              <a:latin typeface="Lato"/>
              <a:ea typeface="Lato"/>
              <a:cs typeface="Lato"/>
              <a:sym typeface="Lato"/>
            </a:endParaRPr>
          </a:p>
        </p:txBody>
      </p:sp>
      <p:sp>
        <p:nvSpPr>
          <p:cNvPr id="287" name="Google Shape;287;p14"/>
          <p:cNvSpPr txBox="1"/>
          <p:nvPr/>
        </p:nvSpPr>
        <p:spPr>
          <a:xfrm>
            <a:off x="4950600" y="2915000"/>
            <a:ext cx="3000000" cy="133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1600">
                <a:solidFill>
                  <a:schemeClr val="dk2"/>
                </a:solidFill>
                <a:latin typeface="Nunito"/>
                <a:ea typeface="Nunito"/>
                <a:cs typeface="Nunito"/>
                <a:sym typeface="Nunito"/>
              </a:rPr>
              <a:t>5. </a:t>
            </a:r>
            <a:r>
              <a:rPr lang="pt-BR" sz="1600">
                <a:solidFill>
                  <a:schemeClr val="dk2"/>
                </a:solidFill>
                <a:latin typeface="Nunito"/>
                <a:ea typeface="Nunito"/>
                <a:cs typeface="Nunito"/>
                <a:sym typeface="Nunito"/>
              </a:rPr>
              <a:t>Equidade e liberdade</a:t>
            </a:r>
            <a:endParaRPr sz="1600">
              <a:solidFill>
                <a:schemeClr val="dk2"/>
              </a:solidFill>
              <a:latin typeface="Nunito"/>
              <a:ea typeface="Nunito"/>
              <a:cs typeface="Nunito"/>
              <a:sym typeface="Nunito"/>
            </a:endParaRPr>
          </a:p>
          <a:p>
            <a:pPr indent="0" lvl="0" marL="0" rtl="0" algn="l">
              <a:lnSpc>
                <a:spcPct val="115000"/>
              </a:lnSpc>
              <a:spcBef>
                <a:spcPts val="1600"/>
              </a:spcBef>
              <a:spcAft>
                <a:spcPts val="0"/>
              </a:spcAft>
              <a:buNone/>
            </a:pPr>
            <a:r>
              <a:rPr lang="pt-BR" sz="1600">
                <a:solidFill>
                  <a:schemeClr val="dk2"/>
                </a:solidFill>
                <a:latin typeface="Nunito"/>
                <a:ea typeface="Nunito"/>
                <a:cs typeface="Nunito"/>
                <a:sym typeface="Nunito"/>
              </a:rPr>
              <a:t>6. Produtividade e sustentabilidade</a:t>
            </a:r>
            <a:endParaRPr sz="1600">
              <a:solidFill>
                <a:schemeClr val="dk2"/>
              </a:solidFill>
              <a:latin typeface="Nunito"/>
              <a:ea typeface="Nunito"/>
              <a:cs typeface="Nunito"/>
              <a:sym typeface="Nunito"/>
            </a:endParaRPr>
          </a:p>
          <a:p>
            <a:pPr indent="0" lvl="0" marL="0" rtl="0" algn="l">
              <a:lnSpc>
                <a:spcPct val="115000"/>
              </a:lnSpc>
              <a:spcBef>
                <a:spcPts val="1600"/>
              </a:spcBef>
              <a:spcAft>
                <a:spcPts val="1600"/>
              </a:spcAft>
              <a:buNone/>
            </a:pPr>
            <a:r>
              <a:rPr lang="pt-BR" sz="1600">
                <a:solidFill>
                  <a:schemeClr val="dk2"/>
                </a:solidFill>
                <a:latin typeface="Nunito"/>
                <a:ea typeface="Nunito"/>
                <a:cs typeface="Nunito"/>
                <a:sym typeface="Nunito"/>
              </a:rPr>
              <a:t>7. Produção e distribuição</a:t>
            </a:r>
            <a:endParaRPr sz="1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6"/>
                                        </p:tgtEl>
                                        <p:attrNameLst>
                                          <p:attrName>style.visibility</p:attrName>
                                        </p:attrNameLst>
                                      </p:cBhvr>
                                      <p:to>
                                        <p:strVal val="visible"/>
                                      </p:to>
                                    </p:set>
                                    <p:animEffect filter="fade" transition="in">
                                      <p:cBhvr>
                                        <p:cTn dur="1000"/>
                                        <p:tgtEl>
                                          <p:spTgt spid="2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xEl>
                                              <p:pRg end="0" st="0"/>
                                            </p:txEl>
                                          </p:spTgt>
                                        </p:tgtEl>
                                        <p:attrNameLst>
                                          <p:attrName>style.visibility</p:attrName>
                                        </p:attrNameLst>
                                      </p:cBhvr>
                                      <p:to>
                                        <p:strVal val="visible"/>
                                      </p:to>
                                    </p:set>
                                    <p:animEffect filter="fade" transition="in">
                                      <p:cBhvr>
                                        <p:cTn dur="1000"/>
                                        <p:tgtEl>
                                          <p:spTgt spid="28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xEl>
                                              <p:pRg end="1" st="1"/>
                                            </p:txEl>
                                          </p:spTgt>
                                        </p:tgtEl>
                                        <p:attrNameLst>
                                          <p:attrName>style.visibility</p:attrName>
                                        </p:attrNameLst>
                                      </p:cBhvr>
                                      <p:to>
                                        <p:strVal val="visible"/>
                                      </p:to>
                                    </p:set>
                                    <p:animEffect filter="fade" transition="in">
                                      <p:cBhvr>
                                        <p:cTn dur="1000"/>
                                        <p:tgtEl>
                                          <p:spTgt spid="28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xEl>
                                              <p:pRg end="2" st="2"/>
                                            </p:txEl>
                                          </p:spTgt>
                                        </p:tgtEl>
                                        <p:attrNameLst>
                                          <p:attrName>style.visibility</p:attrName>
                                        </p:attrNameLst>
                                      </p:cBhvr>
                                      <p:to>
                                        <p:strVal val="visible"/>
                                      </p:to>
                                    </p:set>
                                    <p:animEffect filter="fade" transition="in">
                                      <p:cBhvr>
                                        <p:cTn dur="1000"/>
                                        <p:tgtEl>
                                          <p:spTgt spid="28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xEl>
                                              <p:pRg end="3" st="3"/>
                                            </p:txEl>
                                          </p:spTgt>
                                        </p:tgtEl>
                                        <p:attrNameLst>
                                          <p:attrName>style.visibility</p:attrName>
                                        </p:attrNameLst>
                                      </p:cBhvr>
                                      <p:to>
                                        <p:strVal val="visible"/>
                                      </p:to>
                                    </p:set>
                                    <p:animEffect filter="fade" transition="in">
                                      <p:cBhvr>
                                        <p:cTn dur="1000"/>
                                        <p:tgtEl>
                                          <p:spTgt spid="28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xEl>
                                              <p:pRg end="4" st="4"/>
                                            </p:txEl>
                                          </p:spTgt>
                                        </p:tgtEl>
                                        <p:attrNameLst>
                                          <p:attrName>style.visibility</p:attrName>
                                        </p:attrNameLst>
                                      </p:cBhvr>
                                      <p:to>
                                        <p:strVal val="visible"/>
                                      </p:to>
                                    </p:set>
                                    <p:animEffect filter="fade" transition="in">
                                      <p:cBhvr>
                                        <p:cTn dur="1000"/>
                                        <p:tgtEl>
                                          <p:spTgt spid="28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0" st="0"/>
                                            </p:txEl>
                                          </p:spTgt>
                                        </p:tgtEl>
                                        <p:attrNameLst>
                                          <p:attrName>style.visibility</p:attrName>
                                        </p:attrNameLst>
                                      </p:cBhvr>
                                      <p:to>
                                        <p:strVal val="visible"/>
                                      </p:to>
                                    </p:set>
                                    <p:animEffect filter="fade" transition="in">
                                      <p:cBhvr>
                                        <p:cTn dur="1000"/>
                                        <p:tgtEl>
                                          <p:spTgt spid="2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1" st="1"/>
                                            </p:txEl>
                                          </p:spTgt>
                                        </p:tgtEl>
                                        <p:attrNameLst>
                                          <p:attrName>style.visibility</p:attrName>
                                        </p:attrNameLst>
                                      </p:cBhvr>
                                      <p:to>
                                        <p:strVal val="visible"/>
                                      </p:to>
                                    </p:set>
                                    <p:animEffect filter="fade" transition="in">
                                      <p:cBhvr>
                                        <p:cTn dur="1000"/>
                                        <p:tgtEl>
                                          <p:spTgt spid="28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7">
                                            <p:txEl>
                                              <p:pRg end="2" st="2"/>
                                            </p:txEl>
                                          </p:spTgt>
                                        </p:tgtEl>
                                        <p:attrNameLst>
                                          <p:attrName>style.visibility</p:attrName>
                                        </p:attrNameLst>
                                      </p:cBhvr>
                                      <p:to>
                                        <p:strVal val="visible"/>
                                      </p:to>
                                    </p:set>
                                    <p:animEffect filter="fade" transition="in">
                                      <p:cBhvr>
                                        <p:cTn dur="1000"/>
                                        <p:tgtEl>
                                          <p:spTgt spid="287">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32"/>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Distribuição</a:t>
            </a:r>
            <a:endParaRPr/>
          </a:p>
          <a:p>
            <a:pPr indent="0" lvl="0" marL="0" rtl="0" algn="l">
              <a:spcBef>
                <a:spcPts val="0"/>
              </a:spcBef>
              <a:spcAft>
                <a:spcPts val="0"/>
              </a:spcAft>
              <a:buNone/>
            </a:pPr>
            <a:r>
              <a:rPr lang="pt-BR"/>
              <a:t>LogNORMAL</a:t>
            </a:r>
            <a:endParaRPr/>
          </a:p>
        </p:txBody>
      </p:sp>
      <p:sp>
        <p:nvSpPr>
          <p:cNvPr id="450" name="Google Shape;450;p32"/>
          <p:cNvSpPr txBox="1"/>
          <p:nvPr>
            <p:ph idx="1" type="body"/>
          </p:nvPr>
        </p:nvSpPr>
        <p:spPr>
          <a:xfrm>
            <a:off x="137300" y="4660775"/>
            <a:ext cx="4933500" cy="4401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rPr lang="pt-BR" sz="400">
                <a:solidFill>
                  <a:srgbClr val="B7B7B7"/>
                </a:solidFill>
              </a:rPr>
              <a:t>Original: However, the perceptive reader may by now be asking, why choose a logarithmic transformation to produce a distribution of the “right” shape? There are four reasons. Firstly, the lognormal distribution has a lot of convenient properties, some of which are explained below. Secondly, it can be shown that under certain kinds of “random processes” the distribution of incomes eventually turns out to be approximately lognormal. (COWELL, 2009, p. 79) </a:t>
            </a:r>
            <a:r>
              <a:rPr lang="pt-BR" sz="400">
                <a:solidFill>
                  <a:srgbClr val="B7B7B7"/>
                </a:solidFill>
              </a:rPr>
              <a:t>The idea here, roughly speaking, is that the changes in people’s incomes can be likened to a systematic process whereby, in each moment of time, a person’s income increases or decreases by a certain proportion, the exact proportionate increase being determined by chance. (COWELL, 2009, p. 79-80) </a:t>
            </a:r>
            <a:endParaRPr sz="1100"/>
          </a:p>
        </p:txBody>
      </p:sp>
      <p:sp>
        <p:nvSpPr>
          <p:cNvPr id="451" name="Google Shape;451;p3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452" name="Google Shape;452;p32"/>
          <p:cNvSpPr txBox="1"/>
          <p:nvPr>
            <p:ph idx="1" type="body"/>
          </p:nvPr>
        </p:nvSpPr>
        <p:spPr>
          <a:xfrm>
            <a:off x="68825" y="1555175"/>
            <a:ext cx="4259400" cy="279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000"/>
              <a:t>No entanto, o leitor perspicaz pode agora estar se perguntando, por que escolher uma transformação logarítmica para produzir uma distribuição da forma “certa”? Existem quatro razões. </a:t>
            </a:r>
            <a:endParaRPr sz="1000"/>
          </a:p>
          <a:p>
            <a:pPr indent="0" lvl="0" marL="0" rtl="0" algn="l">
              <a:spcBef>
                <a:spcPts val="1600"/>
              </a:spcBef>
              <a:spcAft>
                <a:spcPts val="0"/>
              </a:spcAft>
              <a:buNone/>
            </a:pPr>
            <a:r>
              <a:rPr lang="pt-BR" sz="1000"/>
              <a:t>Em primeiro lugar, a distribuição log-normal tem muitas propriedades convenientes, algumas das quais são explicadas abaixo. </a:t>
            </a:r>
            <a:endParaRPr sz="1000"/>
          </a:p>
          <a:p>
            <a:pPr indent="0" lvl="0" marL="0" rtl="0" algn="l">
              <a:spcBef>
                <a:spcPts val="1600"/>
              </a:spcBef>
              <a:spcAft>
                <a:spcPts val="0"/>
              </a:spcAft>
              <a:buNone/>
            </a:pPr>
            <a:r>
              <a:rPr lang="pt-BR" sz="1000"/>
              <a:t>Em segundo lugar, pode-se mostrar que, sob certos tipos de “processos aleatórios”, a distribuição das rendas acaba sendo aproximadamente lognormal. (COWELL, 2009, p. 79) </a:t>
            </a:r>
            <a:r>
              <a:rPr lang="pt-BR" sz="1000"/>
              <a:t>A ideia aqui, grosso modo, é que as mudanças na renda das pessoas podem ser comparadas a um processo sistemático em que, em cada momento, a renda de uma pessoa aumenta ou diminui em uma certa proporção, o aumento proporcional exato sendo determinado pelo acaso. (COWELL, 2009, p. 79-80)</a:t>
            </a:r>
            <a:endParaRPr sz="1000"/>
          </a:p>
          <a:p>
            <a:pPr indent="0" lvl="0" marL="0" rtl="0" algn="l">
              <a:spcBef>
                <a:spcPts val="1600"/>
              </a:spcBef>
              <a:spcAft>
                <a:spcPts val="1600"/>
              </a:spcAft>
              <a:buNone/>
            </a:pPr>
            <a:r>
              <a:t/>
            </a:r>
            <a:endParaRPr sz="1000"/>
          </a:p>
        </p:txBody>
      </p:sp>
      <p:pic>
        <p:nvPicPr>
          <p:cNvPr id="453" name="Google Shape;453;p32"/>
          <p:cNvPicPr preferRelativeResize="0"/>
          <p:nvPr/>
        </p:nvPicPr>
        <p:blipFill>
          <a:blip r:embed="rId3">
            <a:alphaModFix/>
          </a:blip>
          <a:stretch>
            <a:fillRect/>
          </a:stretch>
        </p:blipFill>
        <p:spPr>
          <a:xfrm>
            <a:off x="4499100" y="778225"/>
            <a:ext cx="4684349" cy="3915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xEl>
                                              <p:pRg end="0" st="0"/>
                                            </p:txEl>
                                          </p:spTgt>
                                        </p:tgtEl>
                                        <p:attrNameLst>
                                          <p:attrName>style.visibility</p:attrName>
                                        </p:attrNameLst>
                                      </p:cBhvr>
                                      <p:to>
                                        <p:strVal val="visible"/>
                                      </p:to>
                                    </p:set>
                                    <p:animEffect filter="fade" transition="in">
                                      <p:cBhvr>
                                        <p:cTn dur="1000"/>
                                        <p:tgtEl>
                                          <p:spTgt spid="4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xEl>
                                              <p:pRg end="1" st="1"/>
                                            </p:txEl>
                                          </p:spTgt>
                                        </p:tgtEl>
                                        <p:attrNameLst>
                                          <p:attrName>style.visibility</p:attrName>
                                        </p:attrNameLst>
                                      </p:cBhvr>
                                      <p:to>
                                        <p:strVal val="visible"/>
                                      </p:to>
                                    </p:set>
                                    <p:animEffect filter="fade" transition="in">
                                      <p:cBhvr>
                                        <p:cTn dur="1000"/>
                                        <p:tgtEl>
                                          <p:spTgt spid="45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xEl>
                                              <p:pRg end="2" st="2"/>
                                            </p:txEl>
                                          </p:spTgt>
                                        </p:tgtEl>
                                        <p:attrNameLst>
                                          <p:attrName>style.visibility</p:attrName>
                                        </p:attrNameLst>
                                      </p:cBhvr>
                                      <p:to>
                                        <p:strVal val="visible"/>
                                      </p:to>
                                    </p:set>
                                    <p:animEffect filter="fade" transition="in">
                                      <p:cBhvr>
                                        <p:cTn dur="1000"/>
                                        <p:tgtEl>
                                          <p:spTgt spid="45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xEl>
                                              <p:pRg end="3" st="3"/>
                                            </p:txEl>
                                          </p:spTgt>
                                        </p:tgtEl>
                                        <p:attrNameLst>
                                          <p:attrName>style.visibility</p:attrName>
                                        </p:attrNameLst>
                                      </p:cBhvr>
                                      <p:to>
                                        <p:strVal val="visible"/>
                                      </p:to>
                                    </p:set>
                                    <p:animEffect filter="fade" transition="in">
                                      <p:cBhvr>
                                        <p:cTn dur="1000"/>
                                        <p:tgtEl>
                                          <p:spTgt spid="452">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3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Distribuição</a:t>
            </a:r>
            <a:endParaRPr/>
          </a:p>
          <a:p>
            <a:pPr indent="0" lvl="0" marL="0" rtl="0" algn="l">
              <a:spcBef>
                <a:spcPts val="0"/>
              </a:spcBef>
              <a:spcAft>
                <a:spcPts val="0"/>
              </a:spcAft>
              <a:buNone/>
            </a:pPr>
            <a:r>
              <a:rPr lang="pt-BR"/>
              <a:t>LogNORMAL</a:t>
            </a:r>
            <a:endParaRPr/>
          </a:p>
        </p:txBody>
      </p:sp>
      <p:sp>
        <p:nvSpPr>
          <p:cNvPr id="459" name="Google Shape;459;p33"/>
          <p:cNvSpPr txBox="1"/>
          <p:nvPr>
            <p:ph idx="1" type="body"/>
          </p:nvPr>
        </p:nvSpPr>
        <p:spPr>
          <a:xfrm>
            <a:off x="137300" y="4660775"/>
            <a:ext cx="4933500" cy="4401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rPr lang="pt-BR" sz="400">
                <a:solidFill>
                  <a:srgbClr val="B7B7B7"/>
                </a:solidFill>
              </a:rPr>
              <a:t>Original: If the distribution of these proportionate increments or decrements follows the normal law, then in many cases the overall distribution of income approaches lognormality, provided that you allow enough time for the process to operate. [Note 2: Of course, other technical assumptions are required to ensure convergence to the lognormal. In some cases the resulting distribution is similar to, but not exactly equivalent to, the lognormal. This kind of process is also useful in analysing the inequality in the size distribution of firms]. Thirdly, there is still some residual notion of “individual utility” or “social welfare” associated with the logarithm of income; it would be nice to claim that although incomes do not follow the normal distribution, “utility” or “welfare” does. This will not do, however, for as we have seen in Chapter 3, even if we do introduce a social-welfare function, log(y) is just one among many candidate “welfare indices.” Fourthly, the lognormal provides a reasonable sort of fit to many actual sets of data. This I shall consider later. (COWELL, 2009, p. 80.</a:t>
            </a:r>
            <a:endParaRPr sz="1100"/>
          </a:p>
        </p:txBody>
      </p:sp>
      <p:sp>
        <p:nvSpPr>
          <p:cNvPr id="460" name="Google Shape;460;p3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461" name="Google Shape;461;p33"/>
          <p:cNvSpPr txBox="1"/>
          <p:nvPr>
            <p:ph idx="1" type="body"/>
          </p:nvPr>
        </p:nvSpPr>
        <p:spPr>
          <a:xfrm>
            <a:off x="68825" y="1555175"/>
            <a:ext cx="4259400" cy="279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000"/>
              <a:t>Se a distribuição desses incrementos ou decréscimos proporcionais seguir a lei normal, então, em muitos casos, a distribuição geral da renda se aproxima da lognormalidade, desde que você dê tempo suficiente para o processo operar. [Nota 2: Claro, outras suposições técnicas são necessárias para garantir a convergência para o lognormal. Em alguns casos, a distribuição resultante é semelhante, mas não exatamente equivalente, ao lognormal. Esse tipo de processo também é útil para analisar a desigualdade na distribuição do tamanho das empresas]. </a:t>
            </a:r>
            <a:endParaRPr sz="1000"/>
          </a:p>
          <a:p>
            <a:pPr indent="0" lvl="0" marL="0" rtl="0" algn="l">
              <a:spcBef>
                <a:spcPts val="1600"/>
              </a:spcBef>
              <a:spcAft>
                <a:spcPts val="0"/>
              </a:spcAft>
              <a:buNone/>
            </a:pPr>
            <a:r>
              <a:rPr lang="pt-BR" sz="1000"/>
              <a:t>Em terceiro lugar, ainda existe alguma noção residual de “utilidade individual” ou “bem-estar social” associada ao logaritmo da renda; seria bom afirmar que, embora as rendas não sigam a distribuição normal, a “utilidade” ou o “bem-estar” seguem. Isso não funcionará, no entanto, como vimos no Capítulo 3, mesmo se introduzirmos uma função de bem-estar social, log (y) é apenas um entre muitos candidatos a “índices de bem-estar”. Em quarto lugar, o lognormal fornece um tipo razoável de ajuste para muitos conjuntos reais de dados. Vou considerar isso mais tarde. (COWELL, 2009, p. 80).</a:t>
            </a:r>
            <a:endParaRPr sz="1000"/>
          </a:p>
          <a:p>
            <a:pPr indent="0" lvl="0" marL="0" rtl="0" algn="l">
              <a:spcBef>
                <a:spcPts val="1600"/>
              </a:spcBef>
              <a:spcAft>
                <a:spcPts val="0"/>
              </a:spcAft>
              <a:buNone/>
            </a:pPr>
            <a:r>
              <a:t/>
            </a:r>
            <a:endParaRPr sz="1000"/>
          </a:p>
          <a:p>
            <a:pPr indent="0" lvl="0" marL="0" rtl="0" algn="l">
              <a:spcBef>
                <a:spcPts val="1600"/>
              </a:spcBef>
              <a:spcAft>
                <a:spcPts val="0"/>
              </a:spcAft>
              <a:buNone/>
            </a:pPr>
            <a:r>
              <a:rPr lang="pt-BR" sz="1000"/>
              <a:t> </a:t>
            </a:r>
            <a:endParaRPr sz="1000"/>
          </a:p>
          <a:p>
            <a:pPr indent="0" lvl="0" marL="0" rtl="0" algn="l">
              <a:spcBef>
                <a:spcPts val="1600"/>
              </a:spcBef>
              <a:spcAft>
                <a:spcPts val="0"/>
              </a:spcAft>
              <a:buNone/>
            </a:pPr>
            <a:r>
              <a:t/>
            </a:r>
            <a:endParaRPr sz="1000"/>
          </a:p>
          <a:p>
            <a:pPr indent="0" lvl="0" marL="0" rtl="0" algn="l">
              <a:spcBef>
                <a:spcPts val="1600"/>
              </a:spcBef>
              <a:spcAft>
                <a:spcPts val="1600"/>
              </a:spcAft>
              <a:buNone/>
            </a:pPr>
            <a:r>
              <a:t/>
            </a:r>
            <a:endParaRPr sz="1000"/>
          </a:p>
        </p:txBody>
      </p:sp>
      <p:pic>
        <p:nvPicPr>
          <p:cNvPr id="462" name="Google Shape;462;p33"/>
          <p:cNvPicPr preferRelativeResize="0"/>
          <p:nvPr/>
        </p:nvPicPr>
        <p:blipFill>
          <a:blip r:embed="rId3">
            <a:alphaModFix/>
          </a:blip>
          <a:stretch>
            <a:fillRect/>
          </a:stretch>
        </p:blipFill>
        <p:spPr>
          <a:xfrm>
            <a:off x="4499100" y="778225"/>
            <a:ext cx="4684349" cy="3915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xEl>
                                              <p:pRg end="0" st="0"/>
                                            </p:txEl>
                                          </p:spTgt>
                                        </p:tgtEl>
                                        <p:attrNameLst>
                                          <p:attrName>style.visibility</p:attrName>
                                        </p:attrNameLst>
                                      </p:cBhvr>
                                      <p:to>
                                        <p:strVal val="visible"/>
                                      </p:to>
                                    </p:set>
                                    <p:animEffect filter="fade" transition="in">
                                      <p:cBhvr>
                                        <p:cTn dur="1000"/>
                                        <p:tgtEl>
                                          <p:spTgt spid="4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xEl>
                                              <p:pRg end="1" st="1"/>
                                            </p:txEl>
                                          </p:spTgt>
                                        </p:tgtEl>
                                        <p:attrNameLst>
                                          <p:attrName>style.visibility</p:attrName>
                                        </p:attrNameLst>
                                      </p:cBhvr>
                                      <p:to>
                                        <p:strVal val="visible"/>
                                      </p:to>
                                    </p:set>
                                    <p:animEffect filter="fade" transition="in">
                                      <p:cBhvr>
                                        <p:cTn dur="1000"/>
                                        <p:tgtEl>
                                          <p:spTgt spid="4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xEl>
                                              <p:pRg end="2" st="2"/>
                                            </p:txEl>
                                          </p:spTgt>
                                        </p:tgtEl>
                                        <p:attrNameLst>
                                          <p:attrName>style.visibility</p:attrName>
                                        </p:attrNameLst>
                                      </p:cBhvr>
                                      <p:to>
                                        <p:strVal val="visible"/>
                                      </p:to>
                                    </p:set>
                                    <p:animEffect filter="fade" transition="in">
                                      <p:cBhvr>
                                        <p:cTn dur="1000"/>
                                        <p:tgtEl>
                                          <p:spTgt spid="46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xEl>
                                              <p:pRg end="3" st="3"/>
                                            </p:txEl>
                                          </p:spTgt>
                                        </p:tgtEl>
                                        <p:attrNameLst>
                                          <p:attrName>style.visibility</p:attrName>
                                        </p:attrNameLst>
                                      </p:cBhvr>
                                      <p:to>
                                        <p:strVal val="visible"/>
                                      </p:to>
                                    </p:set>
                                    <p:animEffect filter="fade" transition="in">
                                      <p:cBhvr>
                                        <p:cTn dur="1000"/>
                                        <p:tgtEl>
                                          <p:spTgt spid="46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xEl>
                                              <p:pRg end="4" st="4"/>
                                            </p:txEl>
                                          </p:spTgt>
                                        </p:tgtEl>
                                        <p:attrNameLst>
                                          <p:attrName>style.visibility</p:attrName>
                                        </p:attrNameLst>
                                      </p:cBhvr>
                                      <p:to>
                                        <p:strVal val="visible"/>
                                      </p:to>
                                    </p:set>
                                    <p:animEffect filter="fade" transition="in">
                                      <p:cBhvr>
                                        <p:cTn dur="1000"/>
                                        <p:tgtEl>
                                          <p:spTgt spid="46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1">
                                            <p:txEl>
                                              <p:pRg end="5" st="5"/>
                                            </p:txEl>
                                          </p:spTgt>
                                        </p:tgtEl>
                                        <p:attrNameLst>
                                          <p:attrName>style.visibility</p:attrName>
                                        </p:attrNameLst>
                                      </p:cBhvr>
                                      <p:to>
                                        <p:strVal val="visible"/>
                                      </p:to>
                                    </p:set>
                                    <p:animEffect filter="fade" transition="in">
                                      <p:cBhvr>
                                        <p:cTn dur="1000"/>
                                        <p:tgtEl>
                                          <p:spTgt spid="46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34"/>
          <p:cNvSpPr txBox="1"/>
          <p:nvPr>
            <p:ph type="title"/>
          </p:nvPr>
        </p:nvSpPr>
        <p:spPr>
          <a:xfrm>
            <a:off x="391825" y="672050"/>
            <a:ext cx="25719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Métodos</a:t>
            </a:r>
            <a:endParaRPr/>
          </a:p>
          <a:p>
            <a:pPr indent="0" lvl="0" marL="0" rtl="0" algn="l">
              <a:spcBef>
                <a:spcPts val="0"/>
              </a:spcBef>
              <a:spcAft>
                <a:spcPts val="0"/>
              </a:spcAft>
              <a:buNone/>
            </a:pPr>
            <a:r>
              <a:rPr lang="pt-BR"/>
              <a:t>medição</a:t>
            </a:r>
            <a:endParaRPr/>
          </a:p>
          <a:p>
            <a:pPr indent="0" lvl="0" marL="0" rtl="0" algn="l">
              <a:spcBef>
                <a:spcPts val="0"/>
              </a:spcBef>
              <a:spcAft>
                <a:spcPts val="0"/>
              </a:spcAft>
              <a:buNone/>
            </a:pPr>
            <a:r>
              <a:rPr lang="pt-BR"/>
              <a:t>desigualdade</a:t>
            </a:r>
            <a:endParaRPr/>
          </a:p>
        </p:txBody>
      </p:sp>
      <p:sp>
        <p:nvSpPr>
          <p:cNvPr id="468" name="Google Shape;468;p34"/>
          <p:cNvSpPr txBox="1"/>
          <p:nvPr>
            <p:ph idx="1" type="body"/>
          </p:nvPr>
        </p:nvSpPr>
        <p:spPr>
          <a:xfrm>
            <a:off x="140775" y="3781100"/>
            <a:ext cx="2881500" cy="117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100"/>
              <a:t>SCHNEIDER, Maria Cristina et al. Métodos de mensuração das desigualdades em saúde. Revista panamericana de salud pública, v. 12, p. 398-414, 2002. </a:t>
            </a:r>
            <a:r>
              <a:rPr lang="pt-BR" sz="1100" u="sng">
                <a:solidFill>
                  <a:schemeClr val="hlink"/>
                </a:solidFill>
                <a:hlinkClick r:id="rId3"/>
              </a:rPr>
              <a:t>https://www.scielosp.org/article/rpsp/2002.v12n6/398-414/pt</a:t>
            </a:r>
            <a:r>
              <a:rPr lang="pt-BR" sz="1100" u="sng">
                <a:solidFill>
                  <a:schemeClr val="hlink"/>
                </a:solidFill>
                <a:hlinkClick r:id="rId4"/>
              </a:rPr>
              <a:t>/</a:t>
            </a:r>
            <a:endParaRPr sz="1100"/>
          </a:p>
          <a:p>
            <a:pPr indent="0" lvl="0" marL="0" rtl="0" algn="l">
              <a:spcBef>
                <a:spcPts val="1600"/>
              </a:spcBef>
              <a:spcAft>
                <a:spcPts val="0"/>
              </a:spcAft>
              <a:buNone/>
            </a:pPr>
            <a:r>
              <a:t/>
            </a:r>
            <a:endParaRPr sz="1100"/>
          </a:p>
          <a:p>
            <a:pPr indent="0" lvl="0" marL="0" rtl="0" algn="l">
              <a:spcBef>
                <a:spcPts val="1600"/>
              </a:spcBef>
              <a:spcAft>
                <a:spcPts val="1600"/>
              </a:spcAft>
              <a:buNone/>
            </a:pPr>
            <a:r>
              <a:t/>
            </a:r>
            <a:endParaRPr sz="1100"/>
          </a:p>
        </p:txBody>
      </p:sp>
      <p:sp>
        <p:nvSpPr>
          <p:cNvPr id="469" name="Google Shape;469;p3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470" name="Google Shape;470;p34"/>
          <p:cNvPicPr preferRelativeResize="0"/>
          <p:nvPr/>
        </p:nvPicPr>
        <p:blipFill>
          <a:blip r:embed="rId5">
            <a:alphaModFix/>
          </a:blip>
          <a:stretch>
            <a:fillRect/>
          </a:stretch>
        </p:blipFill>
        <p:spPr>
          <a:xfrm>
            <a:off x="3315749" y="292775"/>
            <a:ext cx="5684000" cy="4658325"/>
          </a:xfrm>
          <a:prstGeom prst="rect">
            <a:avLst/>
          </a:prstGeom>
          <a:noFill/>
          <a:ln>
            <a:noFill/>
          </a:ln>
        </p:spPr>
      </p:pic>
      <p:sp>
        <p:nvSpPr>
          <p:cNvPr id="471" name="Google Shape;471;p34"/>
          <p:cNvSpPr/>
          <p:nvPr/>
        </p:nvSpPr>
        <p:spPr>
          <a:xfrm>
            <a:off x="3073250" y="976750"/>
            <a:ext cx="2914800" cy="1132800"/>
          </a:xfrm>
          <a:prstGeom prst="flowChartAlternateProcess">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1000"/>
                                        <p:tgtEl>
                                          <p:spTgt spid="4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3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Gini</a:t>
            </a:r>
            <a:endParaRPr/>
          </a:p>
        </p:txBody>
      </p:sp>
      <p:sp>
        <p:nvSpPr>
          <p:cNvPr id="477" name="Google Shape;477;p3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478" name="Google Shape;478;p35"/>
          <p:cNvSpPr txBox="1"/>
          <p:nvPr>
            <p:ph idx="1" type="body"/>
          </p:nvPr>
        </p:nvSpPr>
        <p:spPr>
          <a:xfrm>
            <a:off x="312400" y="1950775"/>
            <a:ext cx="3591000" cy="147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400"/>
              <a:t>O coeficiente de Gini, ou índice de Gini, é uma medida da distribuição de renda de uma população. </a:t>
            </a:r>
            <a:endParaRPr sz="1400"/>
          </a:p>
          <a:p>
            <a:pPr indent="0" lvl="0" marL="0" rtl="0" algn="l">
              <a:spcBef>
                <a:spcPts val="1600"/>
              </a:spcBef>
              <a:spcAft>
                <a:spcPts val="1600"/>
              </a:spcAft>
              <a:buNone/>
            </a:pPr>
            <a:r>
              <a:rPr lang="pt-BR" sz="1400"/>
              <a:t>Foi desenvolvido pelo estatístico italiano Corrado Gini (1884-1965) e leva o seu nome. (ROSER; ORTIZ-OSPINA, 2013)</a:t>
            </a:r>
            <a:endParaRPr sz="1400"/>
          </a:p>
        </p:txBody>
      </p:sp>
      <p:sp>
        <p:nvSpPr>
          <p:cNvPr id="479" name="Google Shape;479;p35"/>
          <p:cNvSpPr txBox="1"/>
          <p:nvPr/>
        </p:nvSpPr>
        <p:spPr>
          <a:xfrm>
            <a:off x="4199325" y="598575"/>
            <a:ext cx="4670400" cy="104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200">
                <a:solidFill>
                  <a:schemeClr val="dk2"/>
                </a:solidFill>
                <a:latin typeface="Nunito"/>
                <a:ea typeface="Nunito"/>
                <a:cs typeface="Nunito"/>
                <a:sym typeface="Nunito"/>
              </a:rPr>
              <a:t>O Gini é um índice de dispersão, correspondente à razão entre a média dos desvios absolutos das rendas de todas as pessoas da amostra e 2 vezes a média. Como existem N(N − 1)/2 pares de pessoas distintos na amostra, a fórmula do Gini é:</a:t>
            </a:r>
            <a:endParaRPr sz="1200">
              <a:solidFill>
                <a:schemeClr val="dk2"/>
              </a:solidFill>
              <a:latin typeface="Nunito"/>
              <a:ea typeface="Nunito"/>
              <a:cs typeface="Nunito"/>
              <a:sym typeface="Nunito"/>
            </a:endParaRPr>
          </a:p>
        </p:txBody>
      </p:sp>
      <p:pic>
        <p:nvPicPr>
          <p:cNvPr id="480" name="Google Shape;480;p35"/>
          <p:cNvPicPr preferRelativeResize="0"/>
          <p:nvPr/>
        </p:nvPicPr>
        <p:blipFill>
          <a:blip r:embed="rId3">
            <a:alphaModFix/>
          </a:blip>
          <a:stretch>
            <a:fillRect/>
          </a:stretch>
        </p:blipFill>
        <p:spPr>
          <a:xfrm>
            <a:off x="4285025" y="1860257"/>
            <a:ext cx="3692300" cy="1138275"/>
          </a:xfrm>
          <a:prstGeom prst="rect">
            <a:avLst/>
          </a:prstGeom>
          <a:noFill/>
          <a:ln>
            <a:noFill/>
          </a:ln>
        </p:spPr>
      </p:pic>
      <p:sp>
        <p:nvSpPr>
          <p:cNvPr id="481" name="Google Shape;481;p35"/>
          <p:cNvSpPr txBox="1"/>
          <p:nvPr/>
        </p:nvSpPr>
        <p:spPr>
          <a:xfrm>
            <a:off x="4102625" y="2929925"/>
            <a:ext cx="4670400" cy="164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200">
                <a:solidFill>
                  <a:schemeClr val="dk2"/>
                </a:solidFill>
                <a:latin typeface="Nunito"/>
                <a:ea typeface="Nunito"/>
                <a:cs typeface="Nunito"/>
                <a:sym typeface="Nunito"/>
              </a:rPr>
              <a:t>◦  </a:t>
            </a:r>
            <a:r>
              <a:rPr b="1" lang="pt-BR" sz="1200">
                <a:solidFill>
                  <a:schemeClr val="dk2"/>
                </a:solidFill>
                <a:latin typeface="Nunito"/>
                <a:ea typeface="Nunito"/>
                <a:cs typeface="Nunito"/>
                <a:sym typeface="Nunito"/>
              </a:rPr>
              <a:t>Perfeita Eqüidade: </a:t>
            </a:r>
            <a:r>
              <a:rPr lang="pt-BR" sz="1200">
                <a:solidFill>
                  <a:schemeClr val="dk2"/>
                </a:solidFill>
                <a:latin typeface="Nunito"/>
                <a:ea typeface="Nunito"/>
                <a:cs typeface="Nunito"/>
                <a:sym typeface="Nunito"/>
              </a:rPr>
              <a:t>quando todos os indivíduos apresentam a mesma renda, xi = µ ∀i , o somatório acima é nulo e o Gini é igual a zero. </a:t>
            </a:r>
            <a:endParaRPr sz="1200">
              <a:solidFill>
                <a:schemeClr val="dk2"/>
              </a:solidFill>
              <a:latin typeface="Nunito"/>
              <a:ea typeface="Nunito"/>
              <a:cs typeface="Nunito"/>
              <a:sym typeface="Nunito"/>
            </a:endParaRPr>
          </a:p>
          <a:p>
            <a:pPr indent="0" lvl="0" marL="0" rtl="0" algn="l">
              <a:spcBef>
                <a:spcPts val="0"/>
              </a:spcBef>
              <a:spcAft>
                <a:spcPts val="0"/>
              </a:spcAft>
              <a:buNone/>
            </a:pPr>
            <a:r>
              <a:t/>
            </a:r>
            <a:endParaRPr sz="1200">
              <a:solidFill>
                <a:schemeClr val="dk2"/>
              </a:solidFill>
              <a:latin typeface="Nunito"/>
              <a:ea typeface="Nunito"/>
              <a:cs typeface="Nunito"/>
              <a:sym typeface="Nunito"/>
            </a:endParaRPr>
          </a:p>
          <a:p>
            <a:pPr indent="0" lvl="0" marL="0" rtl="0" algn="l">
              <a:spcBef>
                <a:spcPts val="0"/>
              </a:spcBef>
              <a:spcAft>
                <a:spcPts val="0"/>
              </a:spcAft>
              <a:buNone/>
            </a:pPr>
            <a:r>
              <a:rPr lang="pt-BR" sz="1200">
                <a:solidFill>
                  <a:schemeClr val="dk2"/>
                </a:solidFill>
                <a:latin typeface="Nunito"/>
                <a:ea typeface="Nunito"/>
                <a:cs typeface="Nunito"/>
                <a:sym typeface="Nunito"/>
              </a:rPr>
              <a:t>◦</a:t>
            </a:r>
            <a:r>
              <a:rPr b="1" lang="pt-BR" sz="1200">
                <a:solidFill>
                  <a:schemeClr val="dk2"/>
                </a:solidFill>
                <a:latin typeface="Nunito"/>
                <a:ea typeface="Nunito"/>
                <a:cs typeface="Nunito"/>
                <a:sym typeface="Nunito"/>
              </a:rPr>
              <a:t> Perfeita Iniqüidade: </a:t>
            </a:r>
            <a:r>
              <a:rPr lang="pt-BR" sz="1200">
                <a:solidFill>
                  <a:schemeClr val="dk2"/>
                </a:solidFill>
                <a:latin typeface="Nunito"/>
                <a:ea typeface="Nunito"/>
                <a:cs typeface="Nunito"/>
                <a:sym typeface="Nunito"/>
              </a:rPr>
              <a:t>quando um indivíduo detém toda a riqueza (Nµ), temos N − 1 pares com desvios absolutos iguais a Nµ, enquanto todos os demais pares apresentam desvios nulos. Assim, o Gini é igual a 1. (NERI, s/d - Índice de Gini)</a:t>
            </a:r>
            <a:endParaRPr sz="1200">
              <a:solidFill>
                <a:schemeClr val="dk2"/>
              </a:solidFill>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8">
                                            <p:txEl>
                                              <p:pRg end="0" st="0"/>
                                            </p:txEl>
                                          </p:spTgt>
                                        </p:tgtEl>
                                        <p:attrNameLst>
                                          <p:attrName>style.visibility</p:attrName>
                                        </p:attrNameLst>
                                      </p:cBhvr>
                                      <p:to>
                                        <p:strVal val="visible"/>
                                      </p:to>
                                    </p:set>
                                    <p:animEffect filter="fade" transition="in">
                                      <p:cBhvr>
                                        <p:cTn dur="1000"/>
                                        <p:tgtEl>
                                          <p:spTgt spid="47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8">
                                            <p:txEl>
                                              <p:pRg end="1" st="1"/>
                                            </p:txEl>
                                          </p:spTgt>
                                        </p:tgtEl>
                                        <p:attrNameLst>
                                          <p:attrName>style.visibility</p:attrName>
                                        </p:attrNameLst>
                                      </p:cBhvr>
                                      <p:to>
                                        <p:strVal val="visible"/>
                                      </p:to>
                                    </p:set>
                                    <p:animEffect filter="fade" transition="in">
                                      <p:cBhvr>
                                        <p:cTn dur="1000"/>
                                        <p:tgtEl>
                                          <p:spTgt spid="47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9">
                                            <p:txEl>
                                              <p:pRg end="0" st="0"/>
                                            </p:txEl>
                                          </p:spTgt>
                                        </p:tgtEl>
                                        <p:attrNameLst>
                                          <p:attrName>style.visibility</p:attrName>
                                        </p:attrNameLst>
                                      </p:cBhvr>
                                      <p:to>
                                        <p:strVal val="visible"/>
                                      </p:to>
                                    </p:set>
                                    <p:animEffect filter="fade" transition="in">
                                      <p:cBhvr>
                                        <p:cTn dur="1000"/>
                                        <p:tgtEl>
                                          <p:spTgt spid="47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1000"/>
                                        <p:tgtEl>
                                          <p:spTgt spid="4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1"/>
                                        </p:tgtEl>
                                        <p:attrNameLst>
                                          <p:attrName>style.visibility</p:attrName>
                                        </p:attrNameLst>
                                      </p:cBhvr>
                                      <p:to>
                                        <p:strVal val="visible"/>
                                      </p:to>
                                    </p:set>
                                    <p:animEffect filter="fade" transition="in">
                                      <p:cBhvr>
                                        <p:cTn dur="1000"/>
                                        <p:tgtEl>
                                          <p:spTgt spid="4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3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Gini - Lorenz</a:t>
            </a:r>
            <a:endParaRPr/>
          </a:p>
        </p:txBody>
      </p:sp>
      <p:sp>
        <p:nvSpPr>
          <p:cNvPr id="487" name="Google Shape;487;p36"/>
          <p:cNvSpPr txBox="1"/>
          <p:nvPr>
            <p:ph idx="1" type="body"/>
          </p:nvPr>
        </p:nvSpPr>
        <p:spPr>
          <a:xfrm>
            <a:off x="120100" y="1349375"/>
            <a:ext cx="30936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a:t>O índice de Gini é frequentemente representado graficamente por meio da curva de Lorenz, que mostra a distribuição da renda (ou riqueza) traçando o percentil da população pela renda no eixo horizontal e a renda acumulada no eixo vertical.</a:t>
            </a:r>
            <a:endParaRPr/>
          </a:p>
        </p:txBody>
      </p:sp>
      <p:sp>
        <p:nvSpPr>
          <p:cNvPr id="488" name="Google Shape;488;p3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489" name="Google Shape;489;p36"/>
          <p:cNvPicPr preferRelativeResize="0"/>
          <p:nvPr/>
        </p:nvPicPr>
        <p:blipFill>
          <a:blip r:embed="rId3">
            <a:alphaModFix/>
          </a:blip>
          <a:stretch>
            <a:fillRect/>
          </a:stretch>
        </p:blipFill>
        <p:spPr>
          <a:xfrm>
            <a:off x="2309902" y="2965527"/>
            <a:ext cx="6689850" cy="2035075"/>
          </a:xfrm>
          <a:prstGeom prst="rect">
            <a:avLst/>
          </a:prstGeom>
          <a:noFill/>
          <a:ln>
            <a:noFill/>
          </a:ln>
        </p:spPr>
      </p:pic>
      <p:sp>
        <p:nvSpPr>
          <p:cNvPr id="490" name="Google Shape;490;p36"/>
          <p:cNvSpPr txBox="1"/>
          <p:nvPr>
            <p:ph idx="1" type="body"/>
          </p:nvPr>
        </p:nvSpPr>
        <p:spPr>
          <a:xfrm>
            <a:off x="120100" y="4607000"/>
            <a:ext cx="1397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a:t>RAMZAI (2020)</a:t>
            </a:r>
            <a:endParaRPr/>
          </a:p>
        </p:txBody>
      </p:sp>
      <p:sp>
        <p:nvSpPr>
          <p:cNvPr id="491" name="Google Shape;491;p36"/>
          <p:cNvSpPr txBox="1"/>
          <p:nvPr>
            <p:ph idx="1" type="body"/>
          </p:nvPr>
        </p:nvSpPr>
        <p:spPr>
          <a:xfrm>
            <a:off x="4430700" y="1022825"/>
            <a:ext cx="4274700" cy="134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400"/>
              <a:t>O coeficiente de Gini é igual à área abaixo da linha de igualdade perfeita menos a área abaixo da curva de Lorenz, dividida pela área abaixo da linha de igualdade perfeita. </a:t>
            </a:r>
            <a:endParaRPr sz="1400"/>
          </a:p>
          <a:p>
            <a:pPr indent="0" lvl="0" marL="0" rtl="0" algn="l">
              <a:spcBef>
                <a:spcPts val="1600"/>
              </a:spcBef>
              <a:spcAft>
                <a:spcPts val="1600"/>
              </a:spcAft>
              <a:buNone/>
            </a:pPr>
            <a:r>
              <a:rPr lang="pt-BR" sz="1400"/>
              <a:t>Em outras palavras, é o dobro da área entre a curva de Lorenz e a linha de igualdade perfeita.</a:t>
            </a:r>
            <a:endParaRPr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xEl>
                                              <p:pRg end="0" st="0"/>
                                            </p:txEl>
                                          </p:spTgt>
                                        </p:tgtEl>
                                        <p:attrNameLst>
                                          <p:attrName>style.visibility</p:attrName>
                                        </p:attrNameLst>
                                      </p:cBhvr>
                                      <p:to>
                                        <p:strVal val="visible"/>
                                      </p:to>
                                    </p:set>
                                    <p:animEffect filter="fade" transition="in">
                                      <p:cBhvr>
                                        <p:cTn dur="1000"/>
                                        <p:tgtEl>
                                          <p:spTgt spid="48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xEl>
                                              <p:pRg end="0" st="0"/>
                                            </p:txEl>
                                          </p:spTgt>
                                        </p:tgtEl>
                                        <p:attrNameLst>
                                          <p:attrName>style.visibility</p:attrName>
                                        </p:attrNameLst>
                                      </p:cBhvr>
                                      <p:to>
                                        <p:strVal val="visible"/>
                                      </p:to>
                                    </p:set>
                                    <p:animEffect filter="fade" transition="in">
                                      <p:cBhvr>
                                        <p:cTn dur="1000"/>
                                        <p:tgtEl>
                                          <p:spTgt spid="4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1">
                                            <p:txEl>
                                              <p:pRg end="1" st="1"/>
                                            </p:txEl>
                                          </p:spTgt>
                                        </p:tgtEl>
                                        <p:attrNameLst>
                                          <p:attrName>style.visibility</p:attrName>
                                        </p:attrNameLst>
                                      </p:cBhvr>
                                      <p:to>
                                        <p:strVal val="visible"/>
                                      </p:to>
                                    </p:set>
                                    <p:animEffect filter="fade" transition="in">
                                      <p:cBhvr>
                                        <p:cTn dur="1000"/>
                                        <p:tgtEl>
                                          <p:spTgt spid="49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37"/>
          <p:cNvSpPr txBox="1"/>
          <p:nvPr>
            <p:ph type="title"/>
          </p:nvPr>
        </p:nvSpPr>
        <p:spPr>
          <a:xfrm>
            <a:off x="589025" y="299900"/>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Gini - Lorenz</a:t>
            </a:r>
            <a:endParaRPr/>
          </a:p>
        </p:txBody>
      </p:sp>
      <p:sp>
        <p:nvSpPr>
          <p:cNvPr id="497" name="Google Shape;497;p37"/>
          <p:cNvSpPr txBox="1"/>
          <p:nvPr>
            <p:ph idx="1" type="body"/>
          </p:nvPr>
        </p:nvSpPr>
        <p:spPr>
          <a:xfrm>
            <a:off x="1386275" y="1191750"/>
            <a:ext cx="3101700" cy="1297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400"/>
              <a:t>Outra maneira de pensar sobre o coeficiente de Gini é como uma medida de desvio da igualdade perfeita. </a:t>
            </a:r>
            <a:endParaRPr sz="1400"/>
          </a:p>
        </p:txBody>
      </p:sp>
      <p:sp>
        <p:nvSpPr>
          <p:cNvPr id="498" name="Google Shape;498;p3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499" name="Google Shape;499;p37"/>
          <p:cNvPicPr preferRelativeResize="0"/>
          <p:nvPr/>
        </p:nvPicPr>
        <p:blipFill>
          <a:blip r:embed="rId3">
            <a:alphaModFix/>
          </a:blip>
          <a:stretch>
            <a:fillRect/>
          </a:stretch>
        </p:blipFill>
        <p:spPr>
          <a:xfrm>
            <a:off x="2309902" y="2965527"/>
            <a:ext cx="6689850" cy="2035075"/>
          </a:xfrm>
          <a:prstGeom prst="rect">
            <a:avLst/>
          </a:prstGeom>
          <a:noFill/>
          <a:ln>
            <a:noFill/>
          </a:ln>
        </p:spPr>
      </p:pic>
      <p:sp>
        <p:nvSpPr>
          <p:cNvPr id="500" name="Google Shape;500;p37"/>
          <p:cNvSpPr txBox="1"/>
          <p:nvPr>
            <p:ph idx="1" type="body"/>
          </p:nvPr>
        </p:nvSpPr>
        <p:spPr>
          <a:xfrm>
            <a:off x="120100" y="4568525"/>
            <a:ext cx="1397700" cy="393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a:t>RAMZAI (2020)</a:t>
            </a:r>
            <a:endParaRPr/>
          </a:p>
        </p:txBody>
      </p:sp>
      <p:sp>
        <p:nvSpPr>
          <p:cNvPr id="501" name="Google Shape;501;p37"/>
          <p:cNvSpPr txBox="1"/>
          <p:nvPr>
            <p:ph idx="1" type="body"/>
          </p:nvPr>
        </p:nvSpPr>
        <p:spPr>
          <a:xfrm>
            <a:off x="5312500" y="970825"/>
            <a:ext cx="3279600" cy="1808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400"/>
              <a:t>Quanto mais uma curva de Lorenz se desvia da linha reta perfeitamente igual (que representa um coeficiente de Gini de 0), maior o coeficiente de Gini e menos igualitária é a sociedade.</a:t>
            </a:r>
            <a:endParaRPr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7">
                                            <p:txEl>
                                              <p:pRg end="0" st="0"/>
                                            </p:txEl>
                                          </p:spTgt>
                                        </p:tgtEl>
                                        <p:attrNameLst>
                                          <p:attrName>style.visibility</p:attrName>
                                        </p:attrNameLst>
                                      </p:cBhvr>
                                      <p:to>
                                        <p:strVal val="visible"/>
                                      </p:to>
                                    </p:set>
                                    <p:animEffect filter="fade" transition="in">
                                      <p:cBhvr>
                                        <p:cTn dur="1000"/>
                                        <p:tgtEl>
                                          <p:spTgt spid="4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1"/>
                                        </p:tgtEl>
                                        <p:attrNameLst>
                                          <p:attrName>style.visibility</p:attrName>
                                        </p:attrNameLst>
                                      </p:cBhvr>
                                      <p:to>
                                        <p:strVal val="visible"/>
                                      </p:to>
                                    </p:set>
                                    <p:animEffect filter="fade" transition="in">
                                      <p:cBhvr>
                                        <p:cTn dur="1000"/>
                                        <p:tgtEl>
                                          <p:spTgt spid="5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38"/>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Gini</a:t>
            </a:r>
            <a:endParaRPr/>
          </a:p>
        </p:txBody>
      </p:sp>
      <p:sp>
        <p:nvSpPr>
          <p:cNvPr id="507" name="Google Shape;507;p3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508" name="Google Shape;508;p38"/>
          <p:cNvSpPr txBox="1"/>
          <p:nvPr>
            <p:ph idx="1" type="body"/>
          </p:nvPr>
        </p:nvSpPr>
        <p:spPr>
          <a:xfrm>
            <a:off x="286700" y="1498925"/>
            <a:ext cx="3591000" cy="280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400"/>
              <a:t>Esta figura ilustra a definição do índice de Gini: </a:t>
            </a:r>
            <a:endParaRPr sz="1400"/>
          </a:p>
          <a:p>
            <a:pPr indent="0" lvl="0" marL="0" rtl="0" algn="l">
              <a:spcBef>
                <a:spcPts val="1600"/>
              </a:spcBef>
              <a:spcAft>
                <a:spcPts val="1600"/>
              </a:spcAft>
              <a:buNone/>
            </a:pPr>
            <a:r>
              <a:rPr lang="pt-BR" sz="1400"/>
              <a:t>Em uma população em que a renda é perfeitamente distribuída igualmente, a distribuição das rendas seria representada pela 'linha de igualdade' como mostrado no gráfico - 10% da população ganharia 10% da renda total, 20% ganhariam 20% da renda total e assim por diante.</a:t>
            </a:r>
            <a:endParaRPr sz="1400"/>
          </a:p>
        </p:txBody>
      </p:sp>
      <p:pic>
        <p:nvPicPr>
          <p:cNvPr id="509" name="Google Shape;509;p38"/>
          <p:cNvPicPr preferRelativeResize="0"/>
          <p:nvPr/>
        </p:nvPicPr>
        <p:blipFill>
          <a:blip r:embed="rId3">
            <a:alphaModFix/>
          </a:blip>
          <a:stretch>
            <a:fillRect/>
          </a:stretch>
        </p:blipFill>
        <p:spPr>
          <a:xfrm>
            <a:off x="4291400" y="882575"/>
            <a:ext cx="4799377" cy="3754725"/>
          </a:xfrm>
          <a:prstGeom prst="rect">
            <a:avLst/>
          </a:prstGeom>
          <a:noFill/>
          <a:ln>
            <a:noFill/>
          </a:ln>
        </p:spPr>
      </p:pic>
      <p:sp>
        <p:nvSpPr>
          <p:cNvPr id="510" name="Google Shape;510;p38"/>
          <p:cNvSpPr txBox="1"/>
          <p:nvPr/>
        </p:nvSpPr>
        <p:spPr>
          <a:xfrm>
            <a:off x="4432150" y="4637300"/>
            <a:ext cx="4383900" cy="45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800">
                <a:solidFill>
                  <a:schemeClr val="dk2"/>
                </a:solidFill>
                <a:latin typeface="Nunito"/>
                <a:ea typeface="Nunito"/>
                <a:cs typeface="Nunito"/>
                <a:sym typeface="Nunito"/>
              </a:rPr>
              <a:t>ROSER, Max; ORTIZ-OSPINA, Esteban. Income Inequality. OurWorldInData.org, 2013. </a:t>
            </a:r>
            <a:r>
              <a:rPr lang="pt-BR" sz="800" u="sng">
                <a:solidFill>
                  <a:schemeClr val="hlink"/>
                </a:solidFill>
                <a:latin typeface="Nunito"/>
                <a:ea typeface="Nunito"/>
                <a:cs typeface="Nunito"/>
                <a:sym typeface="Nunito"/>
                <a:hlinkClick r:id="rId4"/>
              </a:rPr>
              <a:t>https://ourworldindata.org/income-inequality</a:t>
            </a:r>
            <a:endParaRPr sz="800">
              <a:solidFill>
                <a:schemeClr val="dk2"/>
              </a:solidFill>
              <a:latin typeface="Nunito"/>
              <a:ea typeface="Nunito"/>
              <a:cs typeface="Nunito"/>
              <a:sym typeface="Nunito"/>
            </a:endParaRPr>
          </a:p>
          <a:p>
            <a:pPr indent="0" lvl="0" marL="0" rtl="0" algn="l">
              <a:lnSpc>
                <a:spcPct val="115000"/>
              </a:lnSpc>
              <a:spcBef>
                <a:spcPts val="1600"/>
              </a:spcBef>
              <a:spcAft>
                <a:spcPts val="1600"/>
              </a:spcAft>
              <a:buNone/>
            </a:pPr>
            <a:r>
              <a:t/>
            </a:r>
            <a:endParaRPr sz="800">
              <a:solidFill>
                <a:schemeClr val="dk2"/>
              </a:solidFill>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
                                            <p:txEl>
                                              <p:pRg end="0" st="0"/>
                                            </p:txEl>
                                          </p:spTgt>
                                        </p:tgtEl>
                                        <p:attrNameLst>
                                          <p:attrName>style.visibility</p:attrName>
                                        </p:attrNameLst>
                                      </p:cBhvr>
                                      <p:to>
                                        <p:strVal val="visible"/>
                                      </p:to>
                                    </p:set>
                                    <p:animEffect filter="fade" transition="in">
                                      <p:cBhvr>
                                        <p:cTn dur="1000"/>
                                        <p:tgtEl>
                                          <p:spTgt spid="50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
                                            <p:txEl>
                                              <p:pRg end="1" st="1"/>
                                            </p:txEl>
                                          </p:spTgt>
                                        </p:tgtEl>
                                        <p:attrNameLst>
                                          <p:attrName>style.visibility</p:attrName>
                                        </p:attrNameLst>
                                      </p:cBhvr>
                                      <p:to>
                                        <p:strVal val="visible"/>
                                      </p:to>
                                    </p:set>
                                    <p:animEffect filter="fade" transition="in">
                                      <p:cBhvr>
                                        <p:cTn dur="1000"/>
                                        <p:tgtEl>
                                          <p:spTgt spid="508">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39"/>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Gini</a:t>
            </a:r>
            <a:endParaRPr/>
          </a:p>
        </p:txBody>
      </p:sp>
      <p:sp>
        <p:nvSpPr>
          <p:cNvPr id="516" name="Google Shape;516;p3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517" name="Google Shape;517;p39"/>
          <p:cNvSpPr txBox="1"/>
          <p:nvPr/>
        </p:nvSpPr>
        <p:spPr>
          <a:xfrm>
            <a:off x="4432150" y="4637300"/>
            <a:ext cx="4383900" cy="454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sz="800">
                <a:solidFill>
                  <a:schemeClr val="dk2"/>
                </a:solidFill>
                <a:latin typeface="Nunito"/>
                <a:ea typeface="Nunito"/>
                <a:cs typeface="Nunito"/>
                <a:sym typeface="Nunito"/>
              </a:rPr>
              <a:t>ROSER, Max; ORTIZ-OSPINA, Esteban. Income Inequality. OurWorldInData.org, 2013. </a:t>
            </a:r>
            <a:r>
              <a:rPr lang="pt-BR" sz="800" u="sng">
                <a:solidFill>
                  <a:schemeClr val="hlink"/>
                </a:solidFill>
                <a:latin typeface="Nunito"/>
                <a:ea typeface="Nunito"/>
                <a:cs typeface="Nunito"/>
                <a:sym typeface="Nunito"/>
                <a:hlinkClick r:id="rId3"/>
              </a:rPr>
              <a:t>https://ourworldindata.org/income-inequality</a:t>
            </a:r>
            <a:endParaRPr sz="800">
              <a:solidFill>
                <a:schemeClr val="dk2"/>
              </a:solidFill>
              <a:latin typeface="Nunito"/>
              <a:ea typeface="Nunito"/>
              <a:cs typeface="Nunito"/>
              <a:sym typeface="Nunito"/>
            </a:endParaRPr>
          </a:p>
          <a:p>
            <a:pPr indent="0" lvl="0" marL="0" rtl="0" algn="l">
              <a:lnSpc>
                <a:spcPct val="115000"/>
              </a:lnSpc>
              <a:spcBef>
                <a:spcPts val="1600"/>
              </a:spcBef>
              <a:spcAft>
                <a:spcPts val="1600"/>
              </a:spcAft>
              <a:buNone/>
            </a:pPr>
            <a:r>
              <a:t/>
            </a:r>
            <a:endParaRPr sz="800">
              <a:solidFill>
                <a:schemeClr val="dk2"/>
              </a:solidFill>
              <a:latin typeface="Nunito"/>
              <a:ea typeface="Nunito"/>
              <a:cs typeface="Nunito"/>
              <a:sym typeface="Nunito"/>
            </a:endParaRPr>
          </a:p>
        </p:txBody>
      </p:sp>
      <p:sp>
        <p:nvSpPr>
          <p:cNvPr id="518" name="Google Shape;518;p39"/>
          <p:cNvSpPr txBox="1"/>
          <p:nvPr>
            <p:ph idx="1" type="body"/>
          </p:nvPr>
        </p:nvSpPr>
        <p:spPr>
          <a:xfrm>
            <a:off x="265775" y="1303150"/>
            <a:ext cx="3838800" cy="3530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100"/>
              <a:t>A 'curva de Lorenz' mostra a distribuição de renda em uma população onde a renda não é distribuída igualmente. No exemplo, você vê que os 60% mais pobres da população ganham 30% da renda total.</a:t>
            </a:r>
            <a:endParaRPr sz="1100"/>
          </a:p>
          <a:p>
            <a:pPr indent="0" lvl="0" marL="0" rtl="0" algn="l">
              <a:spcBef>
                <a:spcPts val="1600"/>
              </a:spcBef>
              <a:spcAft>
                <a:spcPts val="0"/>
              </a:spcAft>
              <a:buNone/>
            </a:pPr>
            <a:r>
              <a:rPr lang="pt-BR" sz="1100"/>
              <a:t>O coeficiente de Gini captura o desvio da curva de Lorenz da 'linha de igualdade' comparando as áreas A e B:</a:t>
            </a:r>
            <a:endParaRPr sz="1100"/>
          </a:p>
          <a:p>
            <a:pPr indent="0" lvl="0" marL="0" rtl="0" algn="l">
              <a:spcBef>
                <a:spcPts val="1600"/>
              </a:spcBef>
              <a:spcAft>
                <a:spcPts val="0"/>
              </a:spcAft>
              <a:buNone/>
            </a:pPr>
            <a:r>
              <a:rPr lang="pt-BR" sz="1100"/>
              <a:t>Gini = A / (A + B)</a:t>
            </a:r>
            <a:endParaRPr sz="1100"/>
          </a:p>
          <a:p>
            <a:pPr indent="0" lvl="0" marL="0" rtl="0" algn="l">
              <a:spcBef>
                <a:spcPts val="1600"/>
              </a:spcBef>
              <a:spcAft>
                <a:spcPts val="0"/>
              </a:spcAft>
              <a:buNone/>
            </a:pPr>
            <a:r>
              <a:rPr lang="pt-BR" sz="1100"/>
              <a:t>Isso significa que um coeficiente Gini de zero representa uma distribuição em que a curva de Lorenz é apenas a 'Linha da Igualdade' e as rendas são distribuídas de maneira perfeitamente igual. </a:t>
            </a:r>
            <a:endParaRPr sz="1100"/>
          </a:p>
          <a:p>
            <a:pPr indent="0" lvl="0" marL="0" rtl="0" algn="l">
              <a:spcBef>
                <a:spcPts val="1600"/>
              </a:spcBef>
              <a:spcAft>
                <a:spcPts val="1600"/>
              </a:spcAft>
              <a:buNone/>
            </a:pPr>
            <a:r>
              <a:rPr lang="pt-BR" sz="1100"/>
              <a:t>Um valor de 1 significa desigualdade máxima - uma pessoa tem toda a renda e todas as outras não recebem.</a:t>
            </a:r>
            <a:endParaRPr sz="1100"/>
          </a:p>
        </p:txBody>
      </p:sp>
      <p:pic>
        <p:nvPicPr>
          <p:cNvPr id="519" name="Google Shape;519;p39"/>
          <p:cNvPicPr preferRelativeResize="0"/>
          <p:nvPr/>
        </p:nvPicPr>
        <p:blipFill>
          <a:blip r:embed="rId4">
            <a:alphaModFix/>
          </a:blip>
          <a:stretch>
            <a:fillRect/>
          </a:stretch>
        </p:blipFill>
        <p:spPr>
          <a:xfrm>
            <a:off x="4291400" y="882575"/>
            <a:ext cx="4799377" cy="3754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xEl>
                                              <p:pRg end="0" st="0"/>
                                            </p:txEl>
                                          </p:spTgt>
                                        </p:tgtEl>
                                        <p:attrNameLst>
                                          <p:attrName>style.visibility</p:attrName>
                                        </p:attrNameLst>
                                      </p:cBhvr>
                                      <p:to>
                                        <p:strVal val="visible"/>
                                      </p:to>
                                    </p:set>
                                    <p:animEffect filter="fade" transition="in">
                                      <p:cBhvr>
                                        <p:cTn dur="1000"/>
                                        <p:tgtEl>
                                          <p:spTgt spid="5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xEl>
                                              <p:pRg end="1" st="1"/>
                                            </p:txEl>
                                          </p:spTgt>
                                        </p:tgtEl>
                                        <p:attrNameLst>
                                          <p:attrName>style.visibility</p:attrName>
                                        </p:attrNameLst>
                                      </p:cBhvr>
                                      <p:to>
                                        <p:strVal val="visible"/>
                                      </p:to>
                                    </p:set>
                                    <p:animEffect filter="fade" transition="in">
                                      <p:cBhvr>
                                        <p:cTn dur="1000"/>
                                        <p:tgtEl>
                                          <p:spTgt spid="5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xEl>
                                              <p:pRg end="2" st="2"/>
                                            </p:txEl>
                                          </p:spTgt>
                                        </p:tgtEl>
                                        <p:attrNameLst>
                                          <p:attrName>style.visibility</p:attrName>
                                        </p:attrNameLst>
                                      </p:cBhvr>
                                      <p:to>
                                        <p:strVal val="visible"/>
                                      </p:to>
                                    </p:set>
                                    <p:animEffect filter="fade" transition="in">
                                      <p:cBhvr>
                                        <p:cTn dur="1000"/>
                                        <p:tgtEl>
                                          <p:spTgt spid="51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xEl>
                                              <p:pRg end="3" st="3"/>
                                            </p:txEl>
                                          </p:spTgt>
                                        </p:tgtEl>
                                        <p:attrNameLst>
                                          <p:attrName>style.visibility</p:attrName>
                                        </p:attrNameLst>
                                      </p:cBhvr>
                                      <p:to>
                                        <p:strVal val="visible"/>
                                      </p:to>
                                    </p:set>
                                    <p:animEffect filter="fade" transition="in">
                                      <p:cBhvr>
                                        <p:cTn dur="1000"/>
                                        <p:tgtEl>
                                          <p:spTgt spid="51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8">
                                            <p:txEl>
                                              <p:pRg end="4" st="4"/>
                                            </p:txEl>
                                          </p:spTgt>
                                        </p:tgtEl>
                                        <p:attrNameLst>
                                          <p:attrName>style.visibility</p:attrName>
                                        </p:attrNameLst>
                                      </p:cBhvr>
                                      <p:to>
                                        <p:strVal val="visible"/>
                                      </p:to>
                                    </p:set>
                                    <p:animEffect filter="fade" transition="in">
                                      <p:cBhvr>
                                        <p:cTn dur="1000"/>
                                        <p:tgtEl>
                                          <p:spTgt spid="518">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40"/>
          <p:cNvSpPr txBox="1"/>
          <p:nvPr>
            <p:ph type="title"/>
          </p:nvPr>
        </p:nvSpPr>
        <p:spPr>
          <a:xfrm>
            <a:off x="0" y="149600"/>
            <a:ext cx="2244300" cy="144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Gini municípios BR</a:t>
            </a:r>
            <a:endParaRPr/>
          </a:p>
        </p:txBody>
      </p:sp>
      <p:sp>
        <p:nvSpPr>
          <p:cNvPr id="525" name="Google Shape;525;p40"/>
          <p:cNvSpPr txBox="1"/>
          <p:nvPr>
            <p:ph idx="1" type="body"/>
          </p:nvPr>
        </p:nvSpPr>
        <p:spPr>
          <a:xfrm>
            <a:off x="128525" y="4611975"/>
            <a:ext cx="1429200" cy="376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a:t>NERI (2020)</a:t>
            </a:r>
            <a:endParaRPr/>
          </a:p>
        </p:txBody>
      </p:sp>
      <p:sp>
        <p:nvSpPr>
          <p:cNvPr id="526" name="Google Shape;526;p4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527" name="Google Shape;527;p40"/>
          <p:cNvPicPr preferRelativeResize="0"/>
          <p:nvPr/>
        </p:nvPicPr>
        <p:blipFill>
          <a:blip r:embed="rId3">
            <a:alphaModFix/>
          </a:blip>
          <a:stretch>
            <a:fillRect/>
          </a:stretch>
        </p:blipFill>
        <p:spPr>
          <a:xfrm>
            <a:off x="2309806" y="-66025"/>
            <a:ext cx="6834188" cy="5143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41"/>
          <p:cNvSpPr txBox="1"/>
          <p:nvPr>
            <p:ph type="title"/>
          </p:nvPr>
        </p:nvSpPr>
        <p:spPr>
          <a:xfrm>
            <a:off x="0" y="149600"/>
            <a:ext cx="2244300" cy="1444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Gini municípios BR</a:t>
            </a:r>
            <a:endParaRPr/>
          </a:p>
        </p:txBody>
      </p:sp>
      <p:sp>
        <p:nvSpPr>
          <p:cNvPr id="533" name="Google Shape;533;p41"/>
          <p:cNvSpPr txBox="1"/>
          <p:nvPr>
            <p:ph idx="1" type="body"/>
          </p:nvPr>
        </p:nvSpPr>
        <p:spPr>
          <a:xfrm>
            <a:off x="128525" y="4611975"/>
            <a:ext cx="1429200" cy="3765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a:t>NERI (2020)</a:t>
            </a:r>
            <a:endParaRPr/>
          </a:p>
        </p:txBody>
      </p:sp>
      <p:sp>
        <p:nvSpPr>
          <p:cNvPr id="534" name="Google Shape;534;p4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535" name="Google Shape;535;p41"/>
          <p:cNvPicPr preferRelativeResize="0"/>
          <p:nvPr/>
        </p:nvPicPr>
        <p:blipFill>
          <a:blip r:embed="rId3">
            <a:alphaModFix/>
          </a:blip>
          <a:stretch>
            <a:fillRect/>
          </a:stretch>
        </p:blipFill>
        <p:spPr>
          <a:xfrm>
            <a:off x="2320500" y="-76200"/>
            <a:ext cx="6823501" cy="517917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1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Desigualdade e igualdade em saúde</a:t>
            </a:r>
            <a:endParaRPr/>
          </a:p>
        </p:txBody>
      </p:sp>
      <p:sp>
        <p:nvSpPr>
          <p:cNvPr id="293" name="Google Shape;293;p15"/>
          <p:cNvSpPr txBox="1"/>
          <p:nvPr>
            <p:ph idx="1" type="body"/>
          </p:nvPr>
        </p:nvSpPr>
        <p:spPr>
          <a:xfrm>
            <a:off x="515425" y="1657525"/>
            <a:ext cx="36894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400"/>
              <a:t>Na sociedade coexistem situações de abundância e de miséria, o que determina a existência de desigualdades: </a:t>
            </a:r>
            <a:endParaRPr sz="1400"/>
          </a:p>
          <a:p>
            <a:pPr indent="0" lvl="0" marL="0" rtl="0" algn="l">
              <a:spcBef>
                <a:spcPts val="1600"/>
              </a:spcBef>
              <a:spcAft>
                <a:spcPts val="0"/>
              </a:spcAft>
              <a:buNone/>
            </a:pPr>
            <a:r>
              <a:rPr b="1" lang="pt-BR" sz="1400"/>
              <a:t>Absolutas</a:t>
            </a:r>
            <a:r>
              <a:rPr lang="pt-BR" sz="1400"/>
              <a:t>: ligadas à significativa diferença de renda entre pessoas ou entre grupos sociais); </a:t>
            </a:r>
            <a:endParaRPr sz="1400"/>
          </a:p>
          <a:p>
            <a:pPr indent="0" lvl="0" marL="0" rtl="0" algn="l">
              <a:spcBef>
                <a:spcPts val="1600"/>
              </a:spcBef>
              <a:spcAft>
                <a:spcPts val="1600"/>
              </a:spcAft>
              <a:buNone/>
            </a:pPr>
            <a:r>
              <a:rPr b="1" lang="pt-BR" sz="1400"/>
              <a:t>Relativas:</a:t>
            </a:r>
            <a:r>
              <a:rPr lang="pt-BR" sz="1400"/>
              <a:t> associando a essa dimensão as demais condições de vida. </a:t>
            </a:r>
            <a:endParaRPr sz="1400"/>
          </a:p>
        </p:txBody>
      </p:sp>
      <p:sp>
        <p:nvSpPr>
          <p:cNvPr id="294" name="Google Shape;294;p1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295" name="Google Shape;295;p15"/>
          <p:cNvSpPr txBox="1"/>
          <p:nvPr/>
        </p:nvSpPr>
        <p:spPr>
          <a:xfrm>
            <a:off x="850725" y="4630475"/>
            <a:ext cx="7600500" cy="44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900">
                <a:latin typeface="Lato"/>
                <a:ea typeface="Lato"/>
                <a:cs typeface="Lato"/>
                <a:sym typeface="Lato"/>
              </a:rPr>
              <a:t>BARROS, Fernando; SOUSA, Maria. Equidade: seus conceitos, significações e implicações para o SUS. Saúde e sociedade. 2016, vol.25, n.1, pp.9-18. </a:t>
            </a:r>
            <a:r>
              <a:rPr lang="pt-BR" sz="900" u="sng">
                <a:solidFill>
                  <a:schemeClr val="hlink"/>
                </a:solidFill>
                <a:latin typeface="Lato"/>
                <a:ea typeface="Lato"/>
                <a:cs typeface="Lato"/>
                <a:sym typeface="Lato"/>
                <a:hlinkClick r:id="rId3"/>
              </a:rPr>
              <a:t>https://doi.org/10.1590/S0104-12902016146195</a:t>
            </a:r>
            <a:r>
              <a:rPr lang="pt-BR" sz="900">
                <a:latin typeface="Lato"/>
                <a:ea typeface="Lato"/>
                <a:cs typeface="Lato"/>
                <a:sym typeface="Lato"/>
              </a:rPr>
              <a:t>.</a:t>
            </a:r>
            <a:endParaRPr sz="900">
              <a:latin typeface="Lato"/>
              <a:ea typeface="Lato"/>
              <a:cs typeface="Lato"/>
              <a:sym typeface="Lato"/>
            </a:endParaRPr>
          </a:p>
        </p:txBody>
      </p:sp>
      <p:sp>
        <p:nvSpPr>
          <p:cNvPr id="296" name="Google Shape;296;p15"/>
          <p:cNvSpPr txBox="1"/>
          <p:nvPr/>
        </p:nvSpPr>
        <p:spPr>
          <a:xfrm>
            <a:off x="5093475" y="1416525"/>
            <a:ext cx="3689400" cy="2782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pt-BR">
                <a:solidFill>
                  <a:schemeClr val="dk2"/>
                </a:solidFill>
                <a:latin typeface="Nunito"/>
                <a:ea typeface="Nunito"/>
                <a:cs typeface="Nunito"/>
                <a:sym typeface="Nunito"/>
              </a:rPr>
              <a:t>Na análise das desigualdades sociais o recorte mais adequado é </a:t>
            </a:r>
            <a:r>
              <a:rPr b="1" lang="pt-BR">
                <a:solidFill>
                  <a:schemeClr val="dk2"/>
                </a:solidFill>
                <a:latin typeface="Nunito"/>
                <a:ea typeface="Nunito"/>
                <a:cs typeface="Nunito"/>
                <a:sym typeface="Nunito"/>
              </a:rPr>
              <a:t>identificar as situações que envolvem algum grau de injustiça</a:t>
            </a:r>
            <a:r>
              <a:rPr lang="pt-BR">
                <a:solidFill>
                  <a:schemeClr val="dk2"/>
                </a:solidFill>
                <a:latin typeface="Nunito"/>
                <a:ea typeface="Nunito"/>
                <a:cs typeface="Nunito"/>
                <a:sym typeface="Nunito"/>
              </a:rPr>
              <a:t>. </a:t>
            </a:r>
            <a:endParaRPr>
              <a:solidFill>
                <a:schemeClr val="dk2"/>
              </a:solidFill>
              <a:latin typeface="Nunito"/>
              <a:ea typeface="Nunito"/>
              <a:cs typeface="Nunito"/>
              <a:sym typeface="Nunito"/>
            </a:endParaRPr>
          </a:p>
          <a:p>
            <a:pPr indent="0" lvl="0" marL="0" rtl="0" algn="l">
              <a:lnSpc>
                <a:spcPct val="115000"/>
              </a:lnSpc>
              <a:spcBef>
                <a:spcPts val="1600"/>
              </a:spcBef>
              <a:spcAft>
                <a:spcPts val="1600"/>
              </a:spcAft>
              <a:buNone/>
            </a:pPr>
            <a:r>
              <a:rPr lang="pt-BR">
                <a:solidFill>
                  <a:schemeClr val="dk2"/>
                </a:solidFill>
                <a:latin typeface="Nunito"/>
                <a:ea typeface="Nunito"/>
                <a:cs typeface="Nunito"/>
                <a:sym typeface="Nunito"/>
              </a:rPr>
              <a:t>Procede-se assim, uma vez que as desigualdades colocam determinados coletivos populacionais em desvantagem quanto à chance de serem e de se manterem sadios (Bagrichevsky et al., 2013).</a:t>
            </a:r>
            <a:endParaRPr sz="1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0" st="0"/>
                                            </p:txEl>
                                          </p:spTgt>
                                        </p:tgtEl>
                                        <p:attrNameLst>
                                          <p:attrName>style.visibility</p:attrName>
                                        </p:attrNameLst>
                                      </p:cBhvr>
                                      <p:to>
                                        <p:strVal val="visible"/>
                                      </p:to>
                                    </p:set>
                                    <p:animEffect filter="fade" transition="in">
                                      <p:cBhvr>
                                        <p:cTn dur="1000"/>
                                        <p:tgtEl>
                                          <p:spTgt spid="29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1" st="1"/>
                                            </p:txEl>
                                          </p:spTgt>
                                        </p:tgtEl>
                                        <p:attrNameLst>
                                          <p:attrName>style.visibility</p:attrName>
                                        </p:attrNameLst>
                                      </p:cBhvr>
                                      <p:to>
                                        <p:strVal val="visible"/>
                                      </p:to>
                                    </p:set>
                                    <p:animEffect filter="fade" transition="in">
                                      <p:cBhvr>
                                        <p:cTn dur="1000"/>
                                        <p:tgtEl>
                                          <p:spTgt spid="29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xEl>
                                              <p:pRg end="2" st="2"/>
                                            </p:txEl>
                                          </p:spTgt>
                                        </p:tgtEl>
                                        <p:attrNameLst>
                                          <p:attrName>style.visibility</p:attrName>
                                        </p:attrNameLst>
                                      </p:cBhvr>
                                      <p:to>
                                        <p:strVal val="visible"/>
                                      </p:to>
                                    </p:set>
                                    <p:animEffect filter="fade" transition="in">
                                      <p:cBhvr>
                                        <p:cTn dur="1000"/>
                                        <p:tgtEl>
                                          <p:spTgt spid="29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0" st="0"/>
                                            </p:txEl>
                                          </p:spTgt>
                                        </p:tgtEl>
                                        <p:attrNameLst>
                                          <p:attrName>style.visibility</p:attrName>
                                        </p:attrNameLst>
                                      </p:cBhvr>
                                      <p:to>
                                        <p:strVal val="visible"/>
                                      </p:to>
                                    </p:set>
                                    <p:animEffect filter="fade" transition="in">
                                      <p:cBhvr>
                                        <p:cTn dur="1000"/>
                                        <p:tgtEl>
                                          <p:spTgt spid="29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xEl>
                                              <p:pRg end="1" st="1"/>
                                            </p:txEl>
                                          </p:spTgt>
                                        </p:tgtEl>
                                        <p:attrNameLst>
                                          <p:attrName>style.visibility</p:attrName>
                                        </p:attrNameLst>
                                      </p:cBhvr>
                                      <p:to>
                                        <p:strVal val="visible"/>
                                      </p:to>
                                    </p:set>
                                    <p:animEffect filter="fade" transition="in">
                                      <p:cBhvr>
                                        <p:cTn dur="1000"/>
                                        <p:tgtEl>
                                          <p:spTgt spid="296">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42"/>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Propriedades das medidas de desigualdade</a:t>
            </a:r>
            <a:endParaRPr/>
          </a:p>
        </p:txBody>
      </p:sp>
      <p:sp>
        <p:nvSpPr>
          <p:cNvPr id="541" name="Google Shape;541;p42"/>
          <p:cNvSpPr txBox="1"/>
          <p:nvPr>
            <p:ph idx="1" type="body"/>
          </p:nvPr>
        </p:nvSpPr>
        <p:spPr>
          <a:xfrm>
            <a:off x="1244000" y="2097650"/>
            <a:ext cx="3640800" cy="223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Ao usar os indicadores é necessário conhecer os pontos fortes e as fraquezas. </a:t>
            </a:r>
            <a:endParaRPr/>
          </a:p>
          <a:p>
            <a:pPr indent="0" lvl="0" marL="0" rtl="0" algn="l">
              <a:spcBef>
                <a:spcPts val="1600"/>
              </a:spcBef>
              <a:spcAft>
                <a:spcPts val="0"/>
              </a:spcAft>
              <a:buNone/>
            </a:pPr>
            <a:r>
              <a:rPr lang="pt-BR"/>
              <a:t>Na medição ou modelagem da desigualdade deve-se observar se o indicador possui algumas</a:t>
            </a:r>
            <a:r>
              <a:rPr lang="pt-BR"/>
              <a:t> propriedades, conhecidas como princípios ou axiomas. </a:t>
            </a:r>
            <a:endParaRPr/>
          </a:p>
          <a:p>
            <a:pPr indent="0" lvl="0" marL="0" rtl="0" algn="l">
              <a:spcBef>
                <a:spcPts val="1600"/>
              </a:spcBef>
              <a:spcAft>
                <a:spcPts val="0"/>
              </a:spcAft>
              <a:buNone/>
            </a:pPr>
            <a:r>
              <a:rPr lang="pt-BR"/>
              <a:t>Nessa verificação, o pesquisador Frank </a:t>
            </a:r>
            <a:r>
              <a:rPr lang="pt-BR"/>
              <a:t>Cowell (2009 - </a:t>
            </a:r>
            <a:r>
              <a:rPr lang="pt-BR"/>
              <a:t>Measuring Inequality</a:t>
            </a:r>
            <a:r>
              <a:rPr lang="pt-BR"/>
              <a:t>) sugere os seguintes princípios.</a:t>
            </a:r>
            <a:endParaRPr/>
          </a:p>
          <a:p>
            <a:pPr indent="0" lvl="0" marL="0" rtl="0" algn="l">
              <a:spcBef>
                <a:spcPts val="1600"/>
              </a:spcBef>
              <a:spcAft>
                <a:spcPts val="1600"/>
              </a:spcAft>
              <a:buNone/>
            </a:pPr>
            <a:r>
              <a:t/>
            </a:r>
            <a:endParaRPr/>
          </a:p>
        </p:txBody>
      </p:sp>
      <p:sp>
        <p:nvSpPr>
          <p:cNvPr id="542" name="Google Shape;542;p4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543" name="Google Shape;543;p42"/>
          <p:cNvSpPr txBox="1"/>
          <p:nvPr>
            <p:ph idx="1" type="body"/>
          </p:nvPr>
        </p:nvSpPr>
        <p:spPr>
          <a:xfrm>
            <a:off x="5007350" y="1597875"/>
            <a:ext cx="3992400" cy="280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500"/>
          </a:p>
          <a:p>
            <a:pPr indent="-323850" lvl="0" marL="457200" rtl="0" algn="l">
              <a:spcBef>
                <a:spcPts val="1600"/>
              </a:spcBef>
              <a:spcAft>
                <a:spcPts val="0"/>
              </a:spcAft>
              <a:buSzPts val="1500"/>
              <a:buAutoNum type="arabicPeriod"/>
            </a:pPr>
            <a:r>
              <a:rPr lang="pt-BR" sz="1500"/>
              <a:t>Princípio fraco de transferências;</a:t>
            </a:r>
            <a:endParaRPr sz="1500"/>
          </a:p>
          <a:p>
            <a:pPr indent="-323850" lvl="0" marL="457200" rtl="0" algn="l">
              <a:spcBef>
                <a:spcPts val="0"/>
              </a:spcBef>
              <a:spcAft>
                <a:spcPts val="0"/>
              </a:spcAft>
              <a:buSzPts val="1500"/>
              <a:buAutoNum type="arabicPeriod"/>
            </a:pPr>
            <a:r>
              <a:rPr lang="pt-BR" sz="1500"/>
              <a:t>Princípio da independência da escala de renda;</a:t>
            </a:r>
            <a:endParaRPr sz="1500"/>
          </a:p>
          <a:p>
            <a:pPr indent="-323850" lvl="0" marL="457200" rtl="0" algn="l">
              <a:spcBef>
                <a:spcPts val="0"/>
              </a:spcBef>
              <a:spcAft>
                <a:spcPts val="0"/>
              </a:spcAft>
              <a:buSzPts val="1500"/>
              <a:buAutoNum type="arabicPeriod"/>
            </a:pPr>
            <a:r>
              <a:rPr lang="pt-BR" sz="1500"/>
              <a:t>Princípio da população;</a:t>
            </a:r>
            <a:endParaRPr sz="1500"/>
          </a:p>
          <a:p>
            <a:pPr indent="-323850" lvl="0" marL="457200" rtl="0" algn="l">
              <a:spcBef>
                <a:spcPts val="0"/>
              </a:spcBef>
              <a:spcAft>
                <a:spcPts val="0"/>
              </a:spcAft>
              <a:buSzPts val="1500"/>
              <a:buAutoNum type="arabicPeriod"/>
            </a:pPr>
            <a:r>
              <a:rPr lang="pt-BR" sz="1500"/>
              <a:t>Princípio da decomposição;</a:t>
            </a:r>
            <a:endParaRPr sz="1500"/>
          </a:p>
          <a:p>
            <a:pPr indent="-323850" lvl="0" marL="457200" rtl="0" algn="l">
              <a:spcBef>
                <a:spcPts val="0"/>
              </a:spcBef>
              <a:spcAft>
                <a:spcPts val="0"/>
              </a:spcAft>
              <a:buSzPts val="1500"/>
              <a:buAutoNum type="arabicPeriod"/>
            </a:pPr>
            <a:r>
              <a:rPr lang="pt-BR" sz="1500"/>
              <a:t>Princípio forte de transferências.</a:t>
            </a:r>
            <a:endParaRPr sz="1100"/>
          </a:p>
          <a:p>
            <a:pPr indent="0" lvl="0" marL="457200" rtl="0" algn="l">
              <a:spcBef>
                <a:spcPts val="1600"/>
              </a:spcBef>
              <a:spcAft>
                <a:spcPts val="0"/>
              </a:spcAft>
              <a:buNone/>
            </a:pPr>
            <a:r>
              <a:t/>
            </a:r>
            <a:endParaRPr sz="1500"/>
          </a:p>
          <a:p>
            <a:pPr indent="0" lvl="0" marL="457200" rtl="0" algn="l">
              <a:spcBef>
                <a:spcPts val="1600"/>
              </a:spcBef>
              <a:spcAft>
                <a:spcPts val="0"/>
              </a:spcAft>
              <a:buNone/>
            </a:pPr>
            <a:r>
              <a:t/>
            </a:r>
            <a:endParaRPr sz="1500"/>
          </a:p>
          <a:p>
            <a:pPr indent="0" lvl="0" marL="0" rtl="0" algn="l">
              <a:spcBef>
                <a:spcPts val="1600"/>
              </a:spcBef>
              <a:spcAft>
                <a:spcPts val="1600"/>
              </a:spcAft>
              <a:buNone/>
            </a:pPr>
            <a:r>
              <a:t/>
            </a:r>
            <a:endParaRPr sz="1500"/>
          </a:p>
        </p:txBody>
      </p:sp>
      <p:sp>
        <p:nvSpPr>
          <p:cNvPr id="544" name="Google Shape;544;p42"/>
          <p:cNvSpPr txBox="1"/>
          <p:nvPr>
            <p:ph idx="1" type="body"/>
          </p:nvPr>
        </p:nvSpPr>
        <p:spPr>
          <a:xfrm>
            <a:off x="4884800" y="4610050"/>
            <a:ext cx="3992400" cy="3936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pt-BR" sz="900"/>
              <a:t>(RUSSO; BRESCIANI FILHO, 2018)</a:t>
            </a:r>
            <a:endParaRPr sz="900"/>
          </a:p>
          <a:p>
            <a:pPr indent="0" lvl="0" marL="457200" rtl="0" algn="l">
              <a:spcBef>
                <a:spcPts val="1600"/>
              </a:spcBef>
              <a:spcAft>
                <a:spcPts val="0"/>
              </a:spcAft>
              <a:buNone/>
            </a:pPr>
            <a:r>
              <a:t/>
            </a:r>
            <a:endParaRPr/>
          </a:p>
          <a:p>
            <a:pPr indent="0" lvl="0" marL="45720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xEl>
                                              <p:pRg end="0" st="0"/>
                                            </p:txEl>
                                          </p:spTgt>
                                        </p:tgtEl>
                                        <p:attrNameLst>
                                          <p:attrName>style.visibility</p:attrName>
                                        </p:attrNameLst>
                                      </p:cBhvr>
                                      <p:to>
                                        <p:strVal val="visible"/>
                                      </p:to>
                                    </p:set>
                                    <p:animEffect filter="fade" transition="in">
                                      <p:cBhvr>
                                        <p:cTn dur="1000"/>
                                        <p:tgtEl>
                                          <p:spTgt spid="54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xEl>
                                              <p:pRg end="1" st="1"/>
                                            </p:txEl>
                                          </p:spTgt>
                                        </p:tgtEl>
                                        <p:attrNameLst>
                                          <p:attrName>style.visibility</p:attrName>
                                        </p:attrNameLst>
                                      </p:cBhvr>
                                      <p:to>
                                        <p:strVal val="visible"/>
                                      </p:to>
                                    </p:set>
                                    <p:animEffect filter="fade" transition="in">
                                      <p:cBhvr>
                                        <p:cTn dur="1000"/>
                                        <p:tgtEl>
                                          <p:spTgt spid="54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xEl>
                                              <p:pRg end="2" st="2"/>
                                            </p:txEl>
                                          </p:spTgt>
                                        </p:tgtEl>
                                        <p:attrNameLst>
                                          <p:attrName>style.visibility</p:attrName>
                                        </p:attrNameLst>
                                      </p:cBhvr>
                                      <p:to>
                                        <p:strVal val="visible"/>
                                      </p:to>
                                    </p:set>
                                    <p:animEffect filter="fade" transition="in">
                                      <p:cBhvr>
                                        <p:cTn dur="1000"/>
                                        <p:tgtEl>
                                          <p:spTgt spid="54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xEl>
                                              <p:pRg end="3" st="3"/>
                                            </p:txEl>
                                          </p:spTgt>
                                        </p:tgtEl>
                                        <p:attrNameLst>
                                          <p:attrName>style.visibility</p:attrName>
                                        </p:attrNameLst>
                                      </p:cBhvr>
                                      <p:to>
                                        <p:strVal val="visible"/>
                                      </p:to>
                                    </p:set>
                                    <p:animEffect filter="fade" transition="in">
                                      <p:cBhvr>
                                        <p:cTn dur="1000"/>
                                        <p:tgtEl>
                                          <p:spTgt spid="54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4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Gini: pontos fracos</a:t>
            </a:r>
            <a:endParaRPr/>
          </a:p>
        </p:txBody>
      </p:sp>
      <p:sp>
        <p:nvSpPr>
          <p:cNvPr id="550" name="Google Shape;550;p4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551" name="Google Shape;551;p43"/>
          <p:cNvSpPr txBox="1"/>
          <p:nvPr>
            <p:ph idx="1" type="body"/>
          </p:nvPr>
        </p:nvSpPr>
        <p:spPr>
          <a:xfrm>
            <a:off x="1033625" y="1782550"/>
            <a:ext cx="6278100" cy="25416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pt-BR" sz="1700"/>
              <a:t>Para Amaral </a:t>
            </a:r>
            <a:r>
              <a:rPr lang="pt-BR" sz="1700"/>
              <a:t>(2009, p. 21):</a:t>
            </a:r>
            <a:endParaRPr sz="1700"/>
          </a:p>
          <a:p>
            <a:pPr indent="0" lvl="0" marL="0" rtl="0" algn="l">
              <a:spcBef>
                <a:spcPts val="1600"/>
              </a:spcBef>
              <a:spcAft>
                <a:spcPts val="1600"/>
              </a:spcAft>
              <a:buNone/>
            </a:pPr>
            <a:r>
              <a:rPr lang="pt-BR" sz="1700"/>
              <a:t>“</a:t>
            </a:r>
            <a:r>
              <a:rPr lang="pt-BR" sz="1700"/>
              <a:t>Índice de Gini é menos sensível à desigualdade associada à riqueza ou pobreza extremas (não tem “sensibilidade de transferência”), refletindo mais precisamente distribuição nos segmentos de renda média.”</a:t>
            </a:r>
            <a:endParaRPr sz="17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1">
                                            <p:txEl>
                                              <p:pRg end="0" st="0"/>
                                            </p:txEl>
                                          </p:spTgt>
                                        </p:tgtEl>
                                        <p:attrNameLst>
                                          <p:attrName>style.visibility</p:attrName>
                                        </p:attrNameLst>
                                      </p:cBhvr>
                                      <p:to>
                                        <p:strVal val="visible"/>
                                      </p:to>
                                    </p:set>
                                    <p:animEffect filter="fade" transition="in">
                                      <p:cBhvr>
                                        <p:cTn dur="1000"/>
                                        <p:tgtEl>
                                          <p:spTgt spid="5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1">
                                            <p:txEl>
                                              <p:pRg end="1" st="1"/>
                                            </p:txEl>
                                          </p:spTgt>
                                        </p:tgtEl>
                                        <p:attrNameLst>
                                          <p:attrName>style.visibility</p:attrName>
                                        </p:attrNameLst>
                                      </p:cBhvr>
                                      <p:to>
                                        <p:strVal val="visible"/>
                                      </p:to>
                                    </p:set>
                                    <p:animEffect filter="fade" transition="in">
                                      <p:cBhvr>
                                        <p:cTn dur="1000"/>
                                        <p:tgtEl>
                                          <p:spTgt spid="55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44"/>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Gini: pontos fracos</a:t>
            </a:r>
            <a:endParaRPr/>
          </a:p>
        </p:txBody>
      </p:sp>
      <p:sp>
        <p:nvSpPr>
          <p:cNvPr id="557" name="Google Shape;557;p4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558" name="Google Shape;558;p44"/>
          <p:cNvSpPr txBox="1"/>
          <p:nvPr>
            <p:ph idx="1" type="body"/>
          </p:nvPr>
        </p:nvSpPr>
        <p:spPr>
          <a:xfrm>
            <a:off x="1354200" y="1854275"/>
            <a:ext cx="6435600" cy="288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800"/>
              <a:t>Segundo (</a:t>
            </a:r>
            <a:r>
              <a:rPr lang="pt-BR" sz="1800"/>
              <a:t>HOFFMANN, 1991, p .144): </a:t>
            </a:r>
            <a:endParaRPr sz="1800"/>
          </a:p>
          <a:p>
            <a:pPr indent="0" lvl="0" marL="0" rtl="0" algn="l">
              <a:spcBef>
                <a:spcPts val="1600"/>
              </a:spcBef>
              <a:spcAft>
                <a:spcPts val="0"/>
              </a:spcAft>
              <a:buNone/>
            </a:pPr>
            <a:r>
              <a:rPr lang="pt-BR" sz="1800"/>
              <a:t>“</a:t>
            </a:r>
            <a:r>
              <a:rPr lang="pt-BR" sz="1800"/>
              <a:t>Mas </a:t>
            </a:r>
            <a:r>
              <a:rPr lang="pt-BR" sz="1800">
                <a:solidFill>
                  <a:srgbClr val="980000"/>
                </a:solidFill>
              </a:rPr>
              <a:t>o</a:t>
            </a:r>
            <a:r>
              <a:rPr lang="pt-BR" sz="1800">
                <a:solidFill>
                  <a:srgbClr val="980000"/>
                </a:solidFill>
              </a:rPr>
              <a:t> índice de Gini é inconveniente para estudos em que a população é</a:t>
            </a:r>
            <a:r>
              <a:rPr lang="pt-BR" sz="1800">
                <a:solidFill>
                  <a:srgbClr val="980000"/>
                </a:solidFill>
              </a:rPr>
              <a:t> </a:t>
            </a:r>
            <a:r>
              <a:rPr lang="pt-BR" sz="1800">
                <a:solidFill>
                  <a:srgbClr val="980000"/>
                </a:solidFill>
              </a:rPr>
              <a:t>dividida em grupos</a:t>
            </a:r>
            <a:r>
              <a:rPr lang="pt-BR" sz="1800"/>
              <a:t> (conforme a região de residência, o setor de atividade ou o nível de escolaridade, por exemplo) </a:t>
            </a:r>
            <a:r>
              <a:rPr lang="pt-BR" sz="1800">
                <a:solidFill>
                  <a:srgbClr val="980000"/>
                </a:solidFill>
              </a:rPr>
              <a:t>e se deseja decompor a desigualdade total</a:t>
            </a:r>
            <a:r>
              <a:rPr lang="pt-BR" sz="1800"/>
              <a:t> em uma parte relativa às diferenças entre grupos e uma parte relativa à desigualdade dentro dos grupos.”</a:t>
            </a:r>
            <a:endParaRPr sz="1800"/>
          </a:p>
          <a:p>
            <a:pPr indent="0" lvl="0" marL="0" rtl="0" algn="l">
              <a:spcBef>
                <a:spcPts val="1600"/>
              </a:spcBef>
              <a:spcAft>
                <a:spcPts val="1600"/>
              </a:spcAft>
              <a:buNone/>
            </a:pPr>
            <a:r>
              <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8">
                                            <p:txEl>
                                              <p:pRg end="0" st="0"/>
                                            </p:txEl>
                                          </p:spTgt>
                                        </p:tgtEl>
                                        <p:attrNameLst>
                                          <p:attrName>style.visibility</p:attrName>
                                        </p:attrNameLst>
                                      </p:cBhvr>
                                      <p:to>
                                        <p:strVal val="visible"/>
                                      </p:to>
                                    </p:set>
                                    <p:animEffect filter="fade" transition="in">
                                      <p:cBhvr>
                                        <p:cTn dur="1000"/>
                                        <p:tgtEl>
                                          <p:spTgt spid="5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8">
                                            <p:txEl>
                                              <p:pRg end="1" st="1"/>
                                            </p:txEl>
                                          </p:spTgt>
                                        </p:tgtEl>
                                        <p:attrNameLst>
                                          <p:attrName>style.visibility</p:attrName>
                                        </p:attrNameLst>
                                      </p:cBhvr>
                                      <p:to>
                                        <p:strVal val="visible"/>
                                      </p:to>
                                    </p:set>
                                    <p:animEffect filter="fade" transition="in">
                                      <p:cBhvr>
                                        <p:cTn dur="1000"/>
                                        <p:tgtEl>
                                          <p:spTgt spid="55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8">
                                            <p:txEl>
                                              <p:pRg end="2" st="2"/>
                                            </p:txEl>
                                          </p:spTgt>
                                        </p:tgtEl>
                                        <p:attrNameLst>
                                          <p:attrName>style.visibility</p:attrName>
                                        </p:attrNameLst>
                                      </p:cBhvr>
                                      <p:to>
                                        <p:strVal val="visible"/>
                                      </p:to>
                                    </p:set>
                                    <p:animEffect filter="fade" transition="in">
                                      <p:cBhvr>
                                        <p:cTn dur="1000"/>
                                        <p:tgtEl>
                                          <p:spTgt spid="55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4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Gini: pontos fracos</a:t>
            </a:r>
            <a:endParaRPr/>
          </a:p>
        </p:txBody>
      </p:sp>
      <p:sp>
        <p:nvSpPr>
          <p:cNvPr id="564" name="Google Shape;564;p45"/>
          <p:cNvSpPr txBox="1"/>
          <p:nvPr>
            <p:ph idx="1" type="body"/>
          </p:nvPr>
        </p:nvSpPr>
        <p:spPr>
          <a:xfrm>
            <a:off x="1064175" y="1755175"/>
            <a:ext cx="6726300" cy="25416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lang="pt-BR" sz="1700"/>
              <a:t>Segundo RUSSO; BRESCIANI FILHO (2018):</a:t>
            </a:r>
            <a:endParaRPr sz="1700"/>
          </a:p>
          <a:p>
            <a:pPr indent="0" lvl="0" marL="0" rtl="0" algn="l">
              <a:spcBef>
                <a:spcPts val="1600"/>
              </a:spcBef>
              <a:spcAft>
                <a:spcPts val="1600"/>
              </a:spcAft>
              <a:buNone/>
            </a:pPr>
            <a:r>
              <a:rPr lang="pt-BR" sz="1700"/>
              <a:t>“Embora, o índice de Gini seja, geralmente, o mais divulgado para análise da desigualdade social, </a:t>
            </a:r>
            <a:r>
              <a:rPr lang="pt-BR" sz="1700">
                <a:solidFill>
                  <a:srgbClr val="980000"/>
                </a:solidFill>
              </a:rPr>
              <a:t>os índices de Theil são</a:t>
            </a:r>
            <a:r>
              <a:rPr lang="pt-BR" sz="1700"/>
              <a:t>, entre os mais conhecidos, </a:t>
            </a:r>
            <a:r>
              <a:rPr lang="pt-BR" sz="1700">
                <a:solidFill>
                  <a:srgbClr val="980000"/>
                </a:solidFill>
              </a:rPr>
              <a:t>os únicos que satisfazem os cinco princípios estudados para a escolha das medidas de desigualdade</a:t>
            </a:r>
            <a:r>
              <a:rPr lang="pt-BR" sz="1700"/>
              <a:t> de renda, conforme Cowell (2009).”</a:t>
            </a:r>
            <a:endParaRPr sz="1700"/>
          </a:p>
        </p:txBody>
      </p:sp>
      <p:sp>
        <p:nvSpPr>
          <p:cNvPr id="565" name="Google Shape;565;p4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4">
                                            <p:txEl>
                                              <p:pRg end="0" st="0"/>
                                            </p:txEl>
                                          </p:spTgt>
                                        </p:tgtEl>
                                        <p:attrNameLst>
                                          <p:attrName>style.visibility</p:attrName>
                                        </p:attrNameLst>
                                      </p:cBhvr>
                                      <p:to>
                                        <p:strVal val="visible"/>
                                      </p:to>
                                    </p:set>
                                    <p:animEffect filter="fade" transition="in">
                                      <p:cBhvr>
                                        <p:cTn dur="1000"/>
                                        <p:tgtEl>
                                          <p:spTgt spid="5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4">
                                            <p:txEl>
                                              <p:pRg end="1" st="1"/>
                                            </p:txEl>
                                          </p:spTgt>
                                        </p:tgtEl>
                                        <p:attrNameLst>
                                          <p:attrName>style.visibility</p:attrName>
                                        </p:attrNameLst>
                                      </p:cBhvr>
                                      <p:to>
                                        <p:strVal val="visible"/>
                                      </p:to>
                                    </p:set>
                                    <p:animEffect filter="fade" transition="in">
                                      <p:cBhvr>
                                        <p:cTn dur="1000"/>
                                        <p:tgtEl>
                                          <p:spTgt spid="564">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46"/>
          <p:cNvSpPr txBox="1"/>
          <p:nvPr>
            <p:ph type="title"/>
          </p:nvPr>
        </p:nvSpPr>
        <p:spPr>
          <a:xfrm>
            <a:off x="1227600" y="141375"/>
            <a:ext cx="7030500" cy="58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Cálculo online</a:t>
            </a:r>
            <a:endParaRPr/>
          </a:p>
          <a:p>
            <a:pPr indent="0" lvl="0" marL="0" rtl="0" algn="l">
              <a:spcBef>
                <a:spcPts val="0"/>
              </a:spcBef>
              <a:spcAft>
                <a:spcPts val="0"/>
              </a:spcAft>
              <a:buNone/>
            </a:pPr>
            <a:r>
              <a:rPr b="0" lang="pt-BR" sz="2500"/>
              <a:t>duas alternativas</a:t>
            </a:r>
            <a:endParaRPr b="0" sz="2500"/>
          </a:p>
        </p:txBody>
      </p:sp>
      <p:sp>
        <p:nvSpPr>
          <p:cNvPr id="571" name="Google Shape;571;p46"/>
          <p:cNvSpPr txBox="1"/>
          <p:nvPr>
            <p:ph idx="12" type="sldNum"/>
          </p:nvPr>
        </p:nvSpPr>
        <p:spPr>
          <a:xfrm>
            <a:off x="8080147" y="4746500"/>
            <a:ext cx="722700" cy="384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grpSp>
        <p:nvGrpSpPr>
          <p:cNvPr id="572" name="Google Shape;572;p46"/>
          <p:cNvGrpSpPr/>
          <p:nvPr/>
        </p:nvGrpSpPr>
        <p:grpSpPr>
          <a:xfrm>
            <a:off x="1094482" y="1614650"/>
            <a:ext cx="2861029" cy="2874121"/>
            <a:chOff x="2744034" y="1146343"/>
            <a:chExt cx="1827900" cy="2399700"/>
          </a:xfrm>
        </p:grpSpPr>
        <p:sp>
          <p:nvSpPr>
            <p:cNvPr id="573" name="Google Shape;573;p46"/>
            <p:cNvSpPr/>
            <p:nvPr/>
          </p:nvSpPr>
          <p:spPr>
            <a:xfrm rot="-5400000">
              <a:off x="2458134" y="1432243"/>
              <a:ext cx="2399700" cy="1827900"/>
            </a:xfrm>
            <a:prstGeom prst="rightArrowCallout">
              <a:avLst>
                <a:gd fmla="val 9283" name="adj1"/>
                <a:gd fmla="val 13570" name="adj2"/>
                <a:gd fmla="val 16082" name="adj3"/>
                <a:gd fmla="val 81236" name="adj4"/>
              </a:avLst>
            </a:prstGeom>
            <a:solidFill>
              <a:srgbClr val="F48F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46"/>
            <p:cNvSpPr/>
            <p:nvPr/>
          </p:nvSpPr>
          <p:spPr>
            <a:xfrm flipH="1">
              <a:off x="2832600" y="1686400"/>
              <a:ext cx="1649400" cy="1769700"/>
            </a:xfrm>
            <a:prstGeom prst="snip1Rect">
              <a:avLst>
                <a:gd fmla="val 0" name="adj"/>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46"/>
            <p:cNvSpPr txBox="1"/>
            <p:nvPr/>
          </p:nvSpPr>
          <p:spPr>
            <a:xfrm>
              <a:off x="2966450" y="1795520"/>
              <a:ext cx="1383000" cy="147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pt-BR" sz="1100">
                  <a:solidFill>
                    <a:srgbClr val="FFFFFF"/>
                  </a:solidFill>
                  <a:latin typeface="Roboto"/>
                  <a:ea typeface="Roboto"/>
                  <a:cs typeface="Roboto"/>
                  <a:sym typeface="Roboto"/>
                </a:rPr>
                <a:t>Mais completo, porém mais feio de visualizar</a:t>
              </a:r>
              <a:endParaRPr b="1" sz="11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t/>
              </a:r>
              <a:endParaRPr b="1" sz="9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lang="pt-BR" sz="900" u="sng">
                  <a:latin typeface="Roboto"/>
                  <a:ea typeface="Roboto"/>
                  <a:cs typeface="Roboto"/>
                  <a:sym typeface="Roboto"/>
                  <a:hlinkClick r:id="rId3"/>
                </a:rPr>
                <a:t>https://www.wessa.net/rwasp_concentration.wasp</a:t>
              </a:r>
              <a:endParaRPr sz="900">
                <a:latin typeface="Roboto"/>
                <a:ea typeface="Roboto"/>
                <a:cs typeface="Roboto"/>
                <a:sym typeface="Roboto"/>
              </a:endParaRPr>
            </a:p>
            <a:p>
              <a:pPr indent="0" lvl="0" marL="0" rtl="0" algn="ctr">
                <a:lnSpc>
                  <a:spcPct val="115000"/>
                </a:lnSpc>
                <a:spcBef>
                  <a:spcPts val="1600"/>
                </a:spcBef>
                <a:spcAft>
                  <a:spcPts val="1600"/>
                </a:spcAft>
                <a:buNone/>
              </a:pPr>
              <a:r>
                <a:rPr lang="pt-BR" sz="900">
                  <a:solidFill>
                    <a:srgbClr val="FFFFFF"/>
                  </a:solidFill>
                  <a:latin typeface="Roboto"/>
                  <a:ea typeface="Roboto"/>
                  <a:cs typeface="Roboto"/>
                  <a:sym typeface="Roboto"/>
                </a:rPr>
                <a:t>(WESSA, 2016) </a:t>
              </a:r>
              <a:endParaRPr sz="900">
                <a:solidFill>
                  <a:srgbClr val="FFFFFF"/>
                </a:solidFill>
              </a:endParaRPr>
            </a:p>
          </p:txBody>
        </p:sp>
      </p:grpSp>
      <p:grpSp>
        <p:nvGrpSpPr>
          <p:cNvPr id="576" name="Google Shape;576;p46"/>
          <p:cNvGrpSpPr/>
          <p:nvPr/>
        </p:nvGrpSpPr>
        <p:grpSpPr>
          <a:xfrm>
            <a:off x="3955745" y="2154964"/>
            <a:ext cx="2861029" cy="2874121"/>
            <a:chOff x="4572084" y="1597469"/>
            <a:chExt cx="1827900" cy="2399700"/>
          </a:xfrm>
        </p:grpSpPr>
        <p:sp>
          <p:nvSpPr>
            <p:cNvPr id="577" name="Google Shape;577;p46"/>
            <p:cNvSpPr/>
            <p:nvPr/>
          </p:nvSpPr>
          <p:spPr>
            <a:xfrm rot="5400000">
              <a:off x="4286184" y="1883369"/>
              <a:ext cx="2399700" cy="1827900"/>
            </a:xfrm>
            <a:prstGeom prst="rightArrowCallout">
              <a:avLst>
                <a:gd fmla="val 9283" name="adj1"/>
                <a:gd fmla="val 13570" name="adj2"/>
                <a:gd fmla="val 16082" name="adj3"/>
                <a:gd fmla="val 81236" name="adj4"/>
              </a:avLst>
            </a:prstGeom>
            <a:solidFill>
              <a:srgbClr val="840D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46"/>
            <p:cNvSpPr/>
            <p:nvPr/>
          </p:nvSpPr>
          <p:spPr>
            <a:xfrm flipH="1" rot="10800000">
              <a:off x="4662018" y="1687411"/>
              <a:ext cx="1649400" cy="1769700"/>
            </a:xfrm>
            <a:prstGeom prst="snip1Rect">
              <a:avLst>
                <a:gd fmla="val 0" name="adj"/>
              </a:avLst>
            </a:prstGeom>
            <a:solidFill>
              <a:srgbClr val="AC114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46"/>
            <p:cNvSpPr txBox="1"/>
            <p:nvPr/>
          </p:nvSpPr>
          <p:spPr>
            <a:xfrm>
              <a:off x="4781208" y="1795517"/>
              <a:ext cx="1479600" cy="147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pt-BR" sz="1100">
                  <a:solidFill>
                    <a:srgbClr val="FFFFFF"/>
                  </a:solidFill>
                  <a:latin typeface="Roboto"/>
                  <a:ea typeface="Roboto"/>
                  <a:cs typeface="Roboto"/>
                  <a:sym typeface="Roboto"/>
                </a:rPr>
                <a:t>Menos completo, porém mais bonito</a:t>
              </a:r>
              <a:endParaRPr b="1" sz="11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t/>
              </a:r>
              <a:endParaRPr sz="8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lang="pt-BR" sz="900" u="sng">
                  <a:latin typeface="Roboto"/>
                  <a:ea typeface="Roboto"/>
                  <a:cs typeface="Roboto"/>
                  <a:sym typeface="Roboto"/>
                  <a:hlinkClick r:id="rId4"/>
                </a:rPr>
                <a:t>https://shlegeris.com/gini.html</a:t>
              </a:r>
              <a:endParaRPr sz="900">
                <a:latin typeface="Roboto"/>
                <a:ea typeface="Roboto"/>
                <a:cs typeface="Roboto"/>
                <a:sym typeface="Roboto"/>
              </a:endParaRPr>
            </a:p>
            <a:p>
              <a:pPr indent="0" lvl="0" marL="0" rtl="0" algn="ctr">
                <a:lnSpc>
                  <a:spcPct val="115000"/>
                </a:lnSpc>
                <a:spcBef>
                  <a:spcPts val="1600"/>
                </a:spcBef>
                <a:spcAft>
                  <a:spcPts val="1600"/>
                </a:spcAft>
                <a:buNone/>
              </a:pPr>
              <a:r>
                <a:rPr lang="pt-BR" sz="900">
                  <a:solidFill>
                    <a:srgbClr val="FFFFFF"/>
                  </a:solidFill>
                  <a:latin typeface="Roboto"/>
                  <a:ea typeface="Roboto"/>
                  <a:cs typeface="Roboto"/>
                  <a:sym typeface="Roboto"/>
                </a:rPr>
                <a:t>(SHLEGERIS, 2016a, s/d</a:t>
              </a:r>
              <a:r>
                <a:rPr lang="pt-BR" sz="800">
                  <a:solidFill>
                    <a:srgbClr val="FFFFFF"/>
                  </a:solidFill>
                  <a:latin typeface="Roboto"/>
                  <a:ea typeface="Roboto"/>
                  <a:cs typeface="Roboto"/>
                  <a:sym typeface="Roboto"/>
                </a:rPr>
                <a:t>)</a:t>
              </a:r>
              <a:endParaRPr sz="800">
                <a:solidFill>
                  <a:srgbClr val="FFFFFF"/>
                </a:solidFil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4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Cálculo online</a:t>
            </a:r>
            <a:endParaRPr/>
          </a:p>
          <a:p>
            <a:pPr indent="0" lvl="0" marL="0" rtl="0" algn="l">
              <a:spcBef>
                <a:spcPts val="0"/>
              </a:spcBef>
              <a:spcAft>
                <a:spcPts val="0"/>
              </a:spcAft>
              <a:buNone/>
            </a:pPr>
            <a:r>
              <a:rPr b="0" lang="pt-BR" sz="1800" u="sng">
                <a:solidFill>
                  <a:schemeClr val="accent5"/>
                </a:solidFill>
                <a:hlinkClick r:id="rId3">
                  <a:extLst>
                    <a:ext uri="{A12FA001-AC4F-418D-AE19-62706E023703}">
                      <ahyp:hlinkClr val="tx"/>
                    </a:ext>
                  </a:extLst>
                </a:hlinkClick>
              </a:rPr>
              <a:t>https://shlegeris.com/gini.html</a:t>
            </a:r>
            <a:r>
              <a:rPr b="0" lang="pt-BR" sz="1800"/>
              <a:t> (Shlegeris)</a:t>
            </a:r>
            <a:endParaRPr b="0" sz="1800"/>
          </a:p>
        </p:txBody>
      </p:sp>
      <p:sp>
        <p:nvSpPr>
          <p:cNvPr id="585" name="Google Shape;585;p47"/>
          <p:cNvSpPr txBox="1"/>
          <p:nvPr>
            <p:ph idx="1" type="body"/>
          </p:nvPr>
        </p:nvSpPr>
        <p:spPr>
          <a:xfrm>
            <a:off x="349750" y="1445475"/>
            <a:ext cx="4024200" cy="585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pt-BR" sz="1100"/>
              <a:t>Escolas de Cidreira: </a:t>
            </a:r>
            <a:r>
              <a:rPr lang="pt-BR" sz="1000"/>
              <a:t>29,425,434,1141,211,123,255,127,893,354,353</a:t>
            </a:r>
            <a:endParaRPr sz="1000"/>
          </a:p>
        </p:txBody>
      </p:sp>
      <p:sp>
        <p:nvSpPr>
          <p:cNvPr id="586" name="Google Shape;586;p4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graphicFrame>
        <p:nvGraphicFramePr>
          <p:cNvPr id="587" name="Google Shape;587;p47"/>
          <p:cNvGraphicFramePr/>
          <p:nvPr/>
        </p:nvGraphicFramePr>
        <p:xfrm>
          <a:off x="6491250" y="361750"/>
          <a:ext cx="3000000" cy="3000000"/>
        </p:xfrm>
        <a:graphic>
          <a:graphicData uri="http://schemas.openxmlformats.org/drawingml/2006/table">
            <a:tbl>
              <a:tblPr>
                <a:noFill/>
                <a:tableStyleId>{39490FAF-504E-45BF-97C8-6635DA4E7B10}</a:tableStyleId>
              </a:tblPr>
              <a:tblGrid>
                <a:gridCol w="1643175"/>
                <a:gridCol w="500275"/>
              </a:tblGrid>
              <a:tr h="247275">
                <a:tc>
                  <a:txBody>
                    <a:bodyPr/>
                    <a:lstStyle/>
                    <a:p>
                      <a:pPr indent="0" lvl="0" marL="0" rtl="0" algn="l">
                        <a:spcBef>
                          <a:spcPts val="0"/>
                        </a:spcBef>
                        <a:spcAft>
                          <a:spcPts val="0"/>
                        </a:spcAft>
                        <a:buNone/>
                      </a:pPr>
                      <a:r>
                        <a:rPr lang="pt-BR" sz="700"/>
                        <a:t>Nome</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pt-BR" sz="700"/>
                        <a:t>Alunos</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3650">
                <a:tc>
                  <a:txBody>
                    <a:bodyPr/>
                    <a:lstStyle/>
                    <a:p>
                      <a:pPr indent="0" lvl="0" marL="0" rtl="0" algn="l">
                        <a:spcBef>
                          <a:spcPts val="0"/>
                        </a:spcBef>
                        <a:spcAft>
                          <a:spcPts val="0"/>
                        </a:spcAft>
                        <a:buNone/>
                      </a:pPr>
                      <a:r>
                        <a:rPr lang="pt-BR" sz="700"/>
                        <a:t>EEI ABC</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700"/>
                        <a:t>29</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3650">
                <a:tc>
                  <a:txBody>
                    <a:bodyPr/>
                    <a:lstStyle/>
                    <a:p>
                      <a:pPr indent="0" lvl="0" marL="0" rtl="0" algn="l">
                        <a:spcBef>
                          <a:spcPts val="0"/>
                        </a:spcBef>
                        <a:spcAft>
                          <a:spcPts val="0"/>
                        </a:spcAft>
                        <a:buNone/>
                      </a:pPr>
                      <a:r>
                        <a:rPr lang="pt-BR" sz="700"/>
                        <a:t>EMEF FRANCISCO MENDES</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700"/>
                        <a:t>425</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3650">
                <a:tc>
                  <a:txBody>
                    <a:bodyPr/>
                    <a:lstStyle/>
                    <a:p>
                      <a:pPr indent="0" lvl="0" marL="0" rtl="0" algn="l">
                        <a:spcBef>
                          <a:spcPts val="0"/>
                        </a:spcBef>
                        <a:spcAft>
                          <a:spcPts val="0"/>
                        </a:spcAft>
                        <a:buNone/>
                      </a:pPr>
                      <a:r>
                        <a:rPr lang="pt-BR" sz="700"/>
                        <a:t>EMEF ILDO MENEGHETTI</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700"/>
                        <a:t>434</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3650">
                <a:tc>
                  <a:txBody>
                    <a:bodyPr/>
                    <a:lstStyle/>
                    <a:p>
                      <a:pPr indent="0" lvl="0" marL="0" rtl="0" algn="l">
                        <a:spcBef>
                          <a:spcPts val="0"/>
                        </a:spcBef>
                        <a:spcAft>
                          <a:spcPts val="0"/>
                        </a:spcAft>
                        <a:buNone/>
                      </a:pPr>
                      <a:r>
                        <a:rPr lang="pt-BR" sz="700"/>
                        <a:t>EMEF MARCILIO DIAS</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700"/>
                        <a:t>1141</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3650">
                <a:tc>
                  <a:txBody>
                    <a:bodyPr/>
                    <a:lstStyle/>
                    <a:p>
                      <a:pPr indent="0" lvl="0" marL="0" rtl="0" algn="l">
                        <a:spcBef>
                          <a:spcPts val="0"/>
                        </a:spcBef>
                        <a:spcAft>
                          <a:spcPts val="0"/>
                        </a:spcAft>
                        <a:buNone/>
                      </a:pPr>
                      <a:r>
                        <a:rPr lang="pt-BR" sz="700"/>
                        <a:t>EMEI TIO JORGE CALDERON</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700"/>
                        <a:t>211</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3650">
                <a:tc>
                  <a:txBody>
                    <a:bodyPr/>
                    <a:lstStyle/>
                    <a:p>
                      <a:pPr indent="0" lvl="0" marL="0" rtl="0" algn="l">
                        <a:spcBef>
                          <a:spcPts val="0"/>
                        </a:spcBef>
                        <a:spcAft>
                          <a:spcPts val="0"/>
                        </a:spcAft>
                        <a:buNone/>
                      </a:pPr>
                      <a:r>
                        <a:rPr lang="pt-BR" sz="700"/>
                        <a:t>EMEI TIO MOISES</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700"/>
                        <a:t>123</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3650">
                <a:tc>
                  <a:txBody>
                    <a:bodyPr/>
                    <a:lstStyle/>
                    <a:p>
                      <a:pPr indent="0" lvl="0" marL="0" rtl="0" algn="l">
                        <a:spcBef>
                          <a:spcPts val="0"/>
                        </a:spcBef>
                        <a:spcAft>
                          <a:spcPts val="0"/>
                        </a:spcAft>
                        <a:buNone/>
                      </a:pPr>
                      <a:r>
                        <a:rPr lang="pt-BR" sz="700"/>
                        <a:t>EMEI TIO SILVIO</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700"/>
                        <a:t>255</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3650">
                <a:tc>
                  <a:txBody>
                    <a:bodyPr/>
                    <a:lstStyle/>
                    <a:p>
                      <a:pPr indent="0" lvl="0" marL="0" rtl="0" algn="l">
                        <a:spcBef>
                          <a:spcPts val="0"/>
                        </a:spcBef>
                        <a:spcAft>
                          <a:spcPts val="0"/>
                        </a:spcAft>
                        <a:buNone/>
                      </a:pPr>
                      <a:r>
                        <a:rPr lang="pt-BR" sz="700"/>
                        <a:t>EMEI VOVO JURA</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700"/>
                        <a:t>127</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3650">
                <a:tc>
                  <a:txBody>
                    <a:bodyPr/>
                    <a:lstStyle/>
                    <a:p>
                      <a:pPr indent="0" lvl="0" marL="0" rtl="0" algn="l">
                        <a:spcBef>
                          <a:spcPts val="0"/>
                        </a:spcBef>
                        <a:spcAft>
                          <a:spcPts val="0"/>
                        </a:spcAft>
                        <a:buNone/>
                      </a:pPr>
                      <a:r>
                        <a:rPr lang="pt-BR" sz="700"/>
                        <a:t>ESC EST ED BAS RAUL PILLA</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700"/>
                        <a:t>893</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427425">
                <a:tc>
                  <a:txBody>
                    <a:bodyPr/>
                    <a:lstStyle/>
                    <a:p>
                      <a:pPr indent="0" lvl="0" marL="0" rtl="0" algn="l">
                        <a:spcBef>
                          <a:spcPts val="0"/>
                        </a:spcBef>
                        <a:spcAft>
                          <a:spcPts val="0"/>
                        </a:spcAft>
                        <a:buNone/>
                      </a:pPr>
                      <a:r>
                        <a:rPr lang="pt-BR" sz="700"/>
                        <a:t>ESC EST ENS FUN HERLITA SILVEIRA TEIXEIRA CIEP EM CIDREIRA</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700"/>
                        <a:t>354</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337350">
                <a:tc>
                  <a:txBody>
                    <a:bodyPr/>
                    <a:lstStyle/>
                    <a:p>
                      <a:pPr indent="0" lvl="0" marL="0" rtl="0" algn="l">
                        <a:spcBef>
                          <a:spcPts val="0"/>
                        </a:spcBef>
                        <a:spcAft>
                          <a:spcPts val="0"/>
                        </a:spcAft>
                        <a:buNone/>
                      </a:pPr>
                      <a:r>
                        <a:rPr lang="pt-BR" sz="700"/>
                        <a:t>ESC MUN ENS FUND ALFREDO PEDRO DA SILVA</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700"/>
                        <a:t>353</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63650">
                <a:tc>
                  <a:txBody>
                    <a:bodyPr/>
                    <a:lstStyle/>
                    <a:p>
                      <a:pPr indent="0" lvl="0" marL="0" rtl="0" algn="l">
                        <a:spcBef>
                          <a:spcPts val="0"/>
                        </a:spcBef>
                        <a:spcAft>
                          <a:spcPts val="0"/>
                        </a:spcAft>
                        <a:buNone/>
                      </a:pPr>
                      <a:r>
                        <a:rPr lang="pt-BR" sz="700"/>
                        <a:t>Total Geral</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700"/>
                        <a:t>4345</a:t>
                      </a:r>
                      <a:endParaRPr sz="700"/>
                    </a:p>
                  </a:txBody>
                  <a:tcPr marT="91425" marB="91425" marR="91425" marL="91425">
                    <a:lnL cap="flat" cmpd="sng" w="19050">
                      <a:solidFill>
                        <a:srgbClr val="000000"/>
                      </a:solidFill>
                      <a:prstDash val="solid"/>
                      <a:round/>
                      <a:headEnd len="sm" w="sm" type="none"/>
                      <a:tailEnd len="sm" w="sm" type="none"/>
                    </a:lnL>
                    <a:lnR cap="flat" cmpd="sng" w="19050">
                      <a:solidFill>
                        <a:srgbClr val="000000"/>
                      </a:solidFill>
                      <a:prstDash val="solid"/>
                      <a:round/>
                      <a:headEnd len="sm" w="sm" type="none"/>
                      <a:tailEnd len="sm" w="sm" type="none"/>
                    </a:lnR>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pic>
        <p:nvPicPr>
          <p:cNvPr id="588" name="Google Shape;588;p47"/>
          <p:cNvPicPr preferRelativeResize="0"/>
          <p:nvPr/>
        </p:nvPicPr>
        <p:blipFill>
          <a:blip r:embed="rId4">
            <a:alphaModFix/>
          </a:blip>
          <a:stretch>
            <a:fillRect/>
          </a:stretch>
        </p:blipFill>
        <p:spPr>
          <a:xfrm>
            <a:off x="909150" y="2030475"/>
            <a:ext cx="5052468" cy="3100100"/>
          </a:xfrm>
          <a:prstGeom prst="rect">
            <a:avLst/>
          </a:prstGeom>
          <a:noFill/>
          <a:ln>
            <a:noFill/>
          </a:ln>
        </p:spPr>
      </p:pic>
      <p:sp>
        <p:nvSpPr>
          <p:cNvPr id="589" name="Google Shape;589;p47"/>
          <p:cNvSpPr txBox="1"/>
          <p:nvPr>
            <p:ph idx="1" type="body"/>
          </p:nvPr>
        </p:nvSpPr>
        <p:spPr>
          <a:xfrm>
            <a:off x="6431525" y="4690825"/>
            <a:ext cx="2643900" cy="29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000"/>
              <a:t>Fonte dos dados: Dagnino et al. (2019)</a:t>
            </a:r>
            <a:endParaRPr sz="100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48"/>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Cálculo online</a:t>
            </a:r>
            <a:endParaRPr/>
          </a:p>
          <a:p>
            <a:pPr indent="0" lvl="0" marL="0" rtl="0" algn="l">
              <a:spcBef>
                <a:spcPts val="0"/>
              </a:spcBef>
              <a:spcAft>
                <a:spcPts val="0"/>
              </a:spcAft>
              <a:buNone/>
            </a:pPr>
            <a:r>
              <a:rPr b="0" lang="pt-BR" sz="1800" u="sng">
                <a:solidFill>
                  <a:schemeClr val="hlink"/>
                </a:solidFill>
                <a:hlinkClick r:id="rId3"/>
              </a:rPr>
              <a:t>https://shlegeris.com/gini.html</a:t>
            </a:r>
            <a:r>
              <a:rPr b="0" lang="pt-BR" sz="1800"/>
              <a:t> (Shlegeris)</a:t>
            </a:r>
            <a:endParaRPr b="0" sz="1800"/>
          </a:p>
        </p:txBody>
      </p:sp>
      <p:sp>
        <p:nvSpPr>
          <p:cNvPr id="595" name="Google Shape;595;p48"/>
          <p:cNvSpPr txBox="1"/>
          <p:nvPr>
            <p:ph idx="1" type="body"/>
          </p:nvPr>
        </p:nvSpPr>
        <p:spPr>
          <a:xfrm>
            <a:off x="349750" y="1443625"/>
            <a:ext cx="5435700" cy="585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100"/>
              <a:t>Escolas de Osório: </a:t>
            </a:r>
            <a:r>
              <a:rPr lang="pt-BR" sz="500"/>
              <a:t>676,13,92,226,62,126,73,47,85,90,79,318,94,25,109,451,181,467,338,743,348,225,48,200,107,118,86,155,75,125,95,23,58,1075,382,1107,97,516,719,642,516,213,481</a:t>
            </a:r>
            <a:endParaRPr sz="500"/>
          </a:p>
        </p:txBody>
      </p:sp>
      <p:sp>
        <p:nvSpPr>
          <p:cNvPr id="596" name="Google Shape;596;p4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graphicFrame>
        <p:nvGraphicFramePr>
          <p:cNvPr id="597" name="Google Shape;597;p48"/>
          <p:cNvGraphicFramePr/>
          <p:nvPr/>
        </p:nvGraphicFramePr>
        <p:xfrm>
          <a:off x="6966975" y="201625"/>
          <a:ext cx="3000000" cy="3000000"/>
        </p:xfrm>
        <a:graphic>
          <a:graphicData uri="http://schemas.openxmlformats.org/drawingml/2006/table">
            <a:tbl>
              <a:tblPr>
                <a:noFill/>
                <a:tableStyleId>{39490FAF-504E-45BF-97C8-6635DA4E7B10}</a:tableStyleId>
              </a:tblPr>
              <a:tblGrid>
                <a:gridCol w="1397375"/>
                <a:gridCol w="474400"/>
              </a:tblGrid>
              <a:tr h="100000">
                <a:tc>
                  <a:txBody>
                    <a:bodyPr/>
                    <a:lstStyle/>
                    <a:p>
                      <a:pPr indent="0" lvl="0" marL="0" rtl="0" algn="l">
                        <a:spcBef>
                          <a:spcPts val="0"/>
                        </a:spcBef>
                        <a:spcAft>
                          <a:spcPts val="0"/>
                        </a:spcAft>
                        <a:buNone/>
                      </a:pPr>
                      <a:r>
                        <a:rPr lang="pt-BR" sz="500"/>
                        <a:t>Nome</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pt-BR" sz="500"/>
                        <a:t>Total</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37900">
                <a:tc>
                  <a:txBody>
                    <a:bodyPr/>
                    <a:lstStyle/>
                    <a:p>
                      <a:pPr indent="0" lvl="0" marL="0" rtl="0" algn="l">
                        <a:spcBef>
                          <a:spcPts val="0"/>
                        </a:spcBef>
                        <a:spcAft>
                          <a:spcPts val="0"/>
                        </a:spcAft>
                        <a:buNone/>
                      </a:pPr>
                      <a:r>
                        <a:rPr lang="pt-BR" sz="500"/>
                        <a:t>COLEGIO CENECISTA MARQUES DE HERVAL</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676</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45300">
                <a:tc>
                  <a:txBody>
                    <a:bodyPr/>
                    <a:lstStyle/>
                    <a:p>
                      <a:pPr indent="0" lvl="0" marL="0" rtl="0" algn="l">
                        <a:spcBef>
                          <a:spcPts val="0"/>
                        </a:spcBef>
                        <a:spcAft>
                          <a:spcPts val="0"/>
                        </a:spcAft>
                        <a:buNone/>
                      </a:pPr>
                      <a:r>
                        <a:rPr lang="pt-BR" sz="500"/>
                        <a:t>E E IND ENS FUN KUARAY RESE</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13</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80975">
                <a:tc>
                  <a:txBody>
                    <a:bodyPr/>
                    <a:lstStyle/>
                    <a:p>
                      <a:pPr indent="0" lvl="0" marL="0" rtl="0" algn="l">
                        <a:spcBef>
                          <a:spcPts val="0"/>
                        </a:spcBef>
                        <a:spcAft>
                          <a:spcPts val="0"/>
                        </a:spcAft>
                        <a:buNone/>
                      </a:pPr>
                      <a:r>
                        <a:rPr lang="pt-BR" sz="500"/>
                        <a:t>EEE VO EUGENIA</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92</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56325">
                <a:tc>
                  <a:txBody>
                    <a:bodyPr/>
                    <a:lstStyle/>
                    <a:p>
                      <a:pPr indent="0" lvl="0" marL="0" rtl="0" algn="l">
                        <a:spcBef>
                          <a:spcPts val="0"/>
                        </a:spcBef>
                        <a:spcAft>
                          <a:spcPts val="0"/>
                        </a:spcAft>
                        <a:buNone/>
                      </a:pPr>
                      <a:r>
                        <a:rPr lang="pt-BR" sz="500"/>
                        <a:t>EEF METODISTA NEYTA RAMOS</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226</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21225">
                <a:tc>
                  <a:txBody>
                    <a:bodyPr/>
                    <a:lstStyle/>
                    <a:p>
                      <a:pPr indent="0" lvl="0" marL="0" rtl="0" algn="l">
                        <a:spcBef>
                          <a:spcPts val="0"/>
                        </a:spcBef>
                        <a:spcAft>
                          <a:spcPts val="0"/>
                        </a:spcAft>
                        <a:buNone/>
                      </a:pPr>
                      <a:r>
                        <a:rPr lang="pt-BR" sz="500"/>
                        <a:t>EEI CLUBE DA CRIANCA</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62</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33475">
                <a:tc>
                  <a:txBody>
                    <a:bodyPr/>
                    <a:lstStyle/>
                    <a:p>
                      <a:pPr indent="0" lvl="0" marL="0" rtl="0" algn="l">
                        <a:spcBef>
                          <a:spcPts val="0"/>
                        </a:spcBef>
                        <a:spcAft>
                          <a:spcPts val="0"/>
                        </a:spcAft>
                        <a:buNone/>
                      </a:pPr>
                      <a:r>
                        <a:rPr lang="pt-BR" sz="500"/>
                        <a:t>EEI DOS PIMPOLHOS LTDA</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126</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EEI JARDIM ENCANTADO</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73</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EEI MUNDO MAGICO II</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47</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80975">
                <a:tc>
                  <a:txBody>
                    <a:bodyPr/>
                    <a:lstStyle/>
                    <a:p>
                      <a:pPr indent="0" lvl="0" marL="0" rtl="0" algn="l">
                        <a:spcBef>
                          <a:spcPts val="0"/>
                        </a:spcBef>
                        <a:spcAft>
                          <a:spcPts val="0"/>
                        </a:spcAft>
                        <a:buNone/>
                      </a:pPr>
                      <a:r>
                        <a:rPr lang="pt-BR" sz="500"/>
                        <a:t>EEI SEMENTINHA</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85</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65775">
                <a:tc>
                  <a:txBody>
                    <a:bodyPr/>
                    <a:lstStyle/>
                    <a:p>
                      <a:pPr indent="0" lvl="0" marL="0" rtl="0" algn="l">
                        <a:spcBef>
                          <a:spcPts val="0"/>
                        </a:spcBef>
                        <a:spcAft>
                          <a:spcPts val="0"/>
                        </a:spcAft>
                        <a:buNone/>
                      </a:pPr>
                      <a:r>
                        <a:rPr lang="pt-BR" sz="500"/>
                        <a:t>EMEF ANGELO GABRIEL BOFF GUASSELLI</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90</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00000">
                <a:tc>
                  <a:txBody>
                    <a:bodyPr/>
                    <a:lstStyle/>
                    <a:p>
                      <a:pPr indent="0" lvl="0" marL="0" rtl="0" algn="l">
                        <a:spcBef>
                          <a:spcPts val="0"/>
                        </a:spcBef>
                        <a:spcAft>
                          <a:spcPts val="0"/>
                        </a:spcAft>
                        <a:buNone/>
                      </a:pPr>
                      <a:r>
                        <a:rPr lang="pt-BR" sz="500"/>
                        <a:t>EMEF ANGELO GAMBA</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79</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201475">
                <a:tc>
                  <a:txBody>
                    <a:bodyPr/>
                    <a:lstStyle/>
                    <a:p>
                      <a:pPr indent="0" lvl="0" marL="0" rtl="0" algn="l">
                        <a:spcBef>
                          <a:spcPts val="0"/>
                        </a:spcBef>
                        <a:spcAft>
                          <a:spcPts val="0"/>
                        </a:spcAft>
                        <a:buNone/>
                      </a:pPr>
                      <a:r>
                        <a:rPr lang="pt-BR" sz="500"/>
                        <a:t>EMEF DEZESSEIS DE DEZEMBRO</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318</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73825">
                <a:tc>
                  <a:txBody>
                    <a:bodyPr/>
                    <a:lstStyle/>
                    <a:p>
                      <a:pPr indent="0" lvl="0" marL="0" rtl="0" algn="l">
                        <a:spcBef>
                          <a:spcPts val="0"/>
                        </a:spcBef>
                        <a:spcAft>
                          <a:spcPts val="0"/>
                        </a:spcAft>
                        <a:buNone/>
                      </a:pPr>
                      <a:r>
                        <a:rPr lang="pt-BR" sz="500"/>
                        <a:t>EMEF GENERAL CORDEIRO DE FARIAS</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94</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80975">
                <a:tc>
                  <a:txBody>
                    <a:bodyPr/>
                    <a:lstStyle/>
                    <a:p>
                      <a:pPr indent="0" lvl="0" marL="0" rtl="0" algn="l">
                        <a:spcBef>
                          <a:spcPts val="0"/>
                        </a:spcBef>
                        <a:spcAft>
                          <a:spcPts val="0"/>
                        </a:spcAft>
                        <a:buNone/>
                      </a:pPr>
                      <a:r>
                        <a:rPr lang="pt-BR" sz="500"/>
                        <a:t>EMEF JOAO ENET</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25</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EMEF JOSE GARIBALDI</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109</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EMEF JOSE PAULO DA SILVA</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451</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EMEF LUIZ FRANCISCO PANNI</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181</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262075">
                <a:tc>
                  <a:txBody>
                    <a:bodyPr/>
                    <a:lstStyle/>
                    <a:p>
                      <a:pPr indent="0" lvl="0" marL="0" rtl="0" algn="l">
                        <a:spcBef>
                          <a:spcPts val="0"/>
                        </a:spcBef>
                        <a:spcAft>
                          <a:spcPts val="0"/>
                        </a:spcAft>
                        <a:buNone/>
                      </a:pPr>
                      <a:r>
                        <a:rPr lang="pt-BR" sz="500"/>
                        <a:t>EMEF MAJOR ANTONIO DE ALENCAR</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467</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53325">
                <a:tc>
                  <a:txBody>
                    <a:bodyPr/>
                    <a:lstStyle/>
                    <a:p>
                      <a:pPr indent="0" lvl="0" marL="0" rtl="0" algn="l">
                        <a:spcBef>
                          <a:spcPts val="0"/>
                        </a:spcBef>
                        <a:spcAft>
                          <a:spcPts val="0"/>
                        </a:spcAft>
                        <a:buNone/>
                      </a:pPr>
                      <a:r>
                        <a:rPr lang="pt-BR" sz="500"/>
                        <a:t>EMEF OSMANY MARTINS VERAS</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338</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61350">
                <a:tc>
                  <a:txBody>
                    <a:bodyPr/>
                    <a:lstStyle/>
                    <a:p>
                      <a:pPr indent="0" lvl="0" marL="0" rtl="0" algn="l">
                        <a:spcBef>
                          <a:spcPts val="0"/>
                        </a:spcBef>
                        <a:spcAft>
                          <a:spcPts val="0"/>
                        </a:spcAft>
                        <a:buNone/>
                      </a:pPr>
                      <a:r>
                        <a:rPr lang="pt-BR" sz="500"/>
                        <a:t>EMEF OSVALDO AMARAL</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743</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265675">
                <a:tc>
                  <a:txBody>
                    <a:bodyPr/>
                    <a:lstStyle/>
                    <a:p>
                      <a:pPr indent="0" lvl="0" marL="0" rtl="0" algn="l">
                        <a:spcBef>
                          <a:spcPts val="0"/>
                        </a:spcBef>
                        <a:spcAft>
                          <a:spcPts val="0"/>
                        </a:spcAft>
                        <a:buNone/>
                      </a:pPr>
                      <a:r>
                        <a:rPr lang="pt-BR" sz="500"/>
                        <a:t>EMEF OSVALDO BASTOS</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348</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212400">
                <a:tc>
                  <a:txBody>
                    <a:bodyPr/>
                    <a:lstStyle/>
                    <a:p>
                      <a:pPr indent="0" lvl="0" marL="0" rtl="0" algn="l">
                        <a:spcBef>
                          <a:spcPts val="0"/>
                        </a:spcBef>
                        <a:spcAft>
                          <a:spcPts val="0"/>
                        </a:spcAft>
                        <a:buNone/>
                      </a:pPr>
                      <a:r>
                        <a:rPr lang="pt-BR" sz="500"/>
                        <a:t>EMEF TUIUTI</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225</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212400">
                <a:tc>
                  <a:txBody>
                    <a:bodyPr/>
                    <a:lstStyle/>
                    <a:p>
                      <a:pPr indent="0" lvl="0" marL="0" rtl="0" algn="l">
                        <a:spcBef>
                          <a:spcPts val="0"/>
                        </a:spcBef>
                        <a:spcAft>
                          <a:spcPts val="0"/>
                        </a:spcAft>
                        <a:buNone/>
                      </a:pPr>
                      <a:r>
                        <a:rPr lang="pt-BR" sz="500"/>
                        <a:t>EMEI ALBATROZ</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48</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80975">
                <a:tc>
                  <a:txBody>
                    <a:bodyPr/>
                    <a:lstStyle/>
                    <a:p>
                      <a:pPr indent="0" lvl="0" marL="0" rtl="0" algn="l">
                        <a:spcBef>
                          <a:spcPts val="0"/>
                        </a:spcBef>
                        <a:spcAft>
                          <a:spcPts val="0"/>
                        </a:spcAft>
                        <a:buNone/>
                      </a:pPr>
                      <a:r>
                        <a:rPr lang="pt-BR" sz="500"/>
                        <a:t>EMEI BEM ME QUER</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200</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EMEI CANTINHO DA ALEGRIA</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107</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EMEI CRIANCA FELIZ</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118</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80975">
                <a:tc>
                  <a:txBody>
                    <a:bodyPr/>
                    <a:lstStyle/>
                    <a:p>
                      <a:pPr indent="0" lvl="0" marL="0" rtl="0" algn="l">
                        <a:spcBef>
                          <a:spcPts val="0"/>
                        </a:spcBef>
                        <a:spcAft>
                          <a:spcPts val="0"/>
                        </a:spcAft>
                        <a:buNone/>
                      </a:pPr>
                      <a:r>
                        <a:rPr lang="pt-BR" sz="500"/>
                        <a:t>EMEI LARANJINHA</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86</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EMEI LEONEL DE MOURA BRIZOLA</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155</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542925">
                <a:tc>
                  <a:txBody>
                    <a:bodyPr/>
                    <a:lstStyle/>
                    <a:p>
                      <a:pPr indent="0" lvl="0" marL="0" rtl="0" algn="l">
                        <a:spcBef>
                          <a:spcPts val="0"/>
                        </a:spcBef>
                        <a:spcAft>
                          <a:spcPts val="0"/>
                        </a:spcAft>
                        <a:buNone/>
                      </a:pPr>
                      <a:r>
                        <a:rPr lang="pt-BR" sz="500"/>
                        <a:t>EMEI MATHEUS CLOSS - ESTRELINHA DO MAR</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75</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262075">
                <a:tc>
                  <a:txBody>
                    <a:bodyPr/>
                    <a:lstStyle/>
                    <a:p>
                      <a:pPr indent="0" lvl="0" marL="0" rtl="0" algn="l">
                        <a:spcBef>
                          <a:spcPts val="0"/>
                        </a:spcBef>
                        <a:spcAft>
                          <a:spcPts val="0"/>
                        </a:spcAft>
                        <a:buNone/>
                      </a:pPr>
                      <a:r>
                        <a:rPr lang="pt-BR" sz="500"/>
                        <a:t>EMEI NOSSA SENHORA DA CONCEICAO</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125</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EMEI PARAISO DA CRIANCA</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95</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EMEI PROFESSORA CRISTINA</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23</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80975">
                <a:tc>
                  <a:txBody>
                    <a:bodyPr/>
                    <a:lstStyle/>
                    <a:p>
                      <a:pPr indent="0" lvl="0" marL="0" rtl="0" algn="l">
                        <a:spcBef>
                          <a:spcPts val="0"/>
                        </a:spcBef>
                        <a:spcAft>
                          <a:spcPts val="0"/>
                        </a:spcAft>
                        <a:buNone/>
                      </a:pPr>
                      <a:r>
                        <a:rPr lang="pt-BR" sz="500"/>
                        <a:t>EMEI SANTA LUZIA</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58</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254075">
                <a:tc>
                  <a:txBody>
                    <a:bodyPr/>
                    <a:lstStyle/>
                    <a:p>
                      <a:pPr indent="0" lvl="0" marL="0" rtl="0" algn="l">
                        <a:spcBef>
                          <a:spcPts val="0"/>
                        </a:spcBef>
                        <a:spcAft>
                          <a:spcPts val="0"/>
                        </a:spcAft>
                        <a:buNone/>
                      </a:pPr>
                      <a:r>
                        <a:rPr lang="pt-BR" sz="500"/>
                        <a:t>ESC EST ED BAS PRUDENTE DE MORAIS</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1075</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205925">
                <a:tc>
                  <a:txBody>
                    <a:bodyPr/>
                    <a:lstStyle/>
                    <a:p>
                      <a:pPr indent="0" lvl="0" marL="0" rtl="0" algn="l">
                        <a:spcBef>
                          <a:spcPts val="0"/>
                        </a:spcBef>
                        <a:spcAft>
                          <a:spcPts val="0"/>
                        </a:spcAft>
                        <a:buNone/>
                      </a:pPr>
                      <a:r>
                        <a:rPr lang="pt-BR" sz="500"/>
                        <a:t>ESC EST ENS FUN CONEGO PEDRO JACOBS</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382</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ESC EST ENS FUN GAL OSORIO</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1107</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ESC EST ENS FUN MIRKO LAUFFER</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97</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542925">
                <a:tc>
                  <a:txBody>
                    <a:bodyPr/>
                    <a:lstStyle/>
                    <a:p>
                      <a:pPr indent="0" lvl="0" marL="0" rtl="0" algn="l">
                        <a:spcBef>
                          <a:spcPts val="0"/>
                        </a:spcBef>
                        <a:spcAft>
                          <a:spcPts val="0"/>
                        </a:spcAft>
                        <a:buNone/>
                      </a:pPr>
                      <a:r>
                        <a:rPr lang="pt-BR" sz="500"/>
                        <a:t>ESC EST ENS FUN PROF MILTON PACHECO</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516</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ESC EST ENS MED ALBATROZ</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719</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542925">
                <a:tc>
                  <a:txBody>
                    <a:bodyPr/>
                    <a:lstStyle/>
                    <a:p>
                      <a:pPr indent="0" lvl="0" marL="0" rtl="0" algn="l">
                        <a:spcBef>
                          <a:spcPts val="0"/>
                        </a:spcBef>
                        <a:spcAft>
                          <a:spcPts val="0"/>
                        </a:spcAft>
                        <a:buNone/>
                      </a:pPr>
                      <a:r>
                        <a:rPr lang="pt-BR" sz="500"/>
                        <a:t>ESC EST ENS MED ILDEFONSO SIMOES LOPES</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642</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89850">
                <a:tc>
                  <a:txBody>
                    <a:bodyPr/>
                    <a:lstStyle/>
                    <a:p>
                      <a:pPr indent="0" lvl="0" marL="0" rtl="0" algn="l">
                        <a:spcBef>
                          <a:spcPts val="0"/>
                        </a:spcBef>
                        <a:spcAft>
                          <a:spcPts val="0"/>
                        </a:spcAft>
                        <a:buNone/>
                      </a:pPr>
                      <a:r>
                        <a:rPr lang="pt-BR" sz="500"/>
                        <a:t>ESC EST ENS MED MARIA TERESA V CASTILHOS</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516</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03050">
                <a:tc>
                  <a:txBody>
                    <a:bodyPr/>
                    <a:lstStyle/>
                    <a:p>
                      <a:pPr indent="0" lvl="0" marL="0" rtl="0" algn="l">
                        <a:spcBef>
                          <a:spcPts val="0"/>
                        </a:spcBef>
                        <a:spcAft>
                          <a:spcPts val="0"/>
                        </a:spcAft>
                        <a:buNone/>
                      </a:pPr>
                      <a:r>
                        <a:rPr lang="pt-BR" sz="500"/>
                        <a:t>ESCOLA ADVENTISTA DE ENSINO FUNDAMENTAL DE OSORIO</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213</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361950">
                <a:tc>
                  <a:txBody>
                    <a:bodyPr/>
                    <a:lstStyle/>
                    <a:p>
                      <a:pPr indent="0" lvl="0" marL="0" rtl="0" algn="l">
                        <a:spcBef>
                          <a:spcPts val="0"/>
                        </a:spcBef>
                        <a:spcAft>
                          <a:spcPts val="0"/>
                        </a:spcAft>
                        <a:buNone/>
                      </a:pPr>
                      <a:r>
                        <a:rPr lang="pt-BR" sz="500"/>
                        <a:t>IFRS - CAMPUS OSORIO</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481</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80975">
                <a:tc>
                  <a:txBody>
                    <a:bodyPr/>
                    <a:lstStyle/>
                    <a:p>
                      <a:pPr indent="0" lvl="0" marL="0" rtl="0" algn="l">
                        <a:spcBef>
                          <a:spcPts val="0"/>
                        </a:spcBef>
                        <a:spcAft>
                          <a:spcPts val="0"/>
                        </a:spcAft>
                        <a:buNone/>
                      </a:pPr>
                      <a:r>
                        <a:rPr lang="pt-BR" sz="500"/>
                        <a:t>Total Geral</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pt-BR" sz="500"/>
                        <a:t>11706</a:t>
                      </a:r>
                      <a:endParaRPr sz="500"/>
                    </a:p>
                  </a:txBody>
                  <a:tcPr marT="91425" marB="91425" marR="91425" marL="91425">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bl>
          </a:graphicData>
        </a:graphic>
      </p:graphicFrame>
      <p:pic>
        <p:nvPicPr>
          <p:cNvPr id="598" name="Google Shape;598;p48"/>
          <p:cNvPicPr preferRelativeResize="0"/>
          <p:nvPr/>
        </p:nvPicPr>
        <p:blipFill>
          <a:blip r:embed="rId4">
            <a:alphaModFix/>
          </a:blip>
          <a:stretch>
            <a:fillRect/>
          </a:stretch>
        </p:blipFill>
        <p:spPr>
          <a:xfrm>
            <a:off x="555150" y="1870225"/>
            <a:ext cx="5479132" cy="3262175"/>
          </a:xfrm>
          <a:prstGeom prst="rect">
            <a:avLst/>
          </a:prstGeom>
          <a:noFill/>
          <a:ln>
            <a:noFill/>
          </a:ln>
        </p:spPr>
      </p:pic>
      <p:sp>
        <p:nvSpPr>
          <p:cNvPr id="599" name="Google Shape;599;p48"/>
          <p:cNvSpPr txBox="1"/>
          <p:nvPr>
            <p:ph idx="1" type="body"/>
          </p:nvPr>
        </p:nvSpPr>
        <p:spPr>
          <a:xfrm>
            <a:off x="6355850" y="4785575"/>
            <a:ext cx="2643900" cy="29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000"/>
              <a:t>Fonte dos dados: Dagnino et al. (2019)</a:t>
            </a:r>
            <a:endParaRPr sz="10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49"/>
          <p:cNvSpPr txBox="1"/>
          <p:nvPr>
            <p:ph idx="1" type="body"/>
          </p:nvPr>
        </p:nvSpPr>
        <p:spPr>
          <a:xfrm>
            <a:off x="145025" y="1597875"/>
            <a:ext cx="796800" cy="2167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pt-BR" sz="1000"/>
              <a:t>Escolas de Cidreira: </a:t>
            </a:r>
            <a:endParaRPr b="1" sz="1000"/>
          </a:p>
          <a:p>
            <a:pPr indent="0" lvl="0" marL="0" rtl="0" algn="l">
              <a:lnSpc>
                <a:spcPct val="100000"/>
              </a:lnSpc>
              <a:spcBef>
                <a:spcPts val="0"/>
              </a:spcBef>
              <a:spcAft>
                <a:spcPts val="0"/>
              </a:spcAft>
              <a:buNone/>
            </a:pPr>
            <a:r>
              <a:rPr lang="pt-BR" sz="1000"/>
              <a:t>29</a:t>
            </a:r>
            <a:endParaRPr sz="1000"/>
          </a:p>
          <a:p>
            <a:pPr indent="0" lvl="0" marL="0" rtl="0" algn="l">
              <a:lnSpc>
                <a:spcPct val="100000"/>
              </a:lnSpc>
              <a:spcBef>
                <a:spcPts val="0"/>
              </a:spcBef>
              <a:spcAft>
                <a:spcPts val="0"/>
              </a:spcAft>
              <a:buNone/>
            </a:pPr>
            <a:r>
              <a:rPr lang="pt-BR" sz="1000"/>
              <a:t>425</a:t>
            </a:r>
            <a:endParaRPr sz="1000"/>
          </a:p>
          <a:p>
            <a:pPr indent="0" lvl="0" marL="0" rtl="0" algn="l">
              <a:lnSpc>
                <a:spcPct val="100000"/>
              </a:lnSpc>
              <a:spcBef>
                <a:spcPts val="0"/>
              </a:spcBef>
              <a:spcAft>
                <a:spcPts val="0"/>
              </a:spcAft>
              <a:buNone/>
            </a:pPr>
            <a:r>
              <a:rPr lang="pt-BR" sz="1000"/>
              <a:t>434</a:t>
            </a:r>
            <a:endParaRPr sz="1000"/>
          </a:p>
          <a:p>
            <a:pPr indent="0" lvl="0" marL="0" rtl="0" algn="l">
              <a:lnSpc>
                <a:spcPct val="100000"/>
              </a:lnSpc>
              <a:spcBef>
                <a:spcPts val="0"/>
              </a:spcBef>
              <a:spcAft>
                <a:spcPts val="0"/>
              </a:spcAft>
              <a:buNone/>
            </a:pPr>
            <a:r>
              <a:rPr lang="pt-BR" sz="1000"/>
              <a:t>1141</a:t>
            </a:r>
            <a:endParaRPr sz="1000"/>
          </a:p>
          <a:p>
            <a:pPr indent="0" lvl="0" marL="0" rtl="0" algn="l">
              <a:lnSpc>
                <a:spcPct val="100000"/>
              </a:lnSpc>
              <a:spcBef>
                <a:spcPts val="0"/>
              </a:spcBef>
              <a:spcAft>
                <a:spcPts val="0"/>
              </a:spcAft>
              <a:buNone/>
            </a:pPr>
            <a:r>
              <a:rPr lang="pt-BR" sz="1000"/>
              <a:t>211</a:t>
            </a:r>
            <a:endParaRPr sz="1000"/>
          </a:p>
          <a:p>
            <a:pPr indent="0" lvl="0" marL="0" rtl="0" algn="l">
              <a:lnSpc>
                <a:spcPct val="100000"/>
              </a:lnSpc>
              <a:spcBef>
                <a:spcPts val="0"/>
              </a:spcBef>
              <a:spcAft>
                <a:spcPts val="0"/>
              </a:spcAft>
              <a:buNone/>
            </a:pPr>
            <a:r>
              <a:rPr lang="pt-BR" sz="1000"/>
              <a:t>123</a:t>
            </a:r>
            <a:endParaRPr sz="1000"/>
          </a:p>
          <a:p>
            <a:pPr indent="0" lvl="0" marL="0" rtl="0" algn="l">
              <a:lnSpc>
                <a:spcPct val="100000"/>
              </a:lnSpc>
              <a:spcBef>
                <a:spcPts val="0"/>
              </a:spcBef>
              <a:spcAft>
                <a:spcPts val="0"/>
              </a:spcAft>
              <a:buNone/>
            </a:pPr>
            <a:r>
              <a:rPr lang="pt-BR" sz="1000"/>
              <a:t>255</a:t>
            </a:r>
            <a:endParaRPr sz="1000"/>
          </a:p>
          <a:p>
            <a:pPr indent="0" lvl="0" marL="0" rtl="0" algn="l">
              <a:lnSpc>
                <a:spcPct val="100000"/>
              </a:lnSpc>
              <a:spcBef>
                <a:spcPts val="0"/>
              </a:spcBef>
              <a:spcAft>
                <a:spcPts val="0"/>
              </a:spcAft>
              <a:buNone/>
            </a:pPr>
            <a:r>
              <a:rPr lang="pt-BR" sz="1000"/>
              <a:t>127</a:t>
            </a:r>
            <a:endParaRPr sz="1000"/>
          </a:p>
          <a:p>
            <a:pPr indent="0" lvl="0" marL="0" rtl="0" algn="l">
              <a:lnSpc>
                <a:spcPct val="100000"/>
              </a:lnSpc>
              <a:spcBef>
                <a:spcPts val="0"/>
              </a:spcBef>
              <a:spcAft>
                <a:spcPts val="0"/>
              </a:spcAft>
              <a:buNone/>
            </a:pPr>
            <a:r>
              <a:rPr lang="pt-BR" sz="1000"/>
              <a:t>893</a:t>
            </a:r>
            <a:endParaRPr sz="1000"/>
          </a:p>
          <a:p>
            <a:pPr indent="0" lvl="0" marL="0" rtl="0" algn="l">
              <a:lnSpc>
                <a:spcPct val="100000"/>
              </a:lnSpc>
              <a:spcBef>
                <a:spcPts val="0"/>
              </a:spcBef>
              <a:spcAft>
                <a:spcPts val="0"/>
              </a:spcAft>
              <a:buNone/>
            </a:pPr>
            <a:r>
              <a:rPr lang="pt-BR" sz="1000"/>
              <a:t>354</a:t>
            </a:r>
            <a:endParaRPr sz="1000"/>
          </a:p>
          <a:p>
            <a:pPr indent="0" lvl="0" marL="0" rtl="0" algn="l">
              <a:lnSpc>
                <a:spcPct val="100000"/>
              </a:lnSpc>
              <a:spcBef>
                <a:spcPts val="0"/>
              </a:spcBef>
              <a:spcAft>
                <a:spcPts val="0"/>
              </a:spcAft>
              <a:buNone/>
            </a:pPr>
            <a:r>
              <a:rPr lang="pt-BR" sz="1000"/>
              <a:t>353</a:t>
            </a:r>
            <a:endParaRPr sz="1000"/>
          </a:p>
          <a:p>
            <a:pPr indent="0" lvl="0" marL="0" rtl="0" algn="l">
              <a:lnSpc>
                <a:spcPct val="100000"/>
              </a:lnSpc>
              <a:spcBef>
                <a:spcPts val="0"/>
              </a:spcBef>
              <a:spcAft>
                <a:spcPts val="0"/>
              </a:spcAft>
              <a:buNone/>
            </a:pPr>
            <a:r>
              <a:t/>
            </a:r>
            <a:endParaRPr sz="1000"/>
          </a:p>
        </p:txBody>
      </p:sp>
      <p:sp>
        <p:nvSpPr>
          <p:cNvPr id="605" name="Google Shape;605;p49"/>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Cálculo online</a:t>
            </a:r>
            <a:endParaRPr/>
          </a:p>
          <a:p>
            <a:pPr indent="0" lvl="0" marL="0" rtl="0" algn="l">
              <a:spcBef>
                <a:spcPts val="0"/>
              </a:spcBef>
              <a:spcAft>
                <a:spcPts val="0"/>
              </a:spcAft>
              <a:buNone/>
            </a:pPr>
            <a:r>
              <a:rPr b="0" lang="pt-BR" sz="1400"/>
              <a:t>WESSA (2016) - </a:t>
            </a:r>
            <a:r>
              <a:rPr b="0" lang="pt-BR" sz="1400" u="sng">
                <a:solidFill>
                  <a:schemeClr val="hlink"/>
                </a:solidFill>
                <a:hlinkClick r:id="rId3"/>
              </a:rPr>
              <a:t>https://www.wessa.net/rwasp_concentration.wasp</a:t>
            </a:r>
            <a:endParaRPr b="0" sz="1400"/>
          </a:p>
          <a:p>
            <a:pPr indent="0" lvl="0" marL="0" rtl="0" algn="l">
              <a:spcBef>
                <a:spcPts val="0"/>
              </a:spcBef>
              <a:spcAft>
                <a:spcPts val="0"/>
              </a:spcAft>
              <a:buNone/>
            </a:pPr>
            <a:r>
              <a:t/>
            </a:r>
            <a:endParaRPr b="0" sz="1800"/>
          </a:p>
        </p:txBody>
      </p:sp>
      <p:sp>
        <p:nvSpPr>
          <p:cNvPr id="606" name="Google Shape;606;p4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607" name="Google Shape;607;p49"/>
          <p:cNvSpPr txBox="1"/>
          <p:nvPr/>
        </p:nvSpPr>
        <p:spPr>
          <a:xfrm>
            <a:off x="1235875" y="1742425"/>
            <a:ext cx="37890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300">
                <a:latin typeface="Nunito"/>
                <a:ea typeface="Nunito"/>
                <a:cs typeface="Nunito"/>
                <a:sym typeface="Nunito"/>
              </a:rPr>
              <a:t>F</a:t>
            </a:r>
            <a:r>
              <a:rPr lang="pt-BR" sz="1300">
                <a:latin typeface="Nunito"/>
                <a:ea typeface="Nunito"/>
                <a:cs typeface="Nunito"/>
                <a:sym typeface="Nunito"/>
              </a:rPr>
              <a:t>ornece </a:t>
            </a:r>
            <a:r>
              <a:rPr b="1" lang="pt-BR" sz="1300">
                <a:solidFill>
                  <a:srgbClr val="0000FF"/>
                </a:solidFill>
                <a:latin typeface="Nunito"/>
                <a:ea typeface="Nunito"/>
                <a:cs typeface="Nunito"/>
                <a:sym typeface="Nunito"/>
              </a:rPr>
              <a:t>Gini </a:t>
            </a:r>
            <a:r>
              <a:rPr lang="pt-BR" sz="1300">
                <a:latin typeface="Nunito"/>
                <a:ea typeface="Nunito"/>
                <a:cs typeface="Nunito"/>
                <a:sym typeface="Nunito"/>
              </a:rPr>
              <a:t>e mais estatísticas de concentração </a:t>
            </a:r>
            <a:endParaRPr sz="1300">
              <a:latin typeface="Nunito"/>
              <a:ea typeface="Nunito"/>
              <a:cs typeface="Nunito"/>
              <a:sym typeface="Nunito"/>
            </a:endParaRPr>
          </a:p>
          <a:p>
            <a:pPr indent="0" lvl="0" marL="0" rtl="0" algn="l">
              <a:spcBef>
                <a:spcPts val="0"/>
              </a:spcBef>
              <a:spcAft>
                <a:spcPts val="0"/>
              </a:spcAft>
              <a:buNone/>
            </a:pPr>
            <a:r>
              <a:rPr lang="pt-BR" sz="1300">
                <a:latin typeface="Nunito"/>
                <a:ea typeface="Nunito"/>
                <a:cs typeface="Nunito"/>
                <a:sym typeface="Nunito"/>
              </a:rPr>
              <a:t>como</a:t>
            </a:r>
            <a:r>
              <a:rPr b="1" lang="pt-BR" sz="1300">
                <a:latin typeface="Nunito"/>
                <a:ea typeface="Nunito"/>
                <a:cs typeface="Nunito"/>
                <a:sym typeface="Nunito"/>
              </a:rPr>
              <a:t> </a:t>
            </a:r>
            <a:r>
              <a:rPr b="1" lang="pt-BR" sz="1300">
                <a:solidFill>
                  <a:srgbClr val="FF0000"/>
                </a:solidFill>
                <a:latin typeface="Nunito"/>
                <a:ea typeface="Nunito"/>
                <a:cs typeface="Nunito"/>
                <a:sym typeface="Nunito"/>
              </a:rPr>
              <a:t>Theil.</a:t>
            </a:r>
            <a:endParaRPr b="1">
              <a:solidFill>
                <a:srgbClr val="FF0000"/>
              </a:solidFill>
            </a:endParaRPr>
          </a:p>
        </p:txBody>
      </p:sp>
      <p:pic>
        <p:nvPicPr>
          <p:cNvPr id="608" name="Google Shape;608;p49"/>
          <p:cNvPicPr preferRelativeResize="0"/>
          <p:nvPr/>
        </p:nvPicPr>
        <p:blipFill>
          <a:blip r:embed="rId4">
            <a:alphaModFix/>
          </a:blip>
          <a:stretch>
            <a:fillRect/>
          </a:stretch>
        </p:blipFill>
        <p:spPr>
          <a:xfrm>
            <a:off x="5177275" y="1466796"/>
            <a:ext cx="3974874" cy="3689854"/>
          </a:xfrm>
          <a:prstGeom prst="rect">
            <a:avLst/>
          </a:prstGeom>
          <a:noFill/>
          <a:ln>
            <a:noFill/>
          </a:ln>
        </p:spPr>
      </p:pic>
      <p:pic>
        <p:nvPicPr>
          <p:cNvPr id="609" name="Google Shape;609;p49"/>
          <p:cNvPicPr preferRelativeResize="0"/>
          <p:nvPr/>
        </p:nvPicPr>
        <p:blipFill>
          <a:blip r:embed="rId5">
            <a:alphaModFix/>
          </a:blip>
          <a:stretch>
            <a:fillRect/>
          </a:stretch>
        </p:blipFill>
        <p:spPr>
          <a:xfrm>
            <a:off x="1029575" y="2828650"/>
            <a:ext cx="3163800" cy="2109200"/>
          </a:xfrm>
          <a:prstGeom prst="rect">
            <a:avLst/>
          </a:prstGeom>
          <a:noFill/>
          <a:ln>
            <a:noFill/>
          </a:ln>
        </p:spPr>
      </p:pic>
      <p:sp>
        <p:nvSpPr>
          <p:cNvPr id="610" name="Google Shape;610;p49"/>
          <p:cNvSpPr/>
          <p:nvPr/>
        </p:nvSpPr>
        <p:spPr>
          <a:xfrm>
            <a:off x="5099175" y="2828650"/>
            <a:ext cx="3642300" cy="257100"/>
          </a:xfrm>
          <a:prstGeom prst="rect">
            <a:avLst/>
          </a:prstGeom>
          <a:noFill/>
          <a:ln cap="flat" cmpd="sng" w="9525">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9"/>
          <p:cNvSpPr/>
          <p:nvPr/>
        </p:nvSpPr>
        <p:spPr>
          <a:xfrm>
            <a:off x="5099175" y="3743050"/>
            <a:ext cx="3642300" cy="2571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5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Comparação: alunos por escolas</a:t>
            </a:r>
            <a:endParaRPr b="0" sz="1800"/>
          </a:p>
        </p:txBody>
      </p:sp>
      <p:sp>
        <p:nvSpPr>
          <p:cNvPr id="617" name="Google Shape;617;p50"/>
          <p:cNvSpPr txBox="1"/>
          <p:nvPr>
            <p:ph idx="1" type="body"/>
          </p:nvPr>
        </p:nvSpPr>
        <p:spPr>
          <a:xfrm>
            <a:off x="349750" y="1597875"/>
            <a:ext cx="1285800" cy="51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pt-BR" sz="1500"/>
              <a:t>Osório</a:t>
            </a:r>
            <a:endParaRPr b="1" sz="1500"/>
          </a:p>
          <a:p>
            <a:pPr indent="0" lvl="0" marL="0" rtl="0" algn="l">
              <a:spcBef>
                <a:spcPts val="1600"/>
              </a:spcBef>
              <a:spcAft>
                <a:spcPts val="0"/>
              </a:spcAft>
              <a:buNone/>
            </a:pPr>
            <a:r>
              <a:rPr lang="pt-BR" sz="1400"/>
              <a:t>Gini = 0,508</a:t>
            </a:r>
            <a:endParaRPr sz="1400"/>
          </a:p>
          <a:p>
            <a:pPr indent="0" lvl="0" marL="0" rtl="0" algn="l">
              <a:spcBef>
                <a:spcPts val="1600"/>
              </a:spcBef>
              <a:spcAft>
                <a:spcPts val="1600"/>
              </a:spcAft>
              <a:buNone/>
            </a:pPr>
            <a:r>
              <a:rPr lang="pt-BR" sz="1400"/>
              <a:t>Theil = 0,431</a:t>
            </a:r>
            <a:endParaRPr sz="1400"/>
          </a:p>
        </p:txBody>
      </p:sp>
      <p:sp>
        <p:nvSpPr>
          <p:cNvPr id="618" name="Google Shape;618;p5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619" name="Google Shape;619;p50"/>
          <p:cNvPicPr preferRelativeResize="0"/>
          <p:nvPr/>
        </p:nvPicPr>
        <p:blipFill rotWithShape="1">
          <a:blip r:embed="rId3">
            <a:alphaModFix/>
          </a:blip>
          <a:srcRect b="9590" l="48423" r="16996" t="35231"/>
          <a:stretch/>
        </p:blipFill>
        <p:spPr>
          <a:xfrm>
            <a:off x="392925" y="3074550"/>
            <a:ext cx="2056625" cy="1953775"/>
          </a:xfrm>
          <a:prstGeom prst="rect">
            <a:avLst/>
          </a:prstGeom>
          <a:noFill/>
          <a:ln>
            <a:noFill/>
          </a:ln>
        </p:spPr>
      </p:pic>
      <p:pic>
        <p:nvPicPr>
          <p:cNvPr id="620" name="Google Shape;620;p50"/>
          <p:cNvPicPr preferRelativeResize="0"/>
          <p:nvPr/>
        </p:nvPicPr>
        <p:blipFill rotWithShape="1">
          <a:blip r:embed="rId4">
            <a:alphaModFix/>
          </a:blip>
          <a:srcRect b="0" l="50194" r="12489" t="36976"/>
          <a:stretch/>
        </p:blipFill>
        <p:spPr>
          <a:xfrm>
            <a:off x="5416275" y="3013975"/>
            <a:ext cx="1885350" cy="1953775"/>
          </a:xfrm>
          <a:prstGeom prst="rect">
            <a:avLst/>
          </a:prstGeom>
          <a:noFill/>
          <a:ln>
            <a:noFill/>
          </a:ln>
        </p:spPr>
      </p:pic>
      <p:sp>
        <p:nvSpPr>
          <p:cNvPr id="621" name="Google Shape;621;p50"/>
          <p:cNvSpPr txBox="1"/>
          <p:nvPr>
            <p:ph idx="1" type="body"/>
          </p:nvPr>
        </p:nvSpPr>
        <p:spPr>
          <a:xfrm>
            <a:off x="5455500" y="1597875"/>
            <a:ext cx="1285800" cy="510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pt-BR" sz="1500"/>
              <a:t>Cidreira</a:t>
            </a:r>
            <a:endParaRPr b="1" sz="1500"/>
          </a:p>
          <a:p>
            <a:pPr indent="0" lvl="0" marL="0" rtl="0" algn="l">
              <a:spcBef>
                <a:spcPts val="1600"/>
              </a:spcBef>
              <a:spcAft>
                <a:spcPts val="0"/>
              </a:spcAft>
              <a:buNone/>
            </a:pPr>
            <a:r>
              <a:rPr lang="pt-BR" sz="1400"/>
              <a:t>Gini = 0,422</a:t>
            </a:r>
            <a:endParaRPr sz="1400"/>
          </a:p>
          <a:p>
            <a:pPr indent="0" lvl="0" marL="0" rtl="0" algn="l">
              <a:spcBef>
                <a:spcPts val="1600"/>
              </a:spcBef>
              <a:spcAft>
                <a:spcPts val="1600"/>
              </a:spcAft>
              <a:buNone/>
            </a:pPr>
            <a:r>
              <a:rPr lang="pt-BR" sz="1400"/>
              <a:t>Theil = 0,305</a:t>
            </a:r>
            <a:endParaRPr sz="1400"/>
          </a:p>
        </p:txBody>
      </p:sp>
      <p:sp>
        <p:nvSpPr>
          <p:cNvPr id="622" name="Google Shape;622;p50"/>
          <p:cNvSpPr/>
          <p:nvPr/>
        </p:nvSpPr>
        <p:spPr>
          <a:xfrm>
            <a:off x="1851200" y="1800275"/>
            <a:ext cx="908400" cy="7113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50"/>
          <p:cNvSpPr txBox="1"/>
          <p:nvPr/>
        </p:nvSpPr>
        <p:spPr>
          <a:xfrm>
            <a:off x="2909400" y="1748875"/>
            <a:ext cx="1662600" cy="51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pt-BR">
                <a:latin typeface="Nunito"/>
                <a:ea typeface="Nunito"/>
                <a:cs typeface="Nunito"/>
                <a:sym typeface="Nunito"/>
              </a:rPr>
              <a:t>maior desigualdade = mais concentração</a:t>
            </a:r>
            <a:endParaRPr b="1">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7">
                                            <p:txEl>
                                              <p:pRg end="0" st="0"/>
                                            </p:txEl>
                                          </p:spTgt>
                                        </p:tgtEl>
                                        <p:attrNameLst>
                                          <p:attrName>style.visibility</p:attrName>
                                        </p:attrNameLst>
                                      </p:cBhvr>
                                      <p:to>
                                        <p:strVal val="visible"/>
                                      </p:to>
                                    </p:set>
                                    <p:animEffect filter="fade" transition="in">
                                      <p:cBhvr>
                                        <p:cTn dur="1000"/>
                                        <p:tgtEl>
                                          <p:spTgt spid="6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7">
                                            <p:txEl>
                                              <p:pRg end="1" st="1"/>
                                            </p:txEl>
                                          </p:spTgt>
                                        </p:tgtEl>
                                        <p:attrNameLst>
                                          <p:attrName>style.visibility</p:attrName>
                                        </p:attrNameLst>
                                      </p:cBhvr>
                                      <p:to>
                                        <p:strVal val="visible"/>
                                      </p:to>
                                    </p:set>
                                    <p:animEffect filter="fade" transition="in">
                                      <p:cBhvr>
                                        <p:cTn dur="1000"/>
                                        <p:tgtEl>
                                          <p:spTgt spid="61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7">
                                            <p:txEl>
                                              <p:pRg end="2" st="2"/>
                                            </p:txEl>
                                          </p:spTgt>
                                        </p:tgtEl>
                                        <p:attrNameLst>
                                          <p:attrName>style.visibility</p:attrName>
                                        </p:attrNameLst>
                                      </p:cBhvr>
                                      <p:to>
                                        <p:strVal val="visible"/>
                                      </p:to>
                                    </p:set>
                                    <p:animEffect filter="fade" transition="in">
                                      <p:cBhvr>
                                        <p:cTn dur="1000"/>
                                        <p:tgtEl>
                                          <p:spTgt spid="61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19"/>
                                        </p:tgtEl>
                                        <p:attrNameLst>
                                          <p:attrName>style.visibility</p:attrName>
                                        </p:attrNameLst>
                                      </p:cBhvr>
                                      <p:to>
                                        <p:strVal val="visible"/>
                                      </p:to>
                                    </p:set>
                                    <p:animEffect filter="fade" transition="in">
                                      <p:cBhvr>
                                        <p:cTn dur="1000"/>
                                        <p:tgtEl>
                                          <p:spTgt spid="6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1"/>
                                        </p:tgtEl>
                                        <p:attrNameLst>
                                          <p:attrName>style.visibility</p:attrName>
                                        </p:attrNameLst>
                                      </p:cBhvr>
                                      <p:to>
                                        <p:strVal val="visible"/>
                                      </p:to>
                                    </p:set>
                                    <p:animEffect filter="fade" transition="in">
                                      <p:cBhvr>
                                        <p:cTn dur="1000"/>
                                        <p:tgtEl>
                                          <p:spTgt spid="6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0"/>
                                        </p:tgtEl>
                                        <p:attrNameLst>
                                          <p:attrName>style.visibility</p:attrName>
                                        </p:attrNameLst>
                                      </p:cBhvr>
                                      <p:to>
                                        <p:strVal val="visible"/>
                                      </p:to>
                                    </p:set>
                                    <p:animEffect filter="fade" transition="in">
                                      <p:cBhvr>
                                        <p:cTn dur="1000"/>
                                        <p:tgtEl>
                                          <p:spTgt spid="62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2"/>
                                        </p:tgtEl>
                                        <p:attrNameLst>
                                          <p:attrName>style.visibility</p:attrName>
                                        </p:attrNameLst>
                                      </p:cBhvr>
                                      <p:to>
                                        <p:strVal val="visible"/>
                                      </p:to>
                                    </p:set>
                                    <p:animEffect filter="fade" transition="in">
                                      <p:cBhvr>
                                        <p:cTn dur="1000"/>
                                        <p:tgtEl>
                                          <p:spTgt spid="62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1000"/>
                                        <p:tgtEl>
                                          <p:spTgt spid="6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51"/>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Métodos de análise espacial de economias regionais</a:t>
            </a:r>
            <a:endParaRPr/>
          </a:p>
        </p:txBody>
      </p:sp>
      <p:sp>
        <p:nvSpPr>
          <p:cNvPr id="629" name="Google Shape;629;p51"/>
          <p:cNvSpPr txBox="1"/>
          <p:nvPr>
            <p:ph idx="1" type="body"/>
          </p:nvPr>
        </p:nvSpPr>
        <p:spPr>
          <a:xfrm>
            <a:off x="6856900" y="1240575"/>
            <a:ext cx="1989300" cy="358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200"/>
              <a:t>Jackson, Randall W.; Hewings, Geoffrey J.D.; Rey, Serge; and Lozano-Gracia, Nancy, "Regional Development: Challenges, Methods, and Models" (2019). Web Book of Regional Science. 2. Regional Research Institute, West Virginia University. Morgantown, WV, Edited by Randall Jackson, 2019. </a:t>
            </a:r>
            <a:endParaRPr sz="1200"/>
          </a:p>
          <a:p>
            <a:pPr indent="0" lvl="0" marL="0" rtl="0" algn="l">
              <a:spcBef>
                <a:spcPts val="1600"/>
              </a:spcBef>
              <a:spcAft>
                <a:spcPts val="1600"/>
              </a:spcAft>
              <a:buNone/>
            </a:pPr>
            <a:r>
              <a:rPr lang="pt-BR" sz="1200" u="sng">
                <a:solidFill>
                  <a:schemeClr val="hlink"/>
                </a:solidFill>
                <a:hlinkClick r:id="rId3"/>
              </a:rPr>
              <a:t>https://researchrepository.wvu.edu/rri-web-book/2</a:t>
            </a:r>
            <a:endParaRPr sz="1200"/>
          </a:p>
        </p:txBody>
      </p:sp>
      <p:sp>
        <p:nvSpPr>
          <p:cNvPr id="630" name="Google Shape;630;p5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631" name="Google Shape;631;p51"/>
          <p:cNvPicPr preferRelativeResize="0"/>
          <p:nvPr/>
        </p:nvPicPr>
        <p:blipFill>
          <a:blip r:embed="rId4">
            <a:alphaModFix/>
          </a:blip>
          <a:stretch>
            <a:fillRect/>
          </a:stretch>
        </p:blipFill>
        <p:spPr>
          <a:xfrm>
            <a:off x="1356173" y="1688900"/>
            <a:ext cx="4896876" cy="3289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1"/>
                                        </p:tgtEl>
                                        <p:attrNameLst>
                                          <p:attrName>style.visibility</p:attrName>
                                        </p:attrNameLst>
                                      </p:cBhvr>
                                      <p:to>
                                        <p:strVal val="visible"/>
                                      </p:to>
                                    </p:set>
                                    <p:animEffect filter="fade" transition="in">
                                      <p:cBhvr>
                                        <p:cTn dur="1000"/>
                                        <p:tgtEl>
                                          <p:spTgt spid="63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9"/>
                                        </p:tgtEl>
                                        <p:attrNameLst>
                                          <p:attrName>style.visibility</p:attrName>
                                        </p:attrNameLst>
                                      </p:cBhvr>
                                      <p:to>
                                        <p:strVal val="visible"/>
                                      </p:to>
                                    </p:set>
                                    <p:animEffect filter="fade" transition="in">
                                      <p:cBhvr>
                                        <p:cTn dur="1000"/>
                                        <p:tgtEl>
                                          <p:spTgt spid="6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Desigualdade e igualdade em saúde</a:t>
            </a:r>
            <a:endParaRPr/>
          </a:p>
        </p:txBody>
      </p:sp>
      <p:sp>
        <p:nvSpPr>
          <p:cNvPr id="302" name="Google Shape;302;p16"/>
          <p:cNvSpPr txBox="1"/>
          <p:nvPr>
            <p:ph idx="1" type="body"/>
          </p:nvPr>
        </p:nvSpPr>
        <p:spPr>
          <a:xfrm>
            <a:off x="515425" y="1657525"/>
            <a:ext cx="42234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400"/>
              <a:t>Tal problemática reflete muitas vezes os níveis de segregação existentes, que decorrem, por sua vez, da forma de organização e do modo de produção da sociedade, configurando-se como iniquidade. Contudo, no âmbito da formulação de políticas, o significado puramente semântico para o termo “desigualdade” nem sempre corresponde a algo prejudicial.</a:t>
            </a:r>
            <a:endParaRPr sz="1400"/>
          </a:p>
          <a:p>
            <a:pPr indent="0" lvl="0" marL="0" rtl="0" algn="l">
              <a:spcBef>
                <a:spcPts val="1600"/>
              </a:spcBef>
              <a:spcAft>
                <a:spcPts val="1600"/>
              </a:spcAft>
              <a:buNone/>
            </a:pPr>
            <a:r>
              <a:rPr lang="pt-BR" sz="1400"/>
              <a:t>O conceito de iniquidade ganhou forma, firmando-se como sinônimo de toda e qualquer “desigualdade injusta” a ser permanentemente evitada ou combatida (Almeida, 2002). </a:t>
            </a:r>
            <a:endParaRPr sz="1400"/>
          </a:p>
        </p:txBody>
      </p:sp>
      <p:sp>
        <p:nvSpPr>
          <p:cNvPr id="303" name="Google Shape;303;p1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304" name="Google Shape;304;p16"/>
          <p:cNvSpPr txBox="1"/>
          <p:nvPr/>
        </p:nvSpPr>
        <p:spPr>
          <a:xfrm>
            <a:off x="5550400" y="4442075"/>
            <a:ext cx="3000000" cy="6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900">
                <a:latin typeface="Lato"/>
                <a:ea typeface="Lato"/>
                <a:cs typeface="Lato"/>
                <a:sym typeface="Lato"/>
              </a:rPr>
              <a:t>BARROS, Fernando; SOUSA, Maria. Equidade: seus conceitos, significações e implicações para o SUS. Saúde e sociedade. 2016, vol.25, n.1, pp.9-18. </a:t>
            </a:r>
            <a:r>
              <a:rPr lang="pt-BR" sz="900" u="sng">
                <a:solidFill>
                  <a:schemeClr val="hlink"/>
                </a:solidFill>
                <a:latin typeface="Lato"/>
                <a:ea typeface="Lato"/>
                <a:cs typeface="Lato"/>
                <a:sym typeface="Lato"/>
                <a:hlinkClick r:id="rId3"/>
              </a:rPr>
              <a:t>https://doi.org/10.1590/S0104-12902016146195</a:t>
            </a:r>
            <a:r>
              <a:rPr lang="pt-BR" sz="900">
                <a:latin typeface="Lato"/>
                <a:ea typeface="Lato"/>
                <a:cs typeface="Lato"/>
                <a:sym typeface="Lato"/>
              </a:rPr>
              <a:t>.</a:t>
            </a:r>
            <a:endParaRPr sz="900">
              <a:latin typeface="Lato"/>
              <a:ea typeface="Lato"/>
              <a:cs typeface="Lato"/>
              <a:sym typeface="Lato"/>
            </a:endParaRPr>
          </a:p>
        </p:txBody>
      </p:sp>
      <p:sp>
        <p:nvSpPr>
          <p:cNvPr id="305" name="Google Shape;305;p16"/>
          <p:cNvSpPr txBox="1"/>
          <p:nvPr>
            <p:ph idx="1" type="body"/>
          </p:nvPr>
        </p:nvSpPr>
        <p:spPr>
          <a:xfrm>
            <a:off x="5204125" y="1597875"/>
            <a:ext cx="3589500" cy="263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400"/>
              <a:t>Whitehead é uma das mais citadas na literatura internacional que trata das questões conceituais de equidade em saúde (Vieira-da-Silva; Almeida Filho, 2009). </a:t>
            </a:r>
            <a:endParaRPr sz="1400"/>
          </a:p>
          <a:p>
            <a:pPr indent="0" lvl="0" marL="0" rtl="0" algn="l">
              <a:spcBef>
                <a:spcPts val="1600"/>
              </a:spcBef>
              <a:spcAft>
                <a:spcPts val="1600"/>
              </a:spcAft>
              <a:buNone/>
            </a:pPr>
            <a:r>
              <a:rPr lang="pt-BR" sz="1400"/>
              <a:t>Para ela, iniquidades constituem diferenças que, além de evitáveis, são também injustas (Whitehead, 1992). </a:t>
            </a:r>
            <a:endParaRPr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0" st="0"/>
                                            </p:txEl>
                                          </p:spTgt>
                                        </p:tgtEl>
                                        <p:attrNameLst>
                                          <p:attrName>style.visibility</p:attrName>
                                        </p:attrNameLst>
                                      </p:cBhvr>
                                      <p:to>
                                        <p:strVal val="visible"/>
                                      </p:to>
                                    </p:set>
                                    <p:animEffect filter="fade" transition="in">
                                      <p:cBhvr>
                                        <p:cTn dur="1000"/>
                                        <p:tgtEl>
                                          <p:spTgt spid="3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2">
                                            <p:txEl>
                                              <p:pRg end="1" st="1"/>
                                            </p:txEl>
                                          </p:spTgt>
                                        </p:tgtEl>
                                        <p:attrNameLst>
                                          <p:attrName>style.visibility</p:attrName>
                                        </p:attrNameLst>
                                      </p:cBhvr>
                                      <p:to>
                                        <p:strVal val="visible"/>
                                      </p:to>
                                    </p:set>
                                    <p:animEffect filter="fade" transition="in">
                                      <p:cBhvr>
                                        <p:cTn dur="1000"/>
                                        <p:tgtEl>
                                          <p:spTgt spid="3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0" st="0"/>
                                            </p:txEl>
                                          </p:spTgt>
                                        </p:tgtEl>
                                        <p:attrNameLst>
                                          <p:attrName>style.visibility</p:attrName>
                                        </p:attrNameLst>
                                      </p:cBhvr>
                                      <p:to>
                                        <p:strVal val="visible"/>
                                      </p:to>
                                    </p:set>
                                    <p:animEffect filter="fade" transition="in">
                                      <p:cBhvr>
                                        <p:cTn dur="1000"/>
                                        <p:tgtEl>
                                          <p:spTgt spid="3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5">
                                            <p:txEl>
                                              <p:pRg end="1" st="1"/>
                                            </p:txEl>
                                          </p:spTgt>
                                        </p:tgtEl>
                                        <p:attrNameLst>
                                          <p:attrName>style.visibility</p:attrName>
                                        </p:attrNameLst>
                                      </p:cBhvr>
                                      <p:to>
                                        <p:strVal val="visible"/>
                                      </p:to>
                                    </p:set>
                                    <p:animEffect filter="fade" transition="in">
                                      <p:cBhvr>
                                        <p:cTn dur="1000"/>
                                        <p:tgtEl>
                                          <p:spTgt spid="305">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52"/>
          <p:cNvSpPr txBox="1"/>
          <p:nvPr>
            <p:ph type="title"/>
          </p:nvPr>
        </p:nvSpPr>
        <p:spPr>
          <a:xfrm>
            <a:off x="806000" y="2412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Métodos de análise espacial de economias regionais</a:t>
            </a:r>
            <a:endParaRPr/>
          </a:p>
        </p:txBody>
      </p:sp>
      <p:sp>
        <p:nvSpPr>
          <p:cNvPr id="637" name="Google Shape;637;p52"/>
          <p:cNvSpPr txBox="1"/>
          <p:nvPr>
            <p:ph idx="1" type="body"/>
          </p:nvPr>
        </p:nvSpPr>
        <p:spPr>
          <a:xfrm>
            <a:off x="6856900" y="1240575"/>
            <a:ext cx="1989300" cy="358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200"/>
              <a:t>Jackson, Randall W.; Hewings, Geoffrey J.D.; Rey, Serge; and Lozano-Gracia, Nancy, "Regional Development: Challenges, Methods, and Models" (2019). Web Book of Regional Science. 2. Regional Research Institute, West Virginia University. Morgantown, WV, Edited by Randall Jackson, 2019. </a:t>
            </a:r>
            <a:endParaRPr sz="1200"/>
          </a:p>
          <a:p>
            <a:pPr indent="0" lvl="0" marL="0" rtl="0" algn="l">
              <a:spcBef>
                <a:spcPts val="1600"/>
              </a:spcBef>
              <a:spcAft>
                <a:spcPts val="1600"/>
              </a:spcAft>
              <a:buNone/>
            </a:pPr>
            <a:r>
              <a:rPr lang="pt-BR" sz="1200" u="sng">
                <a:solidFill>
                  <a:schemeClr val="hlink"/>
                </a:solidFill>
                <a:hlinkClick r:id="rId3"/>
              </a:rPr>
              <a:t>https://researchrepository.wvu.edu/rri-web-book/2</a:t>
            </a:r>
            <a:endParaRPr sz="1200"/>
          </a:p>
        </p:txBody>
      </p:sp>
      <p:sp>
        <p:nvSpPr>
          <p:cNvPr id="638" name="Google Shape;638;p5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639" name="Google Shape;639;p52"/>
          <p:cNvSpPr txBox="1"/>
          <p:nvPr/>
        </p:nvSpPr>
        <p:spPr>
          <a:xfrm>
            <a:off x="419400" y="1597875"/>
            <a:ext cx="6078600" cy="3216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700">
                <a:latin typeface="Nunito"/>
                <a:ea typeface="Nunito"/>
                <a:cs typeface="Nunito"/>
                <a:sym typeface="Nunito"/>
              </a:rPr>
              <a:t>σ</a:t>
            </a:r>
            <a:r>
              <a:rPr lang="pt-BR" sz="1700">
                <a:latin typeface="Nunito"/>
                <a:ea typeface="Nunito"/>
                <a:cs typeface="Nunito"/>
                <a:sym typeface="Nunito"/>
              </a:rPr>
              <a:t>-Convergência Espacial e Gini Espacial</a:t>
            </a:r>
            <a:endParaRPr sz="1700">
              <a:latin typeface="Nunito"/>
              <a:ea typeface="Nunito"/>
              <a:cs typeface="Nunito"/>
              <a:sym typeface="Nunito"/>
            </a:endParaRPr>
          </a:p>
          <a:p>
            <a:pPr indent="0" lvl="0" marL="0" rtl="0" algn="l">
              <a:spcBef>
                <a:spcPts val="0"/>
              </a:spcBef>
              <a:spcAft>
                <a:spcPts val="0"/>
              </a:spcAft>
              <a:buNone/>
            </a:pPr>
            <a:r>
              <a:t/>
            </a:r>
            <a:endParaRPr sz="1200">
              <a:latin typeface="Nunito"/>
              <a:ea typeface="Nunito"/>
              <a:cs typeface="Nunito"/>
              <a:sym typeface="Nunito"/>
            </a:endParaRPr>
          </a:p>
          <a:p>
            <a:pPr indent="0" lvl="0" marL="0" rtl="0" algn="l">
              <a:spcBef>
                <a:spcPts val="0"/>
              </a:spcBef>
              <a:spcAft>
                <a:spcPts val="0"/>
              </a:spcAft>
              <a:buNone/>
            </a:pPr>
            <a:r>
              <a:rPr lang="pt-BR" sz="1200">
                <a:latin typeface="Nunito"/>
                <a:ea typeface="Nunito"/>
                <a:cs typeface="Nunito"/>
                <a:sym typeface="Nunito"/>
              </a:rPr>
              <a:t>As medidas anteriores de desigualdade e dispersão são omissas sobre o arranjo geográfico das economias regionais. Dito de outra forma, além do mapa observado consistindo de regiões R, há um total de R! padrões de mapa que podem ser gerados de modo que cada mapa obtenha os mesmos valores para a medida de desigualdade em questão. Por causa da propriedade invariante locacional das medidas tradicionais de desigualdade, vários autores sugeriram medidas espacialmente explícitas para σ-convergência (Rey e Dev, 2006; Egger e Pfaffermayr, 2006). </a:t>
            </a:r>
            <a:endParaRPr sz="1200">
              <a:latin typeface="Nunito"/>
              <a:ea typeface="Nunito"/>
              <a:cs typeface="Nunito"/>
              <a:sym typeface="Nunito"/>
            </a:endParaRPr>
          </a:p>
          <a:p>
            <a:pPr indent="0" lvl="0" marL="0" rtl="0" algn="l">
              <a:spcBef>
                <a:spcPts val="0"/>
              </a:spcBef>
              <a:spcAft>
                <a:spcPts val="0"/>
              </a:spcAft>
              <a:buNone/>
            </a:pPr>
            <a:r>
              <a:t/>
            </a:r>
            <a:endParaRPr sz="1200">
              <a:latin typeface="Nunito"/>
              <a:ea typeface="Nunito"/>
              <a:cs typeface="Nunito"/>
              <a:sym typeface="Nunito"/>
            </a:endParaRPr>
          </a:p>
          <a:p>
            <a:pPr indent="0" lvl="0" marL="0" rtl="0" algn="l">
              <a:spcBef>
                <a:spcPts val="0"/>
              </a:spcBef>
              <a:spcAft>
                <a:spcPts val="0"/>
              </a:spcAft>
              <a:buNone/>
            </a:pPr>
            <a:r>
              <a:rPr lang="pt-BR" sz="1200">
                <a:latin typeface="Nunito"/>
                <a:ea typeface="Nunito"/>
                <a:cs typeface="Nunito"/>
                <a:sym typeface="Nunito"/>
              </a:rPr>
              <a:t>Isso permite a partição da dispersão / desigualdade geral em um componente de desigualdade pura e dispersão espúria que surge das complicações devido à dependência espacial. No mesmo espírito da σ-convergência espacial, Rey e Smith (2013) sugeriram uma decomposição espacial do coeficiente de Gini que distingue entre desigualdade de pares para economias vizinhas versus desigualdade entre pares de regiões geograficamente distantes umas das outras.</a:t>
            </a:r>
            <a:endParaRPr sz="1200">
              <a:latin typeface="Nunito"/>
              <a:ea typeface="Nunito"/>
              <a:cs typeface="Nunito"/>
              <a:sym typeface="Nunit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53"/>
          <p:cNvSpPr txBox="1"/>
          <p:nvPr>
            <p:ph type="title"/>
          </p:nvPr>
        </p:nvSpPr>
        <p:spPr>
          <a:xfrm>
            <a:off x="514550" y="241275"/>
            <a:ext cx="73218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2000"/>
              <a:t>Medindo a dimensão espacial da desigualdade regional: uma abordagem baseada na medida de correlação de Gini </a:t>
            </a:r>
            <a:endParaRPr sz="2000"/>
          </a:p>
          <a:p>
            <a:pPr indent="0" lvl="0" marL="0" rtl="0" algn="l">
              <a:spcBef>
                <a:spcPts val="0"/>
              </a:spcBef>
              <a:spcAft>
                <a:spcPts val="0"/>
              </a:spcAft>
              <a:buNone/>
            </a:pPr>
            <a:r>
              <a:t/>
            </a:r>
            <a:endParaRPr sz="2000"/>
          </a:p>
        </p:txBody>
      </p:sp>
      <p:sp>
        <p:nvSpPr>
          <p:cNvPr id="645" name="Google Shape;645;p53"/>
          <p:cNvSpPr txBox="1"/>
          <p:nvPr>
            <p:ph idx="1" type="body"/>
          </p:nvPr>
        </p:nvSpPr>
        <p:spPr>
          <a:xfrm>
            <a:off x="6585425" y="2571750"/>
            <a:ext cx="1989300" cy="249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200"/>
              <a:t>Panzera, Domenica; Postiglione, Paolo. </a:t>
            </a:r>
            <a:r>
              <a:rPr lang="pt-BR" sz="1200"/>
              <a:t>Measuring the Spatial Dimension of Regional Inequality: An Approach Based on the Gini Correlation Measure. </a:t>
            </a:r>
            <a:r>
              <a:rPr lang="pt-BR" sz="1200"/>
              <a:t>Social Indicators Research (2020) 148:379–394. </a:t>
            </a:r>
            <a:r>
              <a:rPr lang="pt-BR" sz="1200" u="sng">
                <a:solidFill>
                  <a:schemeClr val="accent5"/>
                </a:solidFill>
                <a:hlinkClick r:id="rId3">
                  <a:extLst>
                    <a:ext uri="{A12FA001-AC4F-418D-AE19-62706E023703}">
                      <ahyp:hlinkClr val="tx"/>
                    </a:ext>
                  </a:extLst>
                </a:hlinkClick>
              </a:rPr>
              <a:t>https://doi.org/10.1007/s11205-019-02208-7</a:t>
            </a:r>
            <a:endParaRPr sz="1200"/>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1600"/>
              </a:spcAft>
              <a:buNone/>
            </a:pPr>
            <a:r>
              <a:t/>
            </a:r>
            <a:endParaRPr sz="1200"/>
          </a:p>
        </p:txBody>
      </p:sp>
      <p:sp>
        <p:nvSpPr>
          <p:cNvPr id="646" name="Google Shape;646;p5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647" name="Google Shape;647;p53"/>
          <p:cNvPicPr preferRelativeResize="0"/>
          <p:nvPr/>
        </p:nvPicPr>
        <p:blipFill>
          <a:blip r:embed="rId4">
            <a:alphaModFix/>
          </a:blip>
          <a:stretch>
            <a:fillRect/>
          </a:stretch>
        </p:blipFill>
        <p:spPr>
          <a:xfrm>
            <a:off x="1052500" y="1240575"/>
            <a:ext cx="4891301" cy="385257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pic>
        <p:nvPicPr>
          <p:cNvPr id="652" name="Google Shape;652;p54"/>
          <p:cNvPicPr preferRelativeResize="0"/>
          <p:nvPr/>
        </p:nvPicPr>
        <p:blipFill>
          <a:blip r:embed="rId3">
            <a:alphaModFix/>
          </a:blip>
          <a:stretch>
            <a:fillRect/>
          </a:stretch>
        </p:blipFill>
        <p:spPr>
          <a:xfrm>
            <a:off x="3114675" y="900275"/>
            <a:ext cx="5958174" cy="4230309"/>
          </a:xfrm>
          <a:prstGeom prst="rect">
            <a:avLst/>
          </a:prstGeom>
          <a:noFill/>
          <a:ln>
            <a:noFill/>
          </a:ln>
        </p:spPr>
      </p:pic>
      <p:sp>
        <p:nvSpPr>
          <p:cNvPr id="653" name="Google Shape;653;p54"/>
          <p:cNvSpPr txBox="1"/>
          <p:nvPr>
            <p:ph type="title"/>
          </p:nvPr>
        </p:nvSpPr>
        <p:spPr>
          <a:xfrm>
            <a:off x="228800" y="241275"/>
            <a:ext cx="87711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2700"/>
              <a:t>Medir desigualdade no espaço com Gini tradicional?</a:t>
            </a:r>
            <a:endParaRPr sz="2700"/>
          </a:p>
        </p:txBody>
      </p:sp>
      <p:sp>
        <p:nvSpPr>
          <p:cNvPr id="654" name="Google Shape;654;p54"/>
          <p:cNvSpPr txBox="1"/>
          <p:nvPr>
            <p:ph idx="1" type="body"/>
          </p:nvPr>
        </p:nvSpPr>
        <p:spPr>
          <a:xfrm>
            <a:off x="6959300" y="4778825"/>
            <a:ext cx="2116800" cy="462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200"/>
              <a:t>Yeghikyan (</a:t>
            </a:r>
            <a:r>
              <a:rPr lang="pt-BR" sz="1200"/>
              <a:t>2019).</a:t>
            </a:r>
            <a:endParaRPr sz="1200"/>
          </a:p>
        </p:txBody>
      </p:sp>
      <p:sp>
        <p:nvSpPr>
          <p:cNvPr id="655" name="Google Shape;655;p5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656" name="Google Shape;656;p54"/>
          <p:cNvSpPr txBox="1"/>
          <p:nvPr/>
        </p:nvSpPr>
        <p:spPr>
          <a:xfrm>
            <a:off x="228800" y="810050"/>
            <a:ext cx="2657400" cy="390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sz="1100">
                <a:latin typeface="Nunito"/>
                <a:ea typeface="Nunito"/>
                <a:cs typeface="Nunito"/>
                <a:sym typeface="Nunito"/>
              </a:rPr>
              <a:t>Na definição do coeficiente de Gini, mencionamos uma palavra-chave: localização. O planejamento urbano trata, antes de mais nada, do espaço. Quer se trate de design, gestão, logística ou planejamento, os profissionais estão trabalhando com o espaço. Mas observe com atenção a definição do coeficiente de Gini amplamente utilizado: o espaço - neste caso geográfico - não figura nele. O coeficiente de Gini é completamente agnóstico em relação ao arranjo espacial da localização dos valores de interesse. </a:t>
            </a:r>
            <a:endParaRPr sz="1100">
              <a:latin typeface="Nunito"/>
              <a:ea typeface="Nunito"/>
              <a:cs typeface="Nunito"/>
              <a:sym typeface="Nunito"/>
            </a:endParaRPr>
          </a:p>
          <a:p>
            <a:pPr indent="0" lvl="0" marL="0" rtl="0" algn="l">
              <a:spcBef>
                <a:spcPts val="0"/>
              </a:spcBef>
              <a:spcAft>
                <a:spcPts val="0"/>
              </a:spcAft>
              <a:buNone/>
            </a:pPr>
            <a:r>
              <a:t/>
            </a:r>
            <a:endParaRPr sz="1100">
              <a:latin typeface="Nunito"/>
              <a:ea typeface="Nunito"/>
              <a:cs typeface="Nunito"/>
              <a:sym typeface="Nunito"/>
            </a:endParaRPr>
          </a:p>
          <a:p>
            <a:pPr indent="0" lvl="0" marL="0" rtl="0" algn="l">
              <a:spcBef>
                <a:spcPts val="0"/>
              </a:spcBef>
              <a:spcAft>
                <a:spcPts val="0"/>
              </a:spcAft>
              <a:buNone/>
            </a:pPr>
            <a:r>
              <a:rPr lang="pt-BR" sz="1100">
                <a:latin typeface="Nunito"/>
                <a:ea typeface="Nunito"/>
                <a:cs typeface="Nunito"/>
                <a:sym typeface="Nunito"/>
              </a:rPr>
              <a:t>Os quatro arranjos a seguir - a verdadeira demanda de estacionamento e suas configurações reorganizadas espacialmente têm exatamente o mesmo coeficiente de Gini:</a:t>
            </a:r>
            <a:endParaRPr sz="600">
              <a:latin typeface="Nunito"/>
              <a:ea typeface="Nunito"/>
              <a:cs typeface="Nunito"/>
              <a:sym typeface="Nunito"/>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55"/>
          <p:cNvSpPr txBox="1"/>
          <p:nvPr>
            <p:ph type="title"/>
          </p:nvPr>
        </p:nvSpPr>
        <p:spPr>
          <a:xfrm>
            <a:off x="400125" y="184100"/>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Métodos de análise espacial de economias regionais</a:t>
            </a:r>
            <a:endParaRPr/>
          </a:p>
        </p:txBody>
      </p:sp>
      <p:sp>
        <p:nvSpPr>
          <p:cNvPr id="662" name="Google Shape;662;p55"/>
          <p:cNvSpPr txBox="1"/>
          <p:nvPr>
            <p:ph idx="1" type="body"/>
          </p:nvPr>
        </p:nvSpPr>
        <p:spPr>
          <a:xfrm>
            <a:off x="6856900" y="1240575"/>
            <a:ext cx="1989300" cy="3580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200"/>
              <a:t>Jackson, Randall W.; Hewings, Geoffrey J.D.; Rey, Serge; and Lozano-Gracia, Nancy, "Regional Development: Challenges, Methods, and Models" (2019). Web Book of Regional Science. 2. Regional Research Institute, West Virginia University. Morgantown, WV, Edited by Randall Jackson, 2019. </a:t>
            </a:r>
            <a:endParaRPr sz="1200"/>
          </a:p>
          <a:p>
            <a:pPr indent="0" lvl="0" marL="0" rtl="0" algn="l">
              <a:spcBef>
                <a:spcPts val="1600"/>
              </a:spcBef>
              <a:spcAft>
                <a:spcPts val="1600"/>
              </a:spcAft>
              <a:buNone/>
            </a:pPr>
            <a:r>
              <a:rPr lang="pt-BR" sz="1200" u="sng">
                <a:solidFill>
                  <a:schemeClr val="hlink"/>
                </a:solidFill>
                <a:hlinkClick r:id="rId3"/>
              </a:rPr>
              <a:t>https://researchrepository.wvu.edu/rri-web-book/2</a:t>
            </a:r>
            <a:endParaRPr sz="1200"/>
          </a:p>
        </p:txBody>
      </p:sp>
      <p:sp>
        <p:nvSpPr>
          <p:cNvPr id="663" name="Google Shape;663;p5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664" name="Google Shape;664;p55"/>
          <p:cNvPicPr preferRelativeResize="0"/>
          <p:nvPr/>
        </p:nvPicPr>
        <p:blipFill rotWithShape="1">
          <a:blip r:embed="rId4">
            <a:alphaModFix/>
          </a:blip>
          <a:srcRect b="30666" l="0" r="0" t="0"/>
          <a:stretch/>
        </p:blipFill>
        <p:spPr>
          <a:xfrm>
            <a:off x="1056400" y="1677099"/>
            <a:ext cx="4701660" cy="3580500"/>
          </a:xfrm>
          <a:prstGeom prst="rect">
            <a:avLst/>
          </a:prstGeom>
          <a:noFill/>
          <a:ln>
            <a:noFill/>
          </a:ln>
        </p:spPr>
      </p:pic>
      <p:sp>
        <p:nvSpPr>
          <p:cNvPr id="665" name="Google Shape;665;p55"/>
          <p:cNvSpPr txBox="1"/>
          <p:nvPr/>
        </p:nvSpPr>
        <p:spPr>
          <a:xfrm>
            <a:off x="815475" y="1233350"/>
            <a:ext cx="39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latin typeface="Nunito"/>
                <a:ea typeface="Nunito"/>
                <a:cs typeface="Nunito"/>
                <a:sym typeface="Nunito"/>
              </a:rPr>
              <a:t>Theil interregional inequality decomposition</a:t>
            </a:r>
            <a:endParaRPr>
              <a:latin typeface="Nunito"/>
              <a:ea typeface="Nunito"/>
              <a:cs typeface="Nunito"/>
              <a:sym typeface="Nunit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9" name="Shape 669"/>
        <p:cNvGrpSpPr/>
        <p:nvPr/>
      </p:nvGrpSpPr>
      <p:grpSpPr>
        <a:xfrm>
          <a:off x="0" y="0"/>
          <a:ext cx="0" cy="0"/>
          <a:chOff x="0" y="0"/>
          <a:chExt cx="0" cy="0"/>
        </a:xfrm>
      </p:grpSpPr>
      <p:sp>
        <p:nvSpPr>
          <p:cNvPr id="670" name="Google Shape;670;p5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Usos de Gini na escolaridade</a:t>
            </a:r>
            <a:br>
              <a:rPr lang="pt-BR"/>
            </a:br>
            <a:r>
              <a:rPr b="0" lang="pt-BR" sz="1300">
                <a:latin typeface="Nunito"/>
                <a:ea typeface="Nunito"/>
                <a:cs typeface="Nunito"/>
                <a:sym typeface="Nunito"/>
              </a:rPr>
              <a:t>verificar se as diferenças regionais em níveis de escolaridade, observadas no Brasil, podem explicar os níveis de pobreza regional no país (BAGOLIN; PORTO JUNIOR, 2002). </a:t>
            </a:r>
            <a:endParaRPr/>
          </a:p>
        </p:txBody>
      </p:sp>
      <p:sp>
        <p:nvSpPr>
          <p:cNvPr id="671" name="Google Shape;671;p56"/>
          <p:cNvSpPr txBox="1"/>
          <p:nvPr>
            <p:ph idx="1" type="body"/>
          </p:nvPr>
        </p:nvSpPr>
        <p:spPr>
          <a:xfrm>
            <a:off x="772275" y="1903250"/>
            <a:ext cx="7030500" cy="26382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lang="pt-BR"/>
              <a:t>Perguntas de partida:</a:t>
            </a:r>
            <a:endParaRPr/>
          </a:p>
          <a:p>
            <a:pPr indent="-311150" lvl="0" marL="457200" rtl="0" algn="l">
              <a:spcBef>
                <a:spcPts val="1600"/>
              </a:spcBef>
              <a:spcAft>
                <a:spcPts val="0"/>
              </a:spcAft>
              <a:buSzPts val="1300"/>
              <a:buChar char="+"/>
            </a:pPr>
            <a:r>
              <a:rPr lang="pt-BR"/>
              <a:t>Qual a relação entre esses níveis de desigualdade regional e o desempenho macroeconômico das regiões no Brasil?</a:t>
            </a:r>
            <a:endParaRPr/>
          </a:p>
          <a:p>
            <a:pPr indent="-311150" lvl="0" marL="457200" rtl="0" algn="l">
              <a:spcBef>
                <a:spcPts val="0"/>
              </a:spcBef>
              <a:spcAft>
                <a:spcPts val="0"/>
              </a:spcAft>
              <a:buSzPts val="1300"/>
              <a:buChar char="+"/>
            </a:pPr>
            <a:r>
              <a:rPr lang="pt-BR"/>
              <a:t>O grau de dispersão da educação no Brasil está correlacionado com a taxa de crescimento das regiões e isso explicaria o lento processo de convergência regional? </a:t>
            </a:r>
            <a:endParaRPr/>
          </a:p>
          <a:p>
            <a:pPr indent="0" lvl="0" marL="0" rtl="0" algn="l">
              <a:spcBef>
                <a:spcPts val="1600"/>
              </a:spcBef>
              <a:spcAft>
                <a:spcPts val="0"/>
              </a:spcAft>
              <a:buNone/>
            </a:pPr>
            <a:r>
              <a:rPr lang="pt-BR"/>
              <a:t>Uma forma de observar isso é estimar o índice de Gini educacional para o Brasil, usando tanto dados relativos aos anos de escolaridade como a taxa média de matrículas nos vários níveis de escolarização, segundo a metodologia de Thomas, Wang e Fan (2000).</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
        <p:nvSpPr>
          <p:cNvPr id="672" name="Google Shape;672;p5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673" name="Google Shape;673;p56"/>
          <p:cNvSpPr txBox="1"/>
          <p:nvPr/>
        </p:nvSpPr>
        <p:spPr>
          <a:xfrm>
            <a:off x="5330825" y="4588550"/>
            <a:ext cx="28779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100">
                <a:solidFill>
                  <a:schemeClr val="dk2"/>
                </a:solidFill>
                <a:latin typeface="Nunito"/>
                <a:ea typeface="Nunito"/>
                <a:cs typeface="Nunito"/>
                <a:sym typeface="Nunito"/>
              </a:rPr>
              <a:t>(BAGOLIN; PORTO JUNIOR, 2002). </a:t>
            </a:r>
            <a:endParaRPr sz="1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1">
                                            <p:txEl>
                                              <p:pRg end="0" st="0"/>
                                            </p:txEl>
                                          </p:spTgt>
                                        </p:tgtEl>
                                        <p:attrNameLst>
                                          <p:attrName>style.visibility</p:attrName>
                                        </p:attrNameLst>
                                      </p:cBhvr>
                                      <p:to>
                                        <p:strVal val="visible"/>
                                      </p:to>
                                    </p:set>
                                    <p:animEffect filter="fade" transition="in">
                                      <p:cBhvr>
                                        <p:cTn dur="1000"/>
                                        <p:tgtEl>
                                          <p:spTgt spid="6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1">
                                            <p:txEl>
                                              <p:pRg end="1" st="1"/>
                                            </p:txEl>
                                          </p:spTgt>
                                        </p:tgtEl>
                                        <p:attrNameLst>
                                          <p:attrName>style.visibility</p:attrName>
                                        </p:attrNameLst>
                                      </p:cBhvr>
                                      <p:to>
                                        <p:strVal val="visible"/>
                                      </p:to>
                                    </p:set>
                                    <p:animEffect filter="fade" transition="in">
                                      <p:cBhvr>
                                        <p:cTn dur="1000"/>
                                        <p:tgtEl>
                                          <p:spTgt spid="6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1">
                                            <p:txEl>
                                              <p:pRg end="2" st="2"/>
                                            </p:txEl>
                                          </p:spTgt>
                                        </p:tgtEl>
                                        <p:attrNameLst>
                                          <p:attrName>style.visibility</p:attrName>
                                        </p:attrNameLst>
                                      </p:cBhvr>
                                      <p:to>
                                        <p:strVal val="visible"/>
                                      </p:to>
                                    </p:set>
                                    <p:animEffect filter="fade" transition="in">
                                      <p:cBhvr>
                                        <p:cTn dur="1000"/>
                                        <p:tgtEl>
                                          <p:spTgt spid="6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1">
                                            <p:txEl>
                                              <p:pRg end="3" st="3"/>
                                            </p:txEl>
                                          </p:spTgt>
                                        </p:tgtEl>
                                        <p:attrNameLst>
                                          <p:attrName>style.visibility</p:attrName>
                                        </p:attrNameLst>
                                      </p:cBhvr>
                                      <p:to>
                                        <p:strVal val="visible"/>
                                      </p:to>
                                    </p:set>
                                    <p:animEffect filter="fade" transition="in">
                                      <p:cBhvr>
                                        <p:cTn dur="1000"/>
                                        <p:tgtEl>
                                          <p:spTgt spid="67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1">
                                            <p:txEl>
                                              <p:pRg end="4" st="4"/>
                                            </p:txEl>
                                          </p:spTgt>
                                        </p:tgtEl>
                                        <p:attrNameLst>
                                          <p:attrName>style.visibility</p:attrName>
                                        </p:attrNameLst>
                                      </p:cBhvr>
                                      <p:to>
                                        <p:strVal val="visible"/>
                                      </p:to>
                                    </p:set>
                                    <p:animEffect filter="fade" transition="in">
                                      <p:cBhvr>
                                        <p:cTn dur="1000"/>
                                        <p:tgtEl>
                                          <p:spTgt spid="67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1">
                                            <p:txEl>
                                              <p:pRg end="5" st="5"/>
                                            </p:txEl>
                                          </p:spTgt>
                                        </p:tgtEl>
                                        <p:attrNameLst>
                                          <p:attrName>style.visibility</p:attrName>
                                        </p:attrNameLst>
                                      </p:cBhvr>
                                      <p:to>
                                        <p:strVal val="visible"/>
                                      </p:to>
                                    </p:set>
                                    <p:animEffect filter="fade" transition="in">
                                      <p:cBhvr>
                                        <p:cTn dur="1000"/>
                                        <p:tgtEl>
                                          <p:spTgt spid="67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1">
                                            <p:txEl>
                                              <p:pRg end="6" st="6"/>
                                            </p:txEl>
                                          </p:spTgt>
                                        </p:tgtEl>
                                        <p:attrNameLst>
                                          <p:attrName>style.visibility</p:attrName>
                                        </p:attrNameLst>
                                      </p:cBhvr>
                                      <p:to>
                                        <p:strVal val="visible"/>
                                      </p:to>
                                    </p:set>
                                    <p:animEffect filter="fade" transition="in">
                                      <p:cBhvr>
                                        <p:cTn dur="1000"/>
                                        <p:tgtEl>
                                          <p:spTgt spid="67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1">
                                            <p:txEl>
                                              <p:pRg end="7" st="7"/>
                                            </p:txEl>
                                          </p:spTgt>
                                        </p:tgtEl>
                                        <p:attrNameLst>
                                          <p:attrName>style.visibility</p:attrName>
                                        </p:attrNameLst>
                                      </p:cBhvr>
                                      <p:to>
                                        <p:strVal val="visible"/>
                                      </p:to>
                                    </p:set>
                                    <p:animEffect filter="fade" transition="in">
                                      <p:cBhvr>
                                        <p:cTn dur="1000"/>
                                        <p:tgtEl>
                                          <p:spTgt spid="67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1000"/>
                                        <p:tgtEl>
                                          <p:spTgt spid="6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5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outros usos do Gini</a:t>
            </a:r>
            <a:endParaRPr/>
          </a:p>
        </p:txBody>
      </p:sp>
      <p:sp>
        <p:nvSpPr>
          <p:cNvPr id="679" name="Google Shape;679;p57"/>
          <p:cNvSpPr txBox="1"/>
          <p:nvPr>
            <p:ph idx="1" type="body"/>
          </p:nvPr>
        </p:nvSpPr>
        <p:spPr>
          <a:xfrm>
            <a:off x="6112975" y="1990050"/>
            <a:ext cx="25062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100"/>
              <a:t>SANCHEZ-HECHAVARRIA, Miguel Enrique et al . Introdução da Aplicação do Coeficiente de Gini ao Espectro de Variabilidade da Frequência Cardíaca para Avaliação do Estresse Mental. Arquivos Brasileiros de Cardiologia. São Paulo, v. 113, n. 4, p. 725-733, Oct. 2019. </a:t>
            </a:r>
            <a:r>
              <a:rPr lang="pt-BR" sz="1100" u="sng">
                <a:solidFill>
                  <a:schemeClr val="hlink"/>
                </a:solidFill>
                <a:hlinkClick r:id="rId3"/>
              </a:rPr>
              <a:t>https://doi.org/10.5935/abc.20190185</a:t>
            </a:r>
            <a:endParaRPr sz="1100"/>
          </a:p>
          <a:p>
            <a:pPr indent="0" lvl="0" marL="0" rtl="0" algn="l">
              <a:spcBef>
                <a:spcPts val="1600"/>
              </a:spcBef>
              <a:spcAft>
                <a:spcPts val="1600"/>
              </a:spcAft>
              <a:buNone/>
            </a:pPr>
            <a:r>
              <a:t/>
            </a:r>
            <a:endParaRPr sz="1100"/>
          </a:p>
        </p:txBody>
      </p:sp>
      <p:sp>
        <p:nvSpPr>
          <p:cNvPr id="680" name="Google Shape;680;p5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pic>
        <p:nvPicPr>
          <p:cNvPr id="681" name="Google Shape;681;p57"/>
          <p:cNvPicPr preferRelativeResize="0"/>
          <p:nvPr/>
        </p:nvPicPr>
        <p:blipFill>
          <a:blip r:embed="rId4">
            <a:alphaModFix/>
          </a:blip>
          <a:stretch>
            <a:fillRect/>
          </a:stretch>
        </p:blipFill>
        <p:spPr>
          <a:xfrm>
            <a:off x="524600" y="1376925"/>
            <a:ext cx="5422449" cy="3644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1"/>
                                        </p:tgtEl>
                                        <p:attrNameLst>
                                          <p:attrName>style.visibility</p:attrName>
                                        </p:attrNameLst>
                                      </p:cBhvr>
                                      <p:to>
                                        <p:strVal val="visible"/>
                                      </p:to>
                                    </p:set>
                                    <p:animEffect filter="fade" transition="in">
                                      <p:cBhvr>
                                        <p:cTn dur="1000"/>
                                        <p:tgtEl>
                                          <p:spTgt spid="6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9"/>
                                        </p:tgtEl>
                                        <p:attrNameLst>
                                          <p:attrName>style.visibility</p:attrName>
                                        </p:attrNameLst>
                                      </p:cBhvr>
                                      <p:to>
                                        <p:strVal val="visible"/>
                                      </p:to>
                                    </p:set>
                                    <p:animEffect filter="fade" transition="in">
                                      <p:cBhvr>
                                        <p:cTn dur="1000"/>
                                        <p:tgtEl>
                                          <p:spTgt spid="6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58"/>
          <p:cNvSpPr txBox="1"/>
          <p:nvPr>
            <p:ph type="title"/>
          </p:nvPr>
        </p:nvSpPr>
        <p:spPr>
          <a:xfrm>
            <a:off x="240775" y="479725"/>
            <a:ext cx="20829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outros usos do Gini</a:t>
            </a:r>
            <a:endParaRPr/>
          </a:p>
        </p:txBody>
      </p:sp>
      <p:sp>
        <p:nvSpPr>
          <p:cNvPr id="687" name="Google Shape;687;p58"/>
          <p:cNvSpPr txBox="1"/>
          <p:nvPr>
            <p:ph idx="1" type="body"/>
          </p:nvPr>
        </p:nvSpPr>
        <p:spPr>
          <a:xfrm>
            <a:off x="381825" y="4497625"/>
            <a:ext cx="2506200" cy="35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100"/>
              <a:t>D’Antona et al. (2015).</a:t>
            </a:r>
            <a:endParaRPr sz="1100"/>
          </a:p>
          <a:p>
            <a:pPr indent="0" lvl="0" marL="0" rtl="0" algn="l">
              <a:spcBef>
                <a:spcPts val="1600"/>
              </a:spcBef>
              <a:spcAft>
                <a:spcPts val="1600"/>
              </a:spcAft>
              <a:buNone/>
            </a:pPr>
            <a:r>
              <a:t/>
            </a:r>
            <a:endParaRPr sz="1100"/>
          </a:p>
        </p:txBody>
      </p:sp>
      <p:sp>
        <p:nvSpPr>
          <p:cNvPr id="688" name="Google Shape;688;p5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689" name="Google Shape;689;p58"/>
          <p:cNvSpPr txBox="1"/>
          <p:nvPr/>
        </p:nvSpPr>
        <p:spPr>
          <a:xfrm>
            <a:off x="985350" y="3428475"/>
            <a:ext cx="35865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Nunito"/>
              <a:ea typeface="Nunito"/>
              <a:cs typeface="Nunito"/>
              <a:sym typeface="Nunito"/>
            </a:endParaRPr>
          </a:p>
        </p:txBody>
      </p:sp>
      <p:grpSp>
        <p:nvGrpSpPr>
          <p:cNvPr id="690" name="Google Shape;690;p58"/>
          <p:cNvGrpSpPr/>
          <p:nvPr/>
        </p:nvGrpSpPr>
        <p:grpSpPr>
          <a:xfrm>
            <a:off x="3904657" y="104882"/>
            <a:ext cx="5163386" cy="4949283"/>
            <a:chOff x="659650" y="1214625"/>
            <a:chExt cx="4331700" cy="3929250"/>
          </a:xfrm>
        </p:grpSpPr>
        <p:pic>
          <p:nvPicPr>
            <p:cNvPr id="691" name="Google Shape;691;p58"/>
            <p:cNvPicPr preferRelativeResize="0"/>
            <p:nvPr/>
          </p:nvPicPr>
          <p:blipFill>
            <a:blip r:embed="rId3">
              <a:alphaModFix/>
            </a:blip>
            <a:stretch>
              <a:fillRect/>
            </a:stretch>
          </p:blipFill>
          <p:spPr>
            <a:xfrm>
              <a:off x="717150" y="1214625"/>
              <a:ext cx="3984100" cy="3559274"/>
            </a:xfrm>
            <a:prstGeom prst="rect">
              <a:avLst/>
            </a:prstGeom>
            <a:noFill/>
            <a:ln>
              <a:noFill/>
            </a:ln>
          </p:spPr>
        </p:pic>
        <p:pic>
          <p:nvPicPr>
            <p:cNvPr id="692" name="Google Shape;692;p58"/>
            <p:cNvPicPr preferRelativeResize="0"/>
            <p:nvPr/>
          </p:nvPicPr>
          <p:blipFill>
            <a:blip r:embed="rId4">
              <a:alphaModFix/>
            </a:blip>
            <a:stretch>
              <a:fillRect/>
            </a:stretch>
          </p:blipFill>
          <p:spPr>
            <a:xfrm>
              <a:off x="1520325" y="4850100"/>
              <a:ext cx="2628513" cy="293775"/>
            </a:xfrm>
            <a:prstGeom prst="rect">
              <a:avLst/>
            </a:prstGeom>
            <a:noFill/>
            <a:ln>
              <a:noFill/>
            </a:ln>
          </p:spPr>
        </p:pic>
        <p:sp>
          <p:nvSpPr>
            <p:cNvPr id="693" name="Google Shape;693;p58"/>
            <p:cNvSpPr/>
            <p:nvPr/>
          </p:nvSpPr>
          <p:spPr>
            <a:xfrm>
              <a:off x="659650" y="3322625"/>
              <a:ext cx="4331700" cy="580800"/>
            </a:xfrm>
            <a:prstGeom prst="rect">
              <a:avLst/>
            </a:prstGeom>
            <a:noFill/>
            <a:ln cap="flat" cmpd="sng" w="19050">
              <a:solidFill>
                <a:srgbClr val="00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4" name="Google Shape;694;p58"/>
          <p:cNvSpPr txBox="1"/>
          <p:nvPr/>
        </p:nvSpPr>
        <p:spPr>
          <a:xfrm>
            <a:off x="467550" y="2293200"/>
            <a:ext cx="2613900" cy="12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1100">
                <a:solidFill>
                  <a:schemeClr val="dk2"/>
                </a:solidFill>
                <a:latin typeface="Nunito"/>
                <a:ea typeface="Nunito"/>
                <a:cs typeface="Nunito"/>
                <a:sym typeface="Nunito"/>
              </a:rPr>
              <a:t>“</a:t>
            </a:r>
            <a:r>
              <a:rPr lang="pt-BR" sz="1100">
                <a:solidFill>
                  <a:schemeClr val="dk2"/>
                </a:solidFill>
                <a:latin typeface="Nunito"/>
                <a:ea typeface="Nunito"/>
                <a:cs typeface="Nunito"/>
                <a:sym typeface="Nunito"/>
              </a:rPr>
              <a:t>O relacionamento espacial dos planos de informação nas células indica que a população do estado é bastante concentrada, uma tendência que se reproduz nas Áreas Protegidas (o coeficiente de Gini para a distribuição dos domicílios é superior a 0,9). As APs configuram-se como áreas</a:t>
            </a:r>
            <a:endParaRPr sz="1100">
              <a:solidFill>
                <a:schemeClr val="dk2"/>
              </a:solidFill>
              <a:latin typeface="Nunito"/>
              <a:ea typeface="Nunito"/>
              <a:cs typeface="Nunito"/>
              <a:sym typeface="Nunito"/>
            </a:endParaRPr>
          </a:p>
          <a:p>
            <a:pPr indent="0" lvl="0" marL="0" rtl="0" algn="l">
              <a:spcBef>
                <a:spcPts val="0"/>
              </a:spcBef>
              <a:spcAft>
                <a:spcPts val="0"/>
              </a:spcAft>
              <a:buNone/>
            </a:pPr>
            <a:r>
              <a:rPr lang="pt-BR" sz="1100">
                <a:solidFill>
                  <a:schemeClr val="dk2"/>
                </a:solidFill>
                <a:latin typeface="Nunito"/>
                <a:ea typeface="Nunito"/>
                <a:cs typeface="Nunito"/>
                <a:sym typeface="Nunito"/>
              </a:rPr>
              <a:t>menos populosas e mais florestadas em comparação ao restante do estado.”</a:t>
            </a:r>
            <a:endParaRPr sz="1100">
              <a:solidFill>
                <a:schemeClr val="dk2"/>
              </a:solidFill>
              <a:latin typeface="Nunito"/>
              <a:ea typeface="Nunito"/>
              <a:cs typeface="Nunito"/>
              <a:sym typeface="Nunit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7"/>
                                        </p:tgtEl>
                                        <p:attrNameLst>
                                          <p:attrName>style.visibility</p:attrName>
                                        </p:attrNameLst>
                                      </p:cBhvr>
                                      <p:to>
                                        <p:strVal val="visible"/>
                                      </p:to>
                                    </p:set>
                                    <p:animEffect filter="fade" transition="in">
                                      <p:cBhvr>
                                        <p:cTn dur="1000"/>
                                        <p:tgtEl>
                                          <p:spTgt spid="6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59"/>
          <p:cNvSpPr txBox="1"/>
          <p:nvPr>
            <p:ph type="title"/>
          </p:nvPr>
        </p:nvSpPr>
        <p:spPr>
          <a:xfrm>
            <a:off x="241125" y="658400"/>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Gini </a:t>
            </a:r>
            <a:r>
              <a:rPr b="0" lang="pt-BR" sz="2400"/>
              <a:t>e</a:t>
            </a:r>
            <a:endParaRPr b="0" sz="2400"/>
          </a:p>
          <a:p>
            <a:pPr indent="0" lvl="0" marL="0" rtl="0" algn="l">
              <a:spcBef>
                <a:spcPts val="0"/>
              </a:spcBef>
              <a:spcAft>
                <a:spcPts val="0"/>
              </a:spcAft>
              <a:buNone/>
            </a:pPr>
            <a:r>
              <a:rPr b="0" lang="pt-BR" sz="2400"/>
              <a:t>expectativa</a:t>
            </a:r>
            <a:endParaRPr b="0" sz="2400"/>
          </a:p>
          <a:p>
            <a:pPr indent="0" lvl="0" marL="0" rtl="0" algn="l">
              <a:spcBef>
                <a:spcPts val="0"/>
              </a:spcBef>
              <a:spcAft>
                <a:spcPts val="0"/>
              </a:spcAft>
              <a:buNone/>
            </a:pPr>
            <a:r>
              <a:rPr b="0" lang="pt-BR" sz="2400"/>
              <a:t>de vida</a:t>
            </a:r>
            <a:endParaRPr b="0" sz="2400"/>
          </a:p>
        </p:txBody>
      </p:sp>
      <p:sp>
        <p:nvSpPr>
          <p:cNvPr id="700" name="Google Shape;700;p5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701" name="Google Shape;701;p59"/>
          <p:cNvSpPr txBox="1"/>
          <p:nvPr>
            <p:ph idx="1" type="body"/>
          </p:nvPr>
        </p:nvSpPr>
        <p:spPr>
          <a:xfrm>
            <a:off x="181150" y="4127200"/>
            <a:ext cx="1850100" cy="79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Gapminder</a:t>
            </a:r>
            <a:endParaRPr/>
          </a:p>
          <a:p>
            <a:pPr indent="0" lvl="0" marL="0" rtl="0" algn="l">
              <a:spcBef>
                <a:spcPts val="1600"/>
              </a:spcBef>
              <a:spcAft>
                <a:spcPts val="0"/>
              </a:spcAft>
              <a:buNone/>
            </a:pPr>
            <a:r>
              <a:rPr lang="pt-BR" u="sng">
                <a:solidFill>
                  <a:schemeClr val="hlink"/>
                </a:solidFill>
                <a:hlinkClick r:id="rId3"/>
              </a:rPr>
              <a:t>https://bit.ly/38bsn9e</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702" name="Google Shape;702;p59"/>
          <p:cNvPicPr preferRelativeResize="0"/>
          <p:nvPr/>
        </p:nvPicPr>
        <p:blipFill>
          <a:blip r:embed="rId4">
            <a:alphaModFix/>
          </a:blip>
          <a:stretch>
            <a:fillRect/>
          </a:stretch>
        </p:blipFill>
        <p:spPr>
          <a:xfrm>
            <a:off x="2303275" y="456050"/>
            <a:ext cx="6840726" cy="4814875"/>
          </a:xfrm>
          <a:prstGeom prst="rect">
            <a:avLst/>
          </a:prstGeom>
          <a:noFill/>
          <a:ln>
            <a:noFill/>
          </a:ln>
        </p:spPr>
      </p:pic>
      <p:sp>
        <p:nvSpPr>
          <p:cNvPr id="703" name="Google Shape;703;p59"/>
          <p:cNvSpPr txBox="1"/>
          <p:nvPr/>
        </p:nvSpPr>
        <p:spPr>
          <a:xfrm>
            <a:off x="6254275" y="1410500"/>
            <a:ext cx="1269900" cy="2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a:latin typeface="Nunito"/>
                <a:ea typeface="Nunito"/>
                <a:cs typeface="Nunito"/>
                <a:sym typeface="Nunito"/>
              </a:rPr>
              <a:t>Brasil</a:t>
            </a:r>
            <a:endParaRPr>
              <a:latin typeface="Nunito"/>
              <a:ea typeface="Nunito"/>
              <a:cs typeface="Nunito"/>
              <a:sym typeface="Nunito"/>
            </a:endParaRPr>
          </a:p>
        </p:txBody>
      </p:sp>
      <p:sp>
        <p:nvSpPr>
          <p:cNvPr id="704" name="Google Shape;704;p59"/>
          <p:cNvSpPr txBox="1"/>
          <p:nvPr/>
        </p:nvSpPr>
        <p:spPr>
          <a:xfrm>
            <a:off x="4063150" y="1298725"/>
            <a:ext cx="1269900" cy="24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a:latin typeface="Nunito"/>
                <a:ea typeface="Nunito"/>
                <a:cs typeface="Nunito"/>
                <a:sym typeface="Nunito"/>
              </a:rPr>
              <a:t>EUA</a:t>
            </a:r>
            <a:endParaRPr>
              <a:latin typeface="Nunito"/>
              <a:ea typeface="Nunito"/>
              <a:cs typeface="Nunito"/>
              <a:sym typeface="Nunito"/>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60"/>
          <p:cNvSpPr txBox="1"/>
          <p:nvPr>
            <p:ph type="title"/>
          </p:nvPr>
        </p:nvSpPr>
        <p:spPr>
          <a:xfrm>
            <a:off x="1303800" y="5909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Referências</a:t>
            </a:r>
            <a:endParaRPr/>
          </a:p>
        </p:txBody>
      </p:sp>
      <p:sp>
        <p:nvSpPr>
          <p:cNvPr id="710" name="Google Shape;710;p60"/>
          <p:cNvSpPr txBox="1"/>
          <p:nvPr>
            <p:ph idx="1" type="body"/>
          </p:nvPr>
        </p:nvSpPr>
        <p:spPr>
          <a:xfrm>
            <a:off x="184875" y="1251275"/>
            <a:ext cx="3874200" cy="368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700"/>
              <a:t>AMARAL, Ernesto Friedrich de Lima. Elaboração de indicadores sociais. Belo Horizonte: UFMG, 2009. Disponível: &lt;</a:t>
            </a:r>
            <a:r>
              <a:rPr lang="pt-BR" sz="700" u="sng">
                <a:solidFill>
                  <a:schemeClr val="hlink"/>
                </a:solidFill>
                <a:hlinkClick r:id="rId3"/>
              </a:rPr>
              <a:t>http://www.ernestoamaral.com/docs/IndSoc/Aula6slides20091.pdf</a:t>
            </a:r>
            <a:r>
              <a:rPr lang="pt-BR" sz="700"/>
              <a:t>&gt;. Acesso 6 nov. 2020.</a:t>
            </a:r>
            <a:endParaRPr sz="700"/>
          </a:p>
          <a:p>
            <a:pPr indent="0" lvl="0" marL="0" rtl="0" algn="l">
              <a:spcBef>
                <a:spcPts val="1600"/>
              </a:spcBef>
              <a:spcAft>
                <a:spcPts val="0"/>
              </a:spcAft>
              <a:buNone/>
            </a:pPr>
            <a:r>
              <a:rPr lang="pt-BR" sz="700"/>
              <a:t>AZEVEDO, Mário Luiz Neves de. Igualdade e equidade: qual é a medida da justiça social?. Avaliação (Campinas), Sorocaba, v. 18, n. 1, p. 129-150, Mar. 2013. </a:t>
            </a:r>
            <a:r>
              <a:rPr lang="pt-BR" sz="700" u="sng">
                <a:hlinkClick r:id="rId4"/>
              </a:rPr>
              <a:t>https://doi.org/10.1590/S1414-40772013000100008</a:t>
            </a:r>
            <a:r>
              <a:rPr lang="pt-BR" sz="700"/>
              <a:t>.</a:t>
            </a:r>
            <a:endParaRPr sz="700"/>
          </a:p>
          <a:p>
            <a:pPr indent="0" lvl="0" marL="0" rtl="0" algn="l">
              <a:spcBef>
                <a:spcPts val="1600"/>
              </a:spcBef>
              <a:spcAft>
                <a:spcPts val="0"/>
              </a:spcAft>
              <a:buNone/>
            </a:pPr>
            <a:r>
              <a:rPr lang="pt-BR" sz="700"/>
              <a:t>BAGRICHEVSKY, M. et al. Desigualdades sociais em saúde e práticas corporais: um exercício singular de análise. Saúde e Sociedade, São Paulo, v. 22, n. 2, p. 497-510, 2013.</a:t>
            </a:r>
            <a:endParaRPr sz="700"/>
          </a:p>
          <a:p>
            <a:pPr indent="0" lvl="0" marL="0" rtl="0" algn="l">
              <a:spcBef>
                <a:spcPts val="1600"/>
              </a:spcBef>
              <a:spcAft>
                <a:spcPts val="0"/>
              </a:spcAft>
              <a:buNone/>
            </a:pPr>
            <a:r>
              <a:rPr lang="pt-BR" sz="700"/>
              <a:t>BARROS, Fernando; SOUSA, Maria. Equidade: seus conceitos, significações e implicações para o SUS. Saúde e sociedade. 2016, vol.25, n.1, pp.9-18. </a:t>
            </a:r>
            <a:r>
              <a:rPr lang="pt-BR" sz="700" u="sng">
                <a:solidFill>
                  <a:schemeClr val="hlink"/>
                </a:solidFill>
                <a:hlinkClick r:id="rId5"/>
              </a:rPr>
              <a:t>https://doi.org/10.1590/S0104-12902016146195</a:t>
            </a:r>
            <a:r>
              <a:rPr lang="pt-BR" sz="700"/>
              <a:t>.</a:t>
            </a:r>
            <a:endParaRPr sz="700"/>
          </a:p>
          <a:p>
            <a:pPr indent="0" lvl="0" marL="0" rtl="0" algn="l">
              <a:spcBef>
                <a:spcPts val="1600"/>
              </a:spcBef>
              <a:spcAft>
                <a:spcPts val="0"/>
              </a:spcAft>
              <a:buNone/>
            </a:pPr>
            <a:r>
              <a:rPr lang="pt-BR" sz="700"/>
              <a:t>BAGOLIN, Izete; PORTO JUNIOR, Sabino. A desigualdade da distribuição da educação e crescimento no Brasil: índice de Gini e anos de escolaridade. 2002. </a:t>
            </a:r>
            <a:r>
              <a:rPr lang="pt-BR" sz="700" u="sng">
                <a:hlinkClick r:id="rId6"/>
              </a:rPr>
              <a:t>https://www.researchgate.net/profile/Sabino_Junior/publication/229050493_A_desigualdade_da_distribuicao_da_educacao_e_crescimento_no_Brasil_indice_de_Gini_e_anos_de_escolaridade/links/0a85e52e11243b4329000000.pdf</a:t>
            </a:r>
            <a:endParaRPr sz="700"/>
          </a:p>
          <a:p>
            <a:pPr indent="0" lvl="0" marL="0" rtl="0" algn="l">
              <a:spcBef>
                <a:spcPts val="1600"/>
              </a:spcBef>
              <a:spcAft>
                <a:spcPts val="1600"/>
              </a:spcAft>
              <a:buNone/>
            </a:pPr>
            <a:r>
              <a:rPr lang="pt-BR" sz="700"/>
              <a:t>COELHO, R. Modelos de Distribuição de Riqueza. Dissertação (Mestrado em Métodos Computacionais em Ciências e Engenharia). Faculdade de Ciências, Universidade do Porto. 2004. </a:t>
            </a:r>
            <a:r>
              <a:rPr lang="pt-BR" sz="700" u="sng">
                <a:solidFill>
                  <a:schemeClr val="accent5"/>
                </a:solidFill>
                <a:hlinkClick r:id="rId7">
                  <a:extLst>
                    <a:ext uri="{A12FA001-AC4F-418D-AE19-62706E023703}">
                      <ahyp:hlinkClr val="tx"/>
                    </a:ext>
                  </a:extLst>
                </a:hlinkClick>
              </a:rPr>
              <a:t>https://repositorio-aberto.up.pt/bitstream/10216/12284/2/Texto%20integral.pdf</a:t>
            </a:r>
            <a:r>
              <a:rPr lang="pt-BR" sz="700"/>
              <a:t> (Capítulo 2 - Distribuições e índices econômicos)</a:t>
            </a:r>
            <a:endParaRPr sz="700"/>
          </a:p>
        </p:txBody>
      </p:sp>
      <p:sp>
        <p:nvSpPr>
          <p:cNvPr id="711" name="Google Shape;711;p6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712" name="Google Shape;712;p60"/>
          <p:cNvSpPr txBox="1"/>
          <p:nvPr>
            <p:ph idx="1" type="body"/>
          </p:nvPr>
        </p:nvSpPr>
        <p:spPr>
          <a:xfrm>
            <a:off x="4258825" y="379050"/>
            <a:ext cx="4620000" cy="407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700"/>
              <a:t>COWELL, Frank A. Measuring Inequality, Oxford University Press, UK, 2009. </a:t>
            </a:r>
            <a:r>
              <a:rPr lang="pt-BR" sz="700" u="sng">
                <a:hlinkClick r:id="rId8"/>
              </a:rPr>
              <a:t>http://darp.lse.ac.uk/papersDB/Cowell_measuringinequality3.pdf</a:t>
            </a:r>
            <a:endParaRPr sz="700"/>
          </a:p>
          <a:p>
            <a:pPr indent="0" lvl="0" marL="0" rtl="0" algn="l">
              <a:spcBef>
                <a:spcPts val="1600"/>
              </a:spcBef>
              <a:spcAft>
                <a:spcPts val="0"/>
              </a:spcAft>
              <a:buNone/>
            </a:pPr>
            <a:r>
              <a:rPr lang="pt-BR" sz="700"/>
              <a:t>DAGNINO, R.; SILVEIRA, P. SARMIENTO, D.; WEBER, E.; FRANCO, G.; SANTOS, P.; COSTA, B.; PIRES, E. Estabelecimentos de ensino do Litoral Norte do Rio Grande do Sul: suas características e dados agregados no nível municipal. Relatório do Projeto SIG Litoral (UFRGS/PROPESQ Nº 34096) Tramandaí: Universidade Federal do Rio Grande do Sul, out. 2019. </a:t>
            </a:r>
            <a:r>
              <a:rPr lang="pt-BR" sz="700" u="sng">
                <a:solidFill>
                  <a:schemeClr val="hlink"/>
                </a:solidFill>
                <a:hlinkClick r:id="rId9"/>
              </a:rPr>
              <a:t>https://www.ufrgs.br/sig/mapas/educacao/</a:t>
            </a:r>
            <a:endParaRPr sz="700"/>
          </a:p>
          <a:p>
            <a:pPr indent="0" lvl="0" marL="0" rtl="0" algn="l">
              <a:spcBef>
                <a:spcPts val="1600"/>
              </a:spcBef>
              <a:spcAft>
                <a:spcPts val="0"/>
              </a:spcAft>
              <a:buNone/>
            </a:pPr>
            <a:r>
              <a:rPr lang="pt-BR" sz="700"/>
              <a:t>D’ANTONA, Álvaro de O.; DAGNINO, R. de S.; BUENO, M. do C. D. Distribuição da população e cobertura da terra: o lugar das Áreas Protegidas no Pará, Brasil em 2010. Revista Brasileira De Estudos De População, 32(3), 563-585, 2015. Disponível em </a:t>
            </a:r>
            <a:r>
              <a:rPr lang="pt-BR" sz="700" u="sng">
                <a:solidFill>
                  <a:schemeClr val="hlink"/>
                </a:solidFill>
                <a:hlinkClick r:id="rId10"/>
              </a:rPr>
              <a:t>https://www.rebep.org.br/revista/article/view/744</a:t>
            </a:r>
            <a:endParaRPr sz="700"/>
          </a:p>
          <a:p>
            <a:pPr indent="0" lvl="0" marL="0" rtl="0" algn="l">
              <a:spcBef>
                <a:spcPts val="1600"/>
              </a:spcBef>
              <a:spcAft>
                <a:spcPts val="0"/>
              </a:spcAft>
              <a:buNone/>
            </a:pPr>
            <a:r>
              <a:rPr lang="pt-BR" sz="700"/>
              <a:t>Egger, P. and Pfaffermayr, M. (2006). Spatial convergence. Papers in regional science, 85(2):199–215.</a:t>
            </a:r>
            <a:endParaRPr sz="700"/>
          </a:p>
          <a:p>
            <a:pPr indent="0" lvl="0" marL="0" rtl="0" algn="l">
              <a:spcBef>
                <a:spcPts val="1600"/>
              </a:spcBef>
              <a:spcAft>
                <a:spcPts val="0"/>
              </a:spcAft>
              <a:buNone/>
            </a:pPr>
            <a:r>
              <a:rPr lang="pt-BR" sz="700"/>
              <a:t>HECKSHER, Marcos; SILVA, Pedro Luis do Nascimento; CORSEUIL, Carlos Henrique. A contribuição dos ricos para a desigualdade de renda no Brasil. Pesquisa e planejamento econômico, v. 48, n. 3, p. 33-63, dez. 2018. Disponível em: &lt;</a:t>
            </a:r>
            <a:r>
              <a:rPr lang="pt-BR" sz="700" u="sng">
                <a:solidFill>
                  <a:schemeClr val="hlink"/>
                </a:solidFill>
                <a:hlinkClick r:id="rId11"/>
              </a:rPr>
              <a:t>https://ppe.ipea.gov.br/index.php/ppe/article/viewFile/1991/1273</a:t>
            </a:r>
            <a:r>
              <a:rPr lang="pt-BR" sz="700"/>
              <a:t>&gt;. Acesso 7 nov. 2020.</a:t>
            </a:r>
            <a:endParaRPr sz="700"/>
          </a:p>
          <a:p>
            <a:pPr indent="0" lvl="0" marL="0" rtl="0" algn="l">
              <a:spcBef>
                <a:spcPts val="1600"/>
              </a:spcBef>
              <a:spcAft>
                <a:spcPts val="0"/>
              </a:spcAft>
              <a:buNone/>
            </a:pPr>
            <a:r>
              <a:rPr lang="pt-BR" sz="700"/>
              <a:t>HOFFMANN, R. O índice de desigualdade de Theil-Atkinson, Revista de Econometria, 11 (2), p. 143-160, 1991. Disponível em: &lt;</a:t>
            </a:r>
            <a:r>
              <a:rPr lang="pt-BR" sz="700" u="sng">
                <a:solidFill>
                  <a:schemeClr val="hlink"/>
                </a:solidFill>
                <a:hlinkClick r:id="rId12"/>
              </a:rPr>
              <a:t>http://bibliotecadigital.fgv.br/ojs/index.php/bre/article/view/3001</a:t>
            </a:r>
            <a:r>
              <a:rPr lang="pt-BR" sz="700"/>
              <a:t>&gt;. Acesso 7 nov. 2020.</a:t>
            </a:r>
            <a:endParaRPr sz="700"/>
          </a:p>
          <a:p>
            <a:pPr indent="0" lvl="0" marL="0" rtl="0" algn="l">
              <a:spcBef>
                <a:spcPts val="1600"/>
              </a:spcBef>
              <a:spcAft>
                <a:spcPts val="0"/>
              </a:spcAft>
              <a:buNone/>
            </a:pPr>
            <a:r>
              <a:rPr lang="pt-BR" sz="700"/>
              <a:t>HOFFMANN, R. Medidas de pobreza. In: HOFFMANN, R. Distribuição de renda: medida de desigualdade e pobreza. Editora da Universidade de São Paulo, 1998. Disponível em: &lt;</a:t>
            </a:r>
            <a:r>
              <a:rPr lang="pt-BR" sz="700" u="sng">
                <a:solidFill>
                  <a:schemeClr val="hlink"/>
                </a:solidFill>
                <a:hlinkClick r:id="rId13"/>
              </a:rPr>
              <a:t>https://edisciplinas.usp.br/pluginfile.php/297175/mod_resource/content/1/3646_001.pdf</a:t>
            </a:r>
            <a:r>
              <a:rPr lang="pt-BR" sz="700"/>
              <a:t>&gt;. Acesso 7 nov. 2020.</a:t>
            </a:r>
            <a:endParaRPr sz="700"/>
          </a:p>
          <a:p>
            <a:pPr indent="0" lvl="0" marL="0" rtl="0" algn="l">
              <a:spcBef>
                <a:spcPts val="1600"/>
              </a:spcBef>
              <a:spcAft>
                <a:spcPts val="1600"/>
              </a:spcAft>
              <a:buNone/>
            </a:pPr>
            <a:r>
              <a:rPr lang="pt-BR" sz="700"/>
              <a:t>IBGE. Síntese de indicadores sociais : uma análise das condições de vida da população brasileira: 2019 Rio de Janeiro: IBGE, 2019. 130 p. - (Estudos e pesquisas. Informação demográfica e socioeconômica, ISSN 1516-3296 ; n. 40). Disponível em: &lt;</a:t>
            </a:r>
            <a:r>
              <a:rPr lang="pt-BR" sz="700" u="sng">
                <a:hlinkClick r:id="rId14"/>
              </a:rPr>
              <a:t>https://biblioteca.ibge.gov.br/index.php/biblioteca-catalogo?view=detalhes&amp;id=2101678</a:t>
            </a:r>
            <a:r>
              <a:rPr lang="pt-BR" sz="700"/>
              <a:t>&gt;. Acesso 30 out. 2020.</a:t>
            </a:r>
            <a:endParaRPr sz="7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61"/>
          <p:cNvSpPr txBox="1"/>
          <p:nvPr>
            <p:ph type="title"/>
          </p:nvPr>
        </p:nvSpPr>
        <p:spPr>
          <a:xfrm>
            <a:off x="217950" y="0"/>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Referências</a:t>
            </a:r>
            <a:endParaRPr/>
          </a:p>
        </p:txBody>
      </p:sp>
      <p:sp>
        <p:nvSpPr>
          <p:cNvPr id="718" name="Google Shape;718;p61"/>
          <p:cNvSpPr txBox="1"/>
          <p:nvPr>
            <p:ph idx="1" type="body"/>
          </p:nvPr>
        </p:nvSpPr>
        <p:spPr>
          <a:xfrm>
            <a:off x="370600" y="622850"/>
            <a:ext cx="3787200" cy="368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800"/>
              <a:t>MEDEIROS, Marcelo. Medidas de desigualdade e pobreza. Brasília, Ed. UNB, 2012. Disponível em: &lt;</a:t>
            </a:r>
            <a:r>
              <a:rPr lang="pt-BR" sz="800" u="sng">
                <a:solidFill>
                  <a:schemeClr val="hlink"/>
                </a:solidFill>
                <a:hlinkClick r:id="rId3"/>
              </a:rPr>
              <a:t>https://econpolrg.files.wordpress.com/2013/05/medeiros_2012_medidas_de_desigualdade_e_pobreza.pdf</a:t>
            </a:r>
            <a:r>
              <a:rPr lang="pt-BR" sz="800"/>
              <a:t>&gt;. Acesso 6 nov. 2020.</a:t>
            </a:r>
            <a:endParaRPr sz="800"/>
          </a:p>
          <a:p>
            <a:pPr indent="0" lvl="0" marL="0" rtl="0" algn="l">
              <a:spcBef>
                <a:spcPts val="1600"/>
              </a:spcBef>
              <a:spcAft>
                <a:spcPts val="0"/>
              </a:spcAft>
              <a:buNone/>
            </a:pPr>
            <a:r>
              <a:rPr lang="pt-BR" sz="800"/>
              <a:t>NERI, Marcelo. Curva de Lorenz. Centro de Políticas Sociais, FGV. Disponível em: &lt;</a:t>
            </a:r>
            <a:r>
              <a:rPr lang="pt-BR" sz="800" u="sng">
                <a:solidFill>
                  <a:schemeClr val="hlink"/>
                </a:solidFill>
                <a:hlinkClick r:id="rId4"/>
              </a:rPr>
              <a:t>https://www.cps.fgv.br/cps/pesquisas/Politicas_sociais_alunos/2010/BES_raiz_aanew/pdf/sbst/BES_CurvadeLorenz.pdf</a:t>
            </a:r>
            <a:r>
              <a:rPr lang="pt-BR" sz="800"/>
              <a:t>&gt;. Acesso 7 nov. 2020.</a:t>
            </a:r>
            <a:endParaRPr sz="800"/>
          </a:p>
          <a:p>
            <a:pPr indent="0" lvl="0" marL="0" rtl="0" algn="l">
              <a:spcBef>
                <a:spcPts val="1600"/>
              </a:spcBef>
              <a:spcAft>
                <a:spcPts val="0"/>
              </a:spcAft>
              <a:buNone/>
            </a:pPr>
            <a:r>
              <a:rPr lang="pt-BR" sz="800"/>
              <a:t>NERI, Marcelo. Índice de Theil. Centro de Políticas Sociais, FGV, s/d. Disponível em:  &lt;</a:t>
            </a:r>
            <a:r>
              <a:rPr lang="pt-BR" sz="800" u="sng">
                <a:solidFill>
                  <a:schemeClr val="hlink"/>
                </a:solidFill>
                <a:hlinkClick r:id="rId5"/>
              </a:rPr>
              <a:t>https://www.cps.fgv.br/cps/pesquisas/Politicas_sociais_alunos/2010/BES_raiz_aanew/pdf/sbst/BES_Theil_Teoria.pdf</a:t>
            </a:r>
            <a:r>
              <a:rPr lang="pt-BR" sz="800"/>
              <a:t>&gt;. Acesso 7 nov. 2020.</a:t>
            </a:r>
            <a:endParaRPr sz="800"/>
          </a:p>
          <a:p>
            <a:pPr indent="0" lvl="0" marL="0" rtl="0" algn="l">
              <a:spcBef>
                <a:spcPts val="1600"/>
              </a:spcBef>
              <a:spcAft>
                <a:spcPts val="0"/>
              </a:spcAft>
              <a:buNone/>
            </a:pPr>
            <a:r>
              <a:rPr lang="pt-BR" sz="800"/>
              <a:t>NERI, Marcelo. Índice de Gini. Material do curso Bem estar social e desigualdade. Centro de Políticas Sociais, FGV, s/d. </a:t>
            </a:r>
            <a:r>
              <a:rPr lang="pt-BR" sz="800" u="sng">
                <a:solidFill>
                  <a:schemeClr val="hlink"/>
                </a:solidFill>
                <a:hlinkClick r:id="rId6"/>
              </a:rPr>
              <a:t>https://www.cps.fgv.br/cps/pesquisas/Politicas_sociais_alunos/2012/Site/Indice_de_Gini.pdf</a:t>
            </a:r>
            <a:endParaRPr sz="800"/>
          </a:p>
          <a:p>
            <a:pPr indent="0" lvl="0" marL="0" rtl="0" algn="l">
              <a:spcBef>
                <a:spcPts val="1600"/>
              </a:spcBef>
              <a:spcAft>
                <a:spcPts val="0"/>
              </a:spcAft>
              <a:buNone/>
            </a:pPr>
            <a:r>
              <a:rPr lang="pt-BR" sz="800"/>
              <a:t>NERI, Marcelo. *7.2 How about Pure Inequality?: Ginis and Lorenz - World and Brazil. 12/02/2020. </a:t>
            </a:r>
            <a:r>
              <a:rPr lang="pt-BR" sz="800" u="sng">
                <a:hlinkClick r:id="rId7"/>
              </a:rPr>
              <a:t>https://www.cps.fgv.br/cps/bd/curso-md/7b-GiniGlobalBrazilMD.pdf</a:t>
            </a:r>
            <a:endParaRPr sz="800"/>
          </a:p>
          <a:p>
            <a:pPr indent="0" lvl="0" marL="0" rtl="0" algn="l">
              <a:spcBef>
                <a:spcPts val="1600"/>
              </a:spcBef>
              <a:spcAft>
                <a:spcPts val="0"/>
              </a:spcAft>
              <a:buNone/>
            </a:pPr>
            <a:r>
              <a:rPr lang="pt-BR" sz="800"/>
              <a:t>Panzera, Domenica; Postiglione, Paolo. Measuring the Spatial Dimension of Regional Inequality: An Approach Based on the Gini Correlation Measure. Social Indicators Research (2020) 148:379–394. </a:t>
            </a:r>
            <a:r>
              <a:rPr lang="pt-BR" sz="800" u="sng">
                <a:solidFill>
                  <a:schemeClr val="hlink"/>
                </a:solidFill>
                <a:hlinkClick r:id="rId8"/>
              </a:rPr>
              <a:t>https://doi.org/10.1007/s11205-019-02208-7</a:t>
            </a:r>
            <a:endParaRPr sz="800"/>
          </a:p>
          <a:p>
            <a:pPr indent="0" lvl="0" marL="0" rtl="0" algn="l">
              <a:spcBef>
                <a:spcPts val="1600"/>
              </a:spcBef>
              <a:spcAft>
                <a:spcPts val="0"/>
              </a:spcAft>
              <a:buNone/>
            </a:pPr>
            <a:r>
              <a:t/>
            </a:r>
            <a:endParaRPr sz="800"/>
          </a:p>
          <a:p>
            <a:pPr indent="0" lvl="0" marL="0" rtl="0" algn="l">
              <a:spcBef>
                <a:spcPts val="1600"/>
              </a:spcBef>
              <a:spcAft>
                <a:spcPts val="0"/>
              </a:spcAft>
              <a:buNone/>
            </a:pPr>
            <a:r>
              <a:t/>
            </a:r>
            <a:endParaRPr sz="800"/>
          </a:p>
          <a:p>
            <a:pPr indent="0" lvl="0" marL="0" rtl="0" algn="l">
              <a:spcBef>
                <a:spcPts val="1600"/>
              </a:spcBef>
              <a:spcAft>
                <a:spcPts val="0"/>
              </a:spcAft>
              <a:buNone/>
            </a:pPr>
            <a:r>
              <a:t/>
            </a:r>
            <a:endParaRPr sz="800">
              <a:solidFill>
                <a:schemeClr val="lt1"/>
              </a:solidFill>
            </a:endParaRPr>
          </a:p>
          <a:p>
            <a:pPr indent="0" lvl="0" marL="0" rtl="0" algn="l">
              <a:spcBef>
                <a:spcPts val="1600"/>
              </a:spcBef>
              <a:spcAft>
                <a:spcPts val="1600"/>
              </a:spcAft>
              <a:buNone/>
            </a:pPr>
            <a:r>
              <a:t/>
            </a:r>
            <a:endParaRPr sz="800">
              <a:solidFill>
                <a:schemeClr val="lt1"/>
              </a:solidFill>
            </a:endParaRPr>
          </a:p>
        </p:txBody>
      </p:sp>
      <p:sp>
        <p:nvSpPr>
          <p:cNvPr id="719" name="Google Shape;719;p6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720" name="Google Shape;720;p61"/>
          <p:cNvSpPr txBox="1"/>
          <p:nvPr>
            <p:ph idx="1" type="body"/>
          </p:nvPr>
        </p:nvSpPr>
        <p:spPr>
          <a:xfrm>
            <a:off x="4482275" y="473550"/>
            <a:ext cx="4422900" cy="419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800"/>
              <a:t>PINTO, Jeronymo Marcondes. Desigualdade de renda no Estado de São Paulo: uma análise das disparidades regionais. Dissertação (Mestrado). Faculdade de Economia, Administração e Contabilidade de Ribeirão Preto. Área de Concentração: Economia Aplicada. Ribeirão Preto, Universidade de São Paulo, 2007. 101 p.  </a:t>
            </a:r>
            <a:r>
              <a:rPr lang="pt-BR" sz="800" u="sng">
                <a:hlinkClick r:id="rId9"/>
              </a:rPr>
              <a:t>https://www.teses.usp.br/teses/disponiveis/96/96131/tde-25042008-091311/publico/JeronymoMarcondesPinto.pdf</a:t>
            </a:r>
            <a:endParaRPr sz="800"/>
          </a:p>
          <a:p>
            <a:pPr indent="0" lvl="0" marL="0" rtl="0" algn="l">
              <a:spcBef>
                <a:spcPts val="1600"/>
              </a:spcBef>
              <a:spcAft>
                <a:spcPts val="0"/>
              </a:spcAft>
              <a:buNone/>
            </a:pPr>
            <a:r>
              <a:rPr lang="pt-BR" sz="800"/>
              <a:t>RAMZAI, Juhi. Clearly Explained: Gini coefficient and Lorenz curve. 27 abril 2020. </a:t>
            </a:r>
            <a:r>
              <a:rPr lang="pt-BR" sz="800" u="sng">
                <a:hlinkClick r:id="rId10"/>
              </a:rPr>
              <a:t>https://towardsdatascience.com/clearly-explained-gini-coefficient-and-lorenz-curve-fe6f5dcdc07</a:t>
            </a:r>
            <a:endParaRPr sz="800"/>
          </a:p>
          <a:p>
            <a:pPr indent="0" lvl="0" marL="0" rtl="0" algn="l">
              <a:spcBef>
                <a:spcPts val="1600"/>
              </a:spcBef>
              <a:spcAft>
                <a:spcPts val="0"/>
              </a:spcAft>
              <a:buNone/>
            </a:pPr>
            <a:r>
              <a:rPr lang="pt-BR" sz="800"/>
              <a:t>Rey, S. J. and Dev, B. (2006). </a:t>
            </a:r>
            <a:r>
              <a:rPr lang="pt-BR" sz="1000">
                <a:solidFill>
                  <a:srgbClr val="000000"/>
                </a:solidFill>
              </a:rPr>
              <a:t>σ</a:t>
            </a:r>
            <a:r>
              <a:rPr lang="pt-BR" sz="800"/>
              <a:t>-convergence in the presence of spatial effects. Papers in Regional Science, 85(2):217–234.</a:t>
            </a:r>
            <a:endParaRPr sz="800"/>
          </a:p>
          <a:p>
            <a:pPr indent="0" lvl="0" marL="0" rtl="0" algn="l">
              <a:spcBef>
                <a:spcPts val="1600"/>
              </a:spcBef>
              <a:spcAft>
                <a:spcPts val="0"/>
              </a:spcAft>
              <a:buNone/>
            </a:pPr>
            <a:r>
              <a:rPr lang="pt-BR" sz="800"/>
              <a:t>Rey, S. J. and Smith, R. J. (2013). A spatial decomposition of the gini coefficient. Letters in Spatial and Resource Sciences, 6(2):55–70.</a:t>
            </a:r>
            <a:endParaRPr sz="800"/>
          </a:p>
          <a:p>
            <a:pPr indent="0" lvl="0" marL="0" rtl="0" algn="l">
              <a:spcBef>
                <a:spcPts val="1600"/>
              </a:spcBef>
              <a:spcAft>
                <a:spcPts val="0"/>
              </a:spcAft>
              <a:buNone/>
            </a:pPr>
            <a:r>
              <a:rPr lang="pt-BR" sz="800"/>
              <a:t>RODRIGUÊS, Iris; FRIAS, Lincoln; RAMOS, Patrícia. Medindo a desigualdade de renda nos municípios brasileiros: o Índice de Palma vs. o Índice de Gini. In: Caderno de resumos do 2º Congresso de Ciências Sociais Aplicadas; 7º Semana do Programa Integrado de Ensino, Pesquisa e Extensão. Universidade Federal de Alfenas campus de Varginha. Varginha, MG: UNIFAL-MG, 2015. ISSN: 2446-9106. Disponível em: &lt;</a:t>
            </a:r>
            <a:r>
              <a:rPr lang="pt-BR" sz="800" u="sng">
                <a:solidFill>
                  <a:schemeClr val="hlink"/>
                </a:solidFill>
                <a:hlinkClick r:id="rId11"/>
              </a:rPr>
              <a:t>https://www.unifal-mg.edu.br/piepex/system/files/imce/2527_II_Congresso%20ICSA_VII_Semana_PIEPEX.pdf#page=134</a:t>
            </a:r>
            <a:r>
              <a:rPr lang="pt-BR" sz="800"/>
              <a:t>&gt;. Acesso 30 out. 2020.</a:t>
            </a:r>
            <a:endParaRPr sz="800"/>
          </a:p>
          <a:p>
            <a:pPr indent="0" lvl="0" marL="0" rtl="0" algn="l">
              <a:spcBef>
                <a:spcPts val="1600"/>
              </a:spcBef>
              <a:spcAft>
                <a:spcPts val="0"/>
              </a:spcAft>
              <a:buNone/>
            </a:pPr>
            <a:r>
              <a:rPr lang="pt-BR" sz="800"/>
              <a:t>RODRÍGUEZ, Carlos. Sete Grandes Debates sobre Desigualdade Social. In: Cattani, A. D.; Mota, L. (orgs.). Desigualdades na América Latina: Novas perspectivas analíticas. Porto Alegre, Editora da UFRGS, 2005. pp. 207-233. </a:t>
            </a:r>
            <a:endParaRPr sz="800"/>
          </a:p>
          <a:p>
            <a:pPr indent="0" lvl="0" marL="0" rtl="0" algn="l">
              <a:spcBef>
                <a:spcPts val="1600"/>
              </a:spcBef>
              <a:spcAft>
                <a:spcPts val="0"/>
              </a:spcAft>
              <a:buNone/>
            </a:pPr>
            <a:r>
              <a:t/>
            </a:r>
            <a:endParaRPr sz="800"/>
          </a:p>
          <a:p>
            <a:pPr indent="0" lvl="0" marL="0" rtl="0" algn="l">
              <a:spcBef>
                <a:spcPts val="1600"/>
              </a:spcBef>
              <a:spcAft>
                <a:spcPts val="1600"/>
              </a:spcAft>
              <a:buNone/>
            </a:pPr>
            <a:r>
              <a:t/>
            </a:r>
            <a:endParaRPr sz="8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Desigualdade e igualdade em saúde</a:t>
            </a:r>
            <a:endParaRPr/>
          </a:p>
          <a:p>
            <a:pPr indent="0" lvl="0" marL="0" rtl="0" algn="l">
              <a:spcBef>
                <a:spcPts val="0"/>
              </a:spcBef>
              <a:spcAft>
                <a:spcPts val="0"/>
              </a:spcAft>
              <a:buNone/>
            </a:pPr>
            <a:r>
              <a:t/>
            </a:r>
            <a:endParaRPr/>
          </a:p>
        </p:txBody>
      </p:sp>
      <p:sp>
        <p:nvSpPr>
          <p:cNvPr id="311" name="Google Shape;311;p17"/>
          <p:cNvSpPr txBox="1"/>
          <p:nvPr>
            <p:ph idx="1" type="body"/>
          </p:nvPr>
        </p:nvSpPr>
        <p:spPr>
          <a:xfrm>
            <a:off x="515425" y="1657525"/>
            <a:ext cx="40953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400"/>
              <a:t>Para Amartya </a:t>
            </a:r>
            <a:r>
              <a:rPr lang="pt-BR" sz="1400"/>
              <a:t>Sen (2002): a equidade em saúde tem múltiplas facetas, e o melhor é vê-la como um conceito multidimensional que inclui aspectos relacionados ao nível de saúde que se tem e à possibilidade de se obtê-la, e não apenas com a distribuição do cuidado sanitário. Inclui a justiça dos processos e, por conseguinte, deve-se atentar para a ausência de discriminações na prestação da assistência.</a:t>
            </a:r>
            <a:endParaRPr sz="1400"/>
          </a:p>
        </p:txBody>
      </p:sp>
      <p:sp>
        <p:nvSpPr>
          <p:cNvPr id="312" name="Google Shape;312;p1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313" name="Google Shape;313;p17"/>
          <p:cNvSpPr txBox="1"/>
          <p:nvPr/>
        </p:nvSpPr>
        <p:spPr>
          <a:xfrm>
            <a:off x="5550400" y="4442075"/>
            <a:ext cx="3000000" cy="6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900">
                <a:latin typeface="Lato"/>
                <a:ea typeface="Lato"/>
                <a:cs typeface="Lato"/>
                <a:sym typeface="Lato"/>
              </a:rPr>
              <a:t>BARROS, Fernando; SOUSA, Maria. Equidade: seus conceitos, significações e implicações para o SUS. Saúde e sociedade. 2016, vol.25, n.1, pp.9-18. </a:t>
            </a:r>
            <a:r>
              <a:rPr lang="pt-BR" sz="900" u="sng">
                <a:solidFill>
                  <a:schemeClr val="hlink"/>
                </a:solidFill>
                <a:latin typeface="Lato"/>
                <a:ea typeface="Lato"/>
                <a:cs typeface="Lato"/>
                <a:sym typeface="Lato"/>
                <a:hlinkClick r:id="rId3"/>
              </a:rPr>
              <a:t>https://doi.org/10.1590/S0104-12902016146195</a:t>
            </a:r>
            <a:r>
              <a:rPr lang="pt-BR" sz="900">
                <a:latin typeface="Lato"/>
                <a:ea typeface="Lato"/>
                <a:cs typeface="Lato"/>
                <a:sym typeface="Lato"/>
              </a:rPr>
              <a:t>.</a:t>
            </a:r>
            <a:endParaRPr sz="900">
              <a:latin typeface="Lato"/>
              <a:ea typeface="Lato"/>
              <a:cs typeface="Lato"/>
              <a:sym typeface="Lato"/>
            </a:endParaRPr>
          </a:p>
        </p:txBody>
      </p:sp>
      <p:sp>
        <p:nvSpPr>
          <p:cNvPr id="314" name="Google Shape;314;p17"/>
          <p:cNvSpPr txBox="1"/>
          <p:nvPr>
            <p:ph idx="1" type="body"/>
          </p:nvPr>
        </p:nvSpPr>
        <p:spPr>
          <a:xfrm>
            <a:off x="5156200" y="1657525"/>
            <a:ext cx="35766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400"/>
              <a:t>Ad</a:t>
            </a:r>
            <a:r>
              <a:rPr lang="pt-BR" sz="1400"/>
              <a:t>emais, um bom compromisso com a equidade em saúde necessita, também, que as considerações sobre a saúde sejam integradas a temas mais amplos de justiça social e de equidade global, com especial atenção sobre a versatilidade dos recursos e as diferenças de alcance e de impacto dos diferentes acordos sociais.</a:t>
            </a:r>
            <a:endParaRPr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xEl>
                                              <p:pRg end="0" st="0"/>
                                            </p:txEl>
                                          </p:spTgt>
                                        </p:tgtEl>
                                        <p:attrNameLst>
                                          <p:attrName>style.visibility</p:attrName>
                                        </p:attrNameLst>
                                      </p:cBhvr>
                                      <p:to>
                                        <p:strVal val="visible"/>
                                      </p:to>
                                    </p:set>
                                    <p:animEffect filter="fade" transition="in">
                                      <p:cBhvr>
                                        <p:cTn dur="1000"/>
                                        <p:tgtEl>
                                          <p:spTgt spid="3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4">
                                            <p:txEl>
                                              <p:pRg end="0" st="0"/>
                                            </p:txEl>
                                          </p:spTgt>
                                        </p:tgtEl>
                                        <p:attrNameLst>
                                          <p:attrName>style.visibility</p:attrName>
                                        </p:attrNameLst>
                                      </p:cBhvr>
                                      <p:to>
                                        <p:strVal val="visible"/>
                                      </p:to>
                                    </p:set>
                                    <p:animEffect filter="fade" transition="in">
                                      <p:cBhvr>
                                        <p:cTn dur="1000"/>
                                        <p:tgtEl>
                                          <p:spTgt spid="31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62"/>
          <p:cNvSpPr txBox="1"/>
          <p:nvPr>
            <p:ph type="title"/>
          </p:nvPr>
        </p:nvSpPr>
        <p:spPr>
          <a:xfrm>
            <a:off x="1303800" y="5909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Referências</a:t>
            </a:r>
            <a:endParaRPr/>
          </a:p>
        </p:txBody>
      </p:sp>
      <p:sp>
        <p:nvSpPr>
          <p:cNvPr id="726" name="Google Shape;726;p62"/>
          <p:cNvSpPr txBox="1"/>
          <p:nvPr>
            <p:ph idx="1" type="body"/>
          </p:nvPr>
        </p:nvSpPr>
        <p:spPr>
          <a:xfrm>
            <a:off x="184875" y="1251275"/>
            <a:ext cx="3966000" cy="368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800"/>
              <a:t>ROHDE, N. J-divergence measurements of economic inequality. Journal of the Royal Statistical Society: Series A (Statistics in Society), v. 179, n. 3, p. 847-870, 2016.</a:t>
            </a:r>
            <a:endParaRPr sz="800"/>
          </a:p>
          <a:p>
            <a:pPr indent="0" lvl="0" marL="0" rtl="0" algn="l">
              <a:spcBef>
                <a:spcPts val="1600"/>
              </a:spcBef>
              <a:spcAft>
                <a:spcPts val="0"/>
              </a:spcAft>
              <a:buNone/>
            </a:pPr>
            <a:r>
              <a:rPr lang="pt-BR" sz="800"/>
              <a:t>ROSER, Max; ORTIZ-OSPINA, Esteban. Income Inequality. OurWorldInData.org, 2013. </a:t>
            </a:r>
            <a:r>
              <a:rPr lang="pt-BR" sz="800" u="sng">
                <a:hlinkClick r:id="rId3"/>
              </a:rPr>
              <a:t>https://ourworldindata.org/income-inequality</a:t>
            </a:r>
            <a:endParaRPr sz="800"/>
          </a:p>
          <a:p>
            <a:pPr indent="0" lvl="0" marL="0" rtl="0" algn="l">
              <a:spcBef>
                <a:spcPts val="1600"/>
              </a:spcBef>
              <a:spcAft>
                <a:spcPts val="0"/>
              </a:spcAft>
              <a:buNone/>
            </a:pPr>
            <a:r>
              <a:rPr lang="pt-BR" sz="800"/>
              <a:t>RUSSO, Vivaldo; BRESCIANI FILHO, Ettore. Desigualdade Social e Pobreza: Aspectos Analíticos e Estatísticos da Desigualdade Social e Pobreza. Academia Brasileira da Qualidade (ABQ), 2018. </a:t>
            </a:r>
            <a:r>
              <a:rPr lang="pt-BR" sz="800" u="sng">
                <a:solidFill>
                  <a:schemeClr val="hlink"/>
                </a:solidFill>
                <a:hlinkClick r:id="rId4"/>
              </a:rPr>
              <a:t>http://www.abqualidade.org.br/estudos-destaque-abq.php?id=218</a:t>
            </a:r>
            <a:endParaRPr sz="800"/>
          </a:p>
          <a:p>
            <a:pPr indent="0" lvl="0" marL="0" rtl="0" algn="l">
              <a:spcBef>
                <a:spcPts val="1600"/>
              </a:spcBef>
              <a:spcAft>
                <a:spcPts val="0"/>
              </a:spcAft>
              <a:buNone/>
            </a:pPr>
            <a:r>
              <a:rPr lang="pt-BR" sz="800"/>
              <a:t>SANCHEZ-HECHAVARRIA, Miguel Enrique et al . Introdução da Aplicação do Coeficiente de Gini ao Espectro de Variabilidade da Frequência Cardíaca para Avaliação do Estresse Mental. Arquivos Brasileiros de Cardiologia. São Paulo, v. 113, n. 4, p. 725-733, Oct. 2019. </a:t>
            </a:r>
            <a:r>
              <a:rPr lang="pt-BR" sz="800" u="sng">
                <a:hlinkClick r:id="rId5"/>
              </a:rPr>
              <a:t>https://doi.org/10.5935/abc.20190185</a:t>
            </a:r>
            <a:r>
              <a:rPr lang="pt-BR" sz="800"/>
              <a:t>.</a:t>
            </a:r>
            <a:endParaRPr sz="800"/>
          </a:p>
          <a:p>
            <a:pPr indent="0" lvl="0" marL="0" rtl="0" algn="l">
              <a:spcBef>
                <a:spcPts val="1600"/>
              </a:spcBef>
              <a:spcAft>
                <a:spcPts val="0"/>
              </a:spcAft>
              <a:buNone/>
            </a:pPr>
            <a:r>
              <a:rPr lang="pt-BR" sz="800"/>
              <a:t>SEN, Amartya. SEN, A. Por qué la equidade en salud? Revista Panamericana de Salud Publica, Washington, DC, v. 11, n. 5-6, p. 302-309, 2002. </a:t>
            </a:r>
            <a:r>
              <a:rPr lang="pt-BR" sz="800" u="sng">
                <a:hlinkClick r:id="rId6"/>
              </a:rPr>
              <a:t>https://scielosp.org/article/rpsp/2002.v11n5-6/302-309/</a:t>
            </a:r>
            <a:r>
              <a:rPr lang="pt-BR" sz="800"/>
              <a:t>.</a:t>
            </a:r>
            <a:endParaRPr sz="800"/>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1600"/>
              </a:spcAft>
              <a:buNone/>
            </a:pPr>
            <a:r>
              <a:t/>
            </a:r>
            <a:endParaRPr sz="800">
              <a:solidFill>
                <a:srgbClr val="000000"/>
              </a:solidFill>
            </a:endParaRPr>
          </a:p>
        </p:txBody>
      </p:sp>
      <p:sp>
        <p:nvSpPr>
          <p:cNvPr id="727" name="Google Shape;727;p6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728" name="Google Shape;728;p62"/>
          <p:cNvSpPr txBox="1"/>
          <p:nvPr>
            <p:ph idx="1" type="body"/>
          </p:nvPr>
        </p:nvSpPr>
        <p:spPr>
          <a:xfrm>
            <a:off x="4482275" y="851875"/>
            <a:ext cx="4422900" cy="419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800"/>
              <a:t>SHLEGERIS, Buck. A dynamic programming algorithm for the Gini coefficient. Dec 29, 2016. </a:t>
            </a:r>
            <a:r>
              <a:rPr lang="pt-BR" sz="800" u="sng">
                <a:solidFill>
                  <a:schemeClr val="hlink"/>
                </a:solidFill>
                <a:hlinkClick r:id="rId7"/>
              </a:rPr>
              <a:t>https://shlegeris.com/2016/12/29/gini.html</a:t>
            </a:r>
            <a:endParaRPr sz="800"/>
          </a:p>
          <a:p>
            <a:pPr indent="0" lvl="0" marL="0" rtl="0" algn="l">
              <a:spcBef>
                <a:spcPts val="1600"/>
              </a:spcBef>
              <a:spcAft>
                <a:spcPts val="0"/>
              </a:spcAft>
              <a:buNone/>
            </a:pPr>
            <a:r>
              <a:rPr lang="pt-BR" sz="800"/>
              <a:t>SHLEGERIS, Buck. Gini coefficient calculator. s/d. </a:t>
            </a:r>
            <a:r>
              <a:rPr lang="pt-BR" sz="800" u="sng">
                <a:solidFill>
                  <a:schemeClr val="hlink"/>
                </a:solidFill>
                <a:hlinkClick r:id="rId8"/>
              </a:rPr>
              <a:t>https://shlegeris.com/gini.html</a:t>
            </a:r>
            <a:endParaRPr sz="800"/>
          </a:p>
          <a:p>
            <a:pPr indent="0" lvl="0" marL="0" rtl="0" algn="l">
              <a:spcBef>
                <a:spcPts val="1600"/>
              </a:spcBef>
              <a:spcAft>
                <a:spcPts val="0"/>
              </a:spcAft>
              <a:buNone/>
            </a:pPr>
            <a:r>
              <a:rPr lang="pt-BR" sz="800"/>
              <a:t>THOMAS, V., WANG, Y.; FAN, X. Measuring Education Inequality: Gini Coefficients of Education, World Bank Institute, World Bank, (2000).</a:t>
            </a:r>
            <a:endParaRPr sz="800"/>
          </a:p>
          <a:p>
            <a:pPr indent="0" lvl="0" marL="0" rtl="0" algn="l">
              <a:spcBef>
                <a:spcPts val="1600"/>
              </a:spcBef>
              <a:spcAft>
                <a:spcPts val="0"/>
              </a:spcAft>
              <a:buNone/>
            </a:pPr>
            <a:r>
              <a:rPr lang="pt-BR" sz="800"/>
              <a:t>VILLEN, Gabriela. José Gabriel Palma discute a dinâmica da desigualdade global em evento na Unicamp. Site da Unicamp, 13 set. 2018. </a:t>
            </a:r>
            <a:r>
              <a:rPr lang="pt-BR" sz="800" u="sng">
                <a:hlinkClick r:id="rId9"/>
              </a:rPr>
              <a:t>https://www.unicamp.br/unicamp/noticias/2018/09/13/jose-gabriel-palma-discute-dinamica-da-desigualdade-global-em-evento-na-unicamp#:~:text=O%20%C3%8Dndice%20Palma%2C%20por%20meio,de%20seu%20n%C3%ADvel%20de%20riqueza</a:t>
            </a:r>
            <a:r>
              <a:rPr lang="pt-BR" sz="800"/>
              <a:t>.</a:t>
            </a:r>
            <a:endParaRPr sz="800"/>
          </a:p>
          <a:p>
            <a:pPr indent="0" lvl="0" marL="0" rtl="0" algn="l">
              <a:spcBef>
                <a:spcPts val="1600"/>
              </a:spcBef>
              <a:spcAft>
                <a:spcPts val="0"/>
              </a:spcAft>
              <a:buNone/>
            </a:pPr>
            <a:r>
              <a:rPr lang="pt-BR" sz="800"/>
              <a:t>Yeghikyan, Gevorg. Why measuring urban inequality with the Gini index is a bad idea. Towards data science, Dec 28, 2019. </a:t>
            </a:r>
            <a:r>
              <a:rPr lang="pt-BR" sz="800" u="sng">
                <a:solidFill>
                  <a:schemeClr val="hlink"/>
                </a:solidFill>
                <a:hlinkClick r:id="rId10"/>
              </a:rPr>
              <a:t>https://towardsdatascience.com/why-measuring-urban-inequality-with-the-gini-index-is-a-bad-idea-3d67b555dded</a:t>
            </a:r>
            <a:endParaRPr sz="800"/>
          </a:p>
          <a:p>
            <a:pPr indent="0" lvl="0" marL="0" rtl="0" algn="l">
              <a:spcBef>
                <a:spcPts val="1600"/>
              </a:spcBef>
              <a:spcAft>
                <a:spcPts val="0"/>
              </a:spcAft>
              <a:buNone/>
            </a:pPr>
            <a:r>
              <a:rPr lang="pt-BR" sz="800"/>
              <a:t>YULE, G. U.; KENDALL, M. G. An Introduction to The Theory of Statistics. London: Griffin, 1950. Apud COWELL, Frank A. Measuring Inequality, Oxford University Press, UK, 2009. </a:t>
            </a:r>
            <a:r>
              <a:rPr lang="pt-BR" sz="800" u="sng">
                <a:hlinkClick r:id="rId11"/>
              </a:rPr>
              <a:t>http://darp.lse.ac.uk/papersDB/Cowell_measuringinequality3.pdf</a:t>
            </a:r>
            <a:endParaRPr sz="800"/>
          </a:p>
          <a:p>
            <a:pPr indent="0" lvl="0" marL="0" rtl="0" algn="l">
              <a:spcBef>
                <a:spcPts val="1600"/>
              </a:spcBef>
              <a:spcAft>
                <a:spcPts val="0"/>
              </a:spcAft>
              <a:buNone/>
            </a:pPr>
            <a:r>
              <a:rPr lang="pt-BR" sz="800"/>
              <a:t>WESSA, P. Concentration and Inequality (v1.0.1) in Free Statistics Software (v1.2.1), Office for Research Development and Education, 2016. </a:t>
            </a:r>
            <a:r>
              <a:rPr lang="pt-BR" sz="800" u="sng">
                <a:hlinkClick r:id="rId12"/>
              </a:rPr>
              <a:t>http://www.wessa.net/rwasp_concentration.wasp/</a:t>
            </a:r>
            <a:endParaRPr sz="800"/>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0"/>
              </a:spcAft>
              <a:buNone/>
            </a:pPr>
            <a:r>
              <a:t/>
            </a:r>
            <a:endParaRPr sz="800">
              <a:solidFill>
                <a:srgbClr val="000000"/>
              </a:solidFill>
            </a:endParaRPr>
          </a:p>
          <a:p>
            <a:pPr indent="0" lvl="0" marL="0" rtl="0" algn="l">
              <a:spcBef>
                <a:spcPts val="1600"/>
              </a:spcBef>
              <a:spcAft>
                <a:spcPts val="1600"/>
              </a:spcAft>
              <a:buNone/>
            </a:pPr>
            <a:r>
              <a:t/>
            </a:r>
            <a:endParaRPr sz="8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8"/>
          <p:cNvSpPr txBox="1"/>
          <p:nvPr>
            <p:ph type="title"/>
          </p:nvPr>
        </p:nvSpPr>
        <p:spPr>
          <a:xfrm>
            <a:off x="1309925" y="557400"/>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Desigualdade e igualdade em saúde</a:t>
            </a:r>
            <a:endParaRPr/>
          </a:p>
          <a:p>
            <a:pPr indent="0" lvl="0" marL="0" rtl="0" algn="l">
              <a:spcBef>
                <a:spcPts val="0"/>
              </a:spcBef>
              <a:spcAft>
                <a:spcPts val="0"/>
              </a:spcAft>
              <a:buNone/>
            </a:pPr>
            <a:r>
              <a:t/>
            </a:r>
            <a:endParaRPr/>
          </a:p>
        </p:txBody>
      </p:sp>
      <p:sp>
        <p:nvSpPr>
          <p:cNvPr id="320" name="Google Shape;320;p18"/>
          <p:cNvSpPr txBox="1"/>
          <p:nvPr>
            <p:ph idx="1" type="body"/>
          </p:nvPr>
        </p:nvSpPr>
        <p:spPr>
          <a:xfrm>
            <a:off x="484775" y="1454925"/>
            <a:ext cx="38928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400"/>
              <a:t>“</a:t>
            </a:r>
            <a:r>
              <a:rPr lang="pt-BR" sz="1400"/>
              <a:t>Breilh (2010), ao correlacionar equidade e classe social, distingue equidade/iniquidade de igualdade/desigualdade ao afirmar que a iniquidade é a categoria que define as relações e contrastes de poder existentes numa formação social e resulta da acumulação histórica de poder, decorrente do processo no qual uma determinada classe social apropria-se das condições de poder que, em geral, são interdependentes: apropriação e acumulação econômica, política e cultural.</a:t>
            </a:r>
            <a:endParaRPr sz="1400"/>
          </a:p>
        </p:txBody>
      </p:sp>
      <p:sp>
        <p:nvSpPr>
          <p:cNvPr id="321" name="Google Shape;321;p1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322" name="Google Shape;322;p18"/>
          <p:cNvSpPr txBox="1"/>
          <p:nvPr/>
        </p:nvSpPr>
        <p:spPr>
          <a:xfrm>
            <a:off x="5550400" y="4442075"/>
            <a:ext cx="3000000" cy="6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pt-BR" sz="900">
                <a:latin typeface="Lato"/>
                <a:ea typeface="Lato"/>
                <a:cs typeface="Lato"/>
                <a:sym typeface="Lato"/>
              </a:rPr>
              <a:t>BARROS, Fernando; SOUSA, Maria. Equidade: seus conceitos, significações e implicações para o SUS. Saúde e sociedade. 2016, vol.25, n.1, pp.9-18. </a:t>
            </a:r>
            <a:r>
              <a:rPr lang="pt-BR" sz="900" u="sng">
                <a:solidFill>
                  <a:schemeClr val="hlink"/>
                </a:solidFill>
                <a:latin typeface="Lato"/>
                <a:ea typeface="Lato"/>
                <a:cs typeface="Lato"/>
                <a:sym typeface="Lato"/>
                <a:hlinkClick r:id="rId3"/>
              </a:rPr>
              <a:t>https://doi.org/10.1590/S0104-12902016146195</a:t>
            </a:r>
            <a:r>
              <a:rPr lang="pt-BR" sz="900">
                <a:latin typeface="Lato"/>
                <a:ea typeface="Lato"/>
                <a:cs typeface="Lato"/>
                <a:sym typeface="Lato"/>
              </a:rPr>
              <a:t>.</a:t>
            </a:r>
            <a:endParaRPr sz="900">
              <a:latin typeface="Lato"/>
              <a:ea typeface="Lato"/>
              <a:cs typeface="Lato"/>
              <a:sym typeface="Lato"/>
            </a:endParaRPr>
          </a:p>
        </p:txBody>
      </p:sp>
      <p:sp>
        <p:nvSpPr>
          <p:cNvPr id="323" name="Google Shape;323;p18"/>
          <p:cNvSpPr txBox="1"/>
          <p:nvPr>
            <p:ph idx="1" type="body"/>
          </p:nvPr>
        </p:nvSpPr>
        <p:spPr>
          <a:xfrm>
            <a:off x="5107150" y="1454925"/>
            <a:ext cx="33171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400"/>
              <a:t>Já desigualdade seria a expressão resultante dessa iniquidade, que expressa uma injustiça na repartição de bens e serviços que existem numa sociedade. </a:t>
            </a:r>
            <a:endParaRPr sz="1400"/>
          </a:p>
          <a:p>
            <a:pPr indent="0" lvl="0" marL="0" rtl="0" algn="l">
              <a:spcBef>
                <a:spcPts val="1600"/>
              </a:spcBef>
              <a:spcAft>
                <a:spcPts val="1600"/>
              </a:spcAft>
              <a:buNone/>
            </a:pPr>
            <a:r>
              <a:rPr lang="pt-BR" sz="1400"/>
              <a:t>Em outras palavras, enquanto a iniquidade é uma categoria explicativa, a desigualdade é uma expressão explícita da iniquidade.”</a:t>
            </a:r>
            <a:endParaRPr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0">
                                            <p:txEl>
                                              <p:pRg end="0" st="0"/>
                                            </p:txEl>
                                          </p:spTgt>
                                        </p:tgtEl>
                                        <p:attrNameLst>
                                          <p:attrName>style.visibility</p:attrName>
                                        </p:attrNameLst>
                                      </p:cBhvr>
                                      <p:to>
                                        <p:strVal val="visible"/>
                                      </p:to>
                                    </p:set>
                                    <p:animEffect filter="fade" transition="in">
                                      <p:cBhvr>
                                        <p:cTn dur="1000"/>
                                        <p:tgtEl>
                                          <p:spTgt spid="32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xEl>
                                              <p:pRg end="0" st="0"/>
                                            </p:txEl>
                                          </p:spTgt>
                                        </p:tgtEl>
                                        <p:attrNameLst>
                                          <p:attrName>style.visibility</p:attrName>
                                        </p:attrNameLst>
                                      </p:cBhvr>
                                      <p:to>
                                        <p:strVal val="visible"/>
                                      </p:to>
                                    </p:set>
                                    <p:animEffect filter="fade" transition="in">
                                      <p:cBhvr>
                                        <p:cTn dur="1000"/>
                                        <p:tgtEl>
                                          <p:spTgt spid="3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xEl>
                                              <p:pRg end="1" st="1"/>
                                            </p:txEl>
                                          </p:spTgt>
                                        </p:tgtEl>
                                        <p:attrNameLst>
                                          <p:attrName>style.visibility</p:attrName>
                                        </p:attrNameLst>
                                      </p:cBhvr>
                                      <p:to>
                                        <p:strVal val="visible"/>
                                      </p:to>
                                    </p:set>
                                    <p:animEffect filter="fade" transition="in">
                                      <p:cBhvr>
                                        <p:cTn dur="1000"/>
                                        <p:tgtEl>
                                          <p:spTgt spid="323">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19"/>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modelos de desigualdade</a:t>
            </a:r>
            <a:endParaRPr/>
          </a:p>
        </p:txBody>
      </p:sp>
      <p:sp>
        <p:nvSpPr>
          <p:cNvPr id="329" name="Google Shape;329;p19"/>
          <p:cNvSpPr txBox="1"/>
          <p:nvPr>
            <p:ph idx="1" type="body"/>
          </p:nvPr>
        </p:nvSpPr>
        <p:spPr>
          <a:xfrm>
            <a:off x="4344875" y="1448075"/>
            <a:ext cx="4491300" cy="2932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pt-BR" sz="1500">
                <a:solidFill>
                  <a:srgbClr val="980000"/>
                </a:solidFill>
              </a:rPr>
              <a:t>Uma função estatística largamente usada para construir modelos populacionais de indivíduos é a chamada distribuição normal ou de Gauss. </a:t>
            </a:r>
            <a:endParaRPr b="1" sz="1500">
              <a:solidFill>
                <a:srgbClr val="980000"/>
              </a:solidFill>
            </a:endParaRPr>
          </a:p>
          <a:p>
            <a:pPr indent="0" lvl="0" marL="0" rtl="0" algn="l">
              <a:spcBef>
                <a:spcPts val="1600"/>
              </a:spcBef>
              <a:spcAft>
                <a:spcPts val="0"/>
              </a:spcAft>
              <a:buNone/>
            </a:pPr>
            <a:r>
              <a:rPr lang="pt-BR" sz="1500"/>
              <a:t>As alturas de indivíduos podem ser representadas por uma distribuição normal, por exemplo. </a:t>
            </a:r>
            <a:endParaRPr sz="1500"/>
          </a:p>
          <a:p>
            <a:pPr indent="0" lvl="0" marL="0" rtl="0" algn="l">
              <a:spcBef>
                <a:spcPts val="1600"/>
              </a:spcBef>
              <a:spcAft>
                <a:spcPts val="1600"/>
              </a:spcAft>
              <a:buNone/>
            </a:pPr>
            <a:r>
              <a:rPr lang="pt-BR" sz="1500"/>
              <a:t>Uma função normal fica definida quando especificamos valores numéricos para sua média e desvio padrão. Assim, a família de funções normais é caracterizada por esses parâmetros.</a:t>
            </a:r>
            <a:endParaRPr sz="1500"/>
          </a:p>
        </p:txBody>
      </p:sp>
      <p:sp>
        <p:nvSpPr>
          <p:cNvPr id="330" name="Google Shape;330;p1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331" name="Google Shape;331;p19"/>
          <p:cNvSpPr txBox="1"/>
          <p:nvPr/>
        </p:nvSpPr>
        <p:spPr>
          <a:xfrm>
            <a:off x="4095600" y="4681250"/>
            <a:ext cx="4572000" cy="4521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1600"/>
              </a:spcAft>
              <a:buNone/>
            </a:pPr>
            <a:r>
              <a:rPr lang="pt-BR" sz="1000">
                <a:solidFill>
                  <a:schemeClr val="dk2"/>
                </a:solidFill>
                <a:latin typeface="Nunito"/>
                <a:ea typeface="Nunito"/>
                <a:cs typeface="Nunito"/>
                <a:sym typeface="Nunito"/>
              </a:rPr>
              <a:t>(</a:t>
            </a:r>
            <a:r>
              <a:rPr lang="pt-BR" sz="1000">
                <a:solidFill>
                  <a:schemeClr val="dk2"/>
                </a:solidFill>
                <a:latin typeface="Nunito"/>
                <a:ea typeface="Nunito"/>
                <a:cs typeface="Nunito"/>
                <a:sym typeface="Nunito"/>
              </a:rPr>
              <a:t>RUSSO; BRESCIANI FILHO, 2018 - Desigualdade Social e Pobreza: Aspectos Analíticos e Estatísticos da Desigualdade Social e Pobreza)</a:t>
            </a:r>
            <a:endParaRPr sz="1100"/>
          </a:p>
        </p:txBody>
      </p:sp>
      <p:sp>
        <p:nvSpPr>
          <p:cNvPr id="332" name="Google Shape;332;p19"/>
          <p:cNvSpPr txBox="1"/>
          <p:nvPr>
            <p:ph idx="1" type="body"/>
          </p:nvPr>
        </p:nvSpPr>
        <p:spPr>
          <a:xfrm>
            <a:off x="732075" y="1360175"/>
            <a:ext cx="3363600" cy="337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sz="1500"/>
              <a:t>Os modelos matemáticos são funções de distribuição estatísticas. Na verdade, essas funções representam uma família de distribuições, não apenas uma única distribuição. </a:t>
            </a:r>
            <a:endParaRPr sz="1500"/>
          </a:p>
          <a:p>
            <a:pPr indent="0" lvl="0" marL="0" rtl="0" algn="l">
              <a:spcBef>
                <a:spcPts val="1600"/>
              </a:spcBef>
              <a:spcAft>
                <a:spcPts val="1600"/>
              </a:spcAft>
              <a:buNone/>
            </a:pPr>
            <a:r>
              <a:rPr lang="pt-BR" sz="1500"/>
              <a:t>Cada membro da família tem características comuns que são representadas pelos parâmetros da função.</a:t>
            </a:r>
            <a:endParaRPr sz="1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xEl>
                                              <p:pRg end="0" st="0"/>
                                            </p:txEl>
                                          </p:spTgt>
                                        </p:tgtEl>
                                        <p:attrNameLst>
                                          <p:attrName>style.visibility</p:attrName>
                                        </p:attrNameLst>
                                      </p:cBhvr>
                                      <p:to>
                                        <p:strVal val="visible"/>
                                      </p:to>
                                    </p:set>
                                    <p:animEffect filter="fade" transition="in">
                                      <p:cBhvr>
                                        <p:cTn dur="1000"/>
                                        <p:tgtEl>
                                          <p:spTgt spid="3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2">
                                            <p:txEl>
                                              <p:pRg end="1" st="1"/>
                                            </p:txEl>
                                          </p:spTgt>
                                        </p:tgtEl>
                                        <p:attrNameLst>
                                          <p:attrName>style.visibility</p:attrName>
                                        </p:attrNameLst>
                                      </p:cBhvr>
                                      <p:to>
                                        <p:strVal val="visible"/>
                                      </p:to>
                                    </p:set>
                                    <p:animEffect filter="fade" transition="in">
                                      <p:cBhvr>
                                        <p:cTn dur="1000"/>
                                        <p:tgtEl>
                                          <p:spTgt spid="3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0" st="0"/>
                                            </p:txEl>
                                          </p:spTgt>
                                        </p:tgtEl>
                                        <p:attrNameLst>
                                          <p:attrName>style.visibility</p:attrName>
                                        </p:attrNameLst>
                                      </p:cBhvr>
                                      <p:to>
                                        <p:strVal val="visible"/>
                                      </p:to>
                                    </p:set>
                                    <p:animEffect filter="fade" transition="in">
                                      <p:cBhvr>
                                        <p:cTn dur="1000"/>
                                        <p:tgtEl>
                                          <p:spTgt spid="32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1" st="1"/>
                                            </p:txEl>
                                          </p:spTgt>
                                        </p:tgtEl>
                                        <p:attrNameLst>
                                          <p:attrName>style.visibility</p:attrName>
                                        </p:attrNameLst>
                                      </p:cBhvr>
                                      <p:to>
                                        <p:strVal val="visible"/>
                                      </p:to>
                                    </p:set>
                                    <p:animEffect filter="fade" transition="in">
                                      <p:cBhvr>
                                        <p:cTn dur="1000"/>
                                        <p:tgtEl>
                                          <p:spTgt spid="32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9">
                                            <p:txEl>
                                              <p:pRg end="2" st="2"/>
                                            </p:txEl>
                                          </p:spTgt>
                                        </p:tgtEl>
                                        <p:attrNameLst>
                                          <p:attrName>style.visibility</p:attrName>
                                        </p:attrNameLst>
                                      </p:cBhvr>
                                      <p:to>
                                        <p:strVal val="visible"/>
                                      </p:to>
                                    </p:set>
                                    <p:animEffect filter="fade" transition="in">
                                      <p:cBhvr>
                                        <p:cTn dur="1000"/>
                                        <p:tgtEl>
                                          <p:spTgt spid="329">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2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modelos de desigualdade</a:t>
            </a:r>
            <a:endParaRPr/>
          </a:p>
        </p:txBody>
      </p:sp>
      <p:sp>
        <p:nvSpPr>
          <p:cNvPr id="338" name="Google Shape;338;p20"/>
          <p:cNvSpPr txBox="1"/>
          <p:nvPr>
            <p:ph idx="1" type="body"/>
          </p:nvPr>
        </p:nvSpPr>
        <p:spPr>
          <a:xfrm>
            <a:off x="1183000" y="1380325"/>
            <a:ext cx="7030500" cy="311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pt-BR" sz="1500">
                <a:solidFill>
                  <a:srgbClr val="980000"/>
                </a:solidFill>
              </a:rPr>
              <a:t>Todavia, em se tratando de renda, as curvas de distribuição de frequência mais comuns não são simétricas, tendo geralmente uma cauda prolongada à direita.</a:t>
            </a:r>
            <a:r>
              <a:rPr lang="pt-BR" sz="1500"/>
              <a:t> </a:t>
            </a:r>
            <a:endParaRPr sz="1500"/>
          </a:p>
          <a:p>
            <a:pPr indent="0" lvl="0" marL="0" rtl="0" algn="l">
              <a:spcBef>
                <a:spcPts val="1600"/>
              </a:spcBef>
              <a:spcAft>
                <a:spcPts val="0"/>
              </a:spcAft>
              <a:buNone/>
            </a:pPr>
            <a:r>
              <a:rPr lang="pt-BR" sz="1500"/>
              <a:t>A distribuição lognormal reflete bem esta forma, ao contrário da distribuição normal que é simétrica. </a:t>
            </a:r>
            <a:endParaRPr sz="1500"/>
          </a:p>
          <a:p>
            <a:pPr indent="0" lvl="0" marL="0" rtl="0" algn="l">
              <a:spcBef>
                <a:spcPts val="1600"/>
              </a:spcBef>
              <a:spcAft>
                <a:spcPts val="1600"/>
              </a:spcAft>
              <a:buNone/>
            </a:pPr>
            <a:r>
              <a:rPr lang="pt-BR" sz="1500"/>
              <a:t>Há também outros motivos pelos quais a distribuição lognormal é conveniente, como por exemplo, nos casos em que a distribuição de renda não siga exatamente a distribuição lognormal, sua correspondente função bem-estar social segue; além disso, seus parâmetros são de fácil interpretação.</a:t>
            </a:r>
            <a:endParaRPr sz="1500"/>
          </a:p>
        </p:txBody>
      </p:sp>
      <p:sp>
        <p:nvSpPr>
          <p:cNvPr id="339" name="Google Shape;339;p2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340" name="Google Shape;340;p20"/>
          <p:cNvSpPr txBox="1"/>
          <p:nvPr/>
        </p:nvSpPr>
        <p:spPr>
          <a:xfrm>
            <a:off x="4095600" y="4681250"/>
            <a:ext cx="4572000" cy="4521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1600"/>
              </a:spcAft>
              <a:buNone/>
            </a:pPr>
            <a:r>
              <a:rPr lang="pt-BR" sz="1000">
                <a:solidFill>
                  <a:schemeClr val="dk2"/>
                </a:solidFill>
                <a:latin typeface="Nunito"/>
                <a:ea typeface="Nunito"/>
                <a:cs typeface="Nunito"/>
                <a:sym typeface="Nunito"/>
              </a:rPr>
              <a:t>(RUSSO; BRESCIANI FILHO, 2018 - Desigualdade Social e Pobreza: Aspectos Analíticos e Estatísticos da Desigualdade Social e Pobreza)</a:t>
            </a:r>
            <a:endParaRPr sz="11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xEl>
                                              <p:pRg end="0" st="0"/>
                                            </p:txEl>
                                          </p:spTgt>
                                        </p:tgtEl>
                                        <p:attrNameLst>
                                          <p:attrName>style.visibility</p:attrName>
                                        </p:attrNameLst>
                                      </p:cBhvr>
                                      <p:to>
                                        <p:strVal val="visible"/>
                                      </p:to>
                                    </p:set>
                                    <p:animEffect filter="fade" transition="in">
                                      <p:cBhvr>
                                        <p:cTn dur="1000"/>
                                        <p:tgtEl>
                                          <p:spTgt spid="33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xEl>
                                              <p:pRg end="1" st="1"/>
                                            </p:txEl>
                                          </p:spTgt>
                                        </p:tgtEl>
                                        <p:attrNameLst>
                                          <p:attrName>style.visibility</p:attrName>
                                        </p:attrNameLst>
                                      </p:cBhvr>
                                      <p:to>
                                        <p:strVal val="visible"/>
                                      </p:to>
                                    </p:set>
                                    <p:animEffect filter="fade" transition="in">
                                      <p:cBhvr>
                                        <p:cTn dur="1000"/>
                                        <p:tgtEl>
                                          <p:spTgt spid="33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xEl>
                                              <p:pRg end="2" st="2"/>
                                            </p:txEl>
                                          </p:spTgt>
                                        </p:tgtEl>
                                        <p:attrNameLst>
                                          <p:attrName>style.visibility</p:attrName>
                                        </p:attrNameLst>
                                      </p:cBhvr>
                                      <p:to>
                                        <p:strVal val="visible"/>
                                      </p:to>
                                    </p:set>
                                    <p:animEffect filter="fade" transition="in">
                                      <p:cBhvr>
                                        <p:cTn dur="1000"/>
                                        <p:tgtEl>
                                          <p:spTgt spid="33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21"/>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pt-BR"/>
              <a:t>Distribuição normal (Gauss) ou não?! </a:t>
            </a:r>
            <a:endParaRPr/>
          </a:p>
        </p:txBody>
      </p:sp>
      <p:sp>
        <p:nvSpPr>
          <p:cNvPr id="346" name="Google Shape;346;p21"/>
          <p:cNvSpPr txBox="1"/>
          <p:nvPr>
            <p:ph idx="1" type="body"/>
          </p:nvPr>
        </p:nvSpPr>
        <p:spPr>
          <a:xfrm>
            <a:off x="635550" y="2155850"/>
            <a:ext cx="3757500" cy="1436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600"/>
              <a:t>“</a:t>
            </a:r>
            <a:r>
              <a:rPr lang="pt-BR" sz="1600"/>
              <a:t>As distribuições mais frequentes são a distribuição log-normal, a distribuição de Gibbs ou exponencial, a distribuição Gamma e a lei de potência.”</a:t>
            </a:r>
            <a:endParaRPr sz="1600"/>
          </a:p>
        </p:txBody>
      </p:sp>
      <p:sp>
        <p:nvSpPr>
          <p:cNvPr id="347" name="Google Shape;347;p2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pt-BR"/>
              <a:t>‹#›</a:t>
            </a:fld>
            <a:endParaRPr/>
          </a:p>
        </p:txBody>
      </p:sp>
      <p:sp>
        <p:nvSpPr>
          <p:cNvPr id="348" name="Google Shape;348;p21"/>
          <p:cNvSpPr txBox="1"/>
          <p:nvPr>
            <p:ph idx="1" type="body"/>
          </p:nvPr>
        </p:nvSpPr>
        <p:spPr>
          <a:xfrm>
            <a:off x="1420550" y="4606175"/>
            <a:ext cx="7030500" cy="359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600"/>
              <a:t>C</a:t>
            </a:r>
            <a:r>
              <a:rPr lang="pt-BR" sz="1600"/>
              <a:t>OELHO (2004, p. 11) - Modelos de Distribuição de Riqueza.</a:t>
            </a:r>
            <a:endParaRPr sz="1600"/>
          </a:p>
        </p:txBody>
      </p:sp>
      <p:sp>
        <p:nvSpPr>
          <p:cNvPr id="349" name="Google Shape;349;p21"/>
          <p:cNvSpPr txBox="1"/>
          <p:nvPr>
            <p:ph idx="1" type="body"/>
          </p:nvPr>
        </p:nvSpPr>
        <p:spPr>
          <a:xfrm>
            <a:off x="4959025" y="2100725"/>
            <a:ext cx="3757500" cy="1798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pt-BR" sz="1600"/>
              <a:t>“</a:t>
            </a:r>
            <a:r>
              <a:rPr lang="pt-BR" sz="1600"/>
              <a:t>Os índices que normalmente são utilizados para caracterizar as distribuições são o expoente de Pareto, o índice de Gibrat e o índice de Gini.”</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6">
                                            <p:txEl>
                                              <p:pRg end="0" st="0"/>
                                            </p:txEl>
                                          </p:spTgt>
                                        </p:tgtEl>
                                        <p:attrNameLst>
                                          <p:attrName>style.visibility</p:attrName>
                                        </p:attrNameLst>
                                      </p:cBhvr>
                                      <p:to>
                                        <p:strVal val="visible"/>
                                      </p:to>
                                    </p:set>
                                    <p:animEffect filter="fade" transition="in">
                                      <p:cBhvr>
                                        <p:cTn dur="1000"/>
                                        <p:tgtEl>
                                          <p:spTgt spid="34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9"/>
                                        </p:tgtEl>
                                        <p:attrNameLst>
                                          <p:attrName>style.visibility</p:attrName>
                                        </p:attrNameLst>
                                      </p:cBhvr>
                                      <p:to>
                                        <p:strVal val="visible"/>
                                      </p:to>
                                    </p:set>
                                    <p:animEffect filter="fade" transition="in">
                                      <p:cBhvr>
                                        <p:cTn dur="1000"/>
                                        <p:tgtEl>
                                          <p:spTgt spid="3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