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23"/>
  </p:notesMasterIdLst>
  <p:sldIdLst>
    <p:sldId id="256" r:id="rId2"/>
    <p:sldId id="279" r:id="rId3"/>
    <p:sldId id="281" r:id="rId4"/>
    <p:sldId id="277" r:id="rId5"/>
    <p:sldId id="268" r:id="rId6"/>
    <p:sldId id="278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8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lipe Comunello" initials="FC" lastIdx="1" clrIdx="0">
    <p:extLst>
      <p:ext uri="{19B8F6BF-5375-455C-9EA6-DF929625EA0E}">
        <p15:presenceInfo xmlns:p15="http://schemas.microsoft.com/office/powerpoint/2012/main" userId="a44fa8351b0fc0d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9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3096C8-9BFD-406D-A3FE-B9B6900FCB9B}" type="datetimeFigureOut">
              <a:rPr lang="pt-BR" smtClean="0"/>
              <a:t>24/04/2018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7DFC6-6758-4E3E-BCB0-752CFEE4C4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9209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2083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0354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515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383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213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9762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593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48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285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96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407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62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366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639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70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1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822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711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437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4321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institutopapai.blogspot.com.br/" TargetMode="External"/><Relationship Id="rId3" Type="http://schemas.openxmlformats.org/officeDocument/2006/relationships/hyperlink" Target="https://www.pagu.unicamp.br/" TargetMode="External"/><Relationship Id="rId7" Type="http://schemas.openxmlformats.org/officeDocument/2006/relationships/hyperlink" Target="http://www.ufrgs.br/nupsex/crdh.html" TargetMode="External"/><Relationship Id="rId2" Type="http://schemas.openxmlformats.org/officeDocument/2006/relationships/hyperlink" Target="http://www.forumseguranca.org.b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frgs.br/meninasnaciencia/" TargetMode="External"/><Relationship Id="rId5" Type="http://schemas.openxmlformats.org/officeDocument/2006/relationships/hyperlink" Target="http://www.onumulheres.org.br/elesporelas/" TargetMode="External"/><Relationship Id="rId4" Type="http://schemas.openxmlformats.org/officeDocument/2006/relationships/hyperlink" Target="https://periodicos.ufsc.br/index.php/re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smtClean="0"/>
              <a:t>Aula pré</a:t>
            </a:r>
            <a:r>
              <a:rPr lang="pt-BR" b="1" dirty="0"/>
              <a:t>-</a:t>
            </a:r>
            <a:r>
              <a:rPr lang="pt-BR" b="1" dirty="0" smtClean="0"/>
              <a:t>prova</a:t>
            </a:r>
            <a:r>
              <a:rPr lang="pt-BR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BR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24/04/2018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</a:pPr>
            <a:r>
              <a:rPr lang="pt-BR" sz="2200" dirty="0">
                <a:sym typeface="Calibri"/>
              </a:rPr>
              <a:t>PROF. FELIPE JOSÉ COMUNELLO</a:t>
            </a:r>
            <a:endParaRPr lang="pt-BR" sz="2200" dirty="0"/>
          </a:p>
          <a:p>
            <a:r>
              <a:rPr lang="pt-BR" dirty="0" smtClean="0"/>
              <a:t>Introdução ao pensamento social</a:t>
            </a:r>
          </a:p>
          <a:p>
            <a:r>
              <a:rPr lang="pt-BR" dirty="0" smtClean="0"/>
              <a:t>Bacharelado interdisciplinar em Ciência e tecnologia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13" y="91990"/>
            <a:ext cx="2016401" cy="16063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959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Os municípios mais e menos violentos (100 mil habitantes)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b="1" dirty="0" smtClean="0"/>
              <a:t>Mais violento</a:t>
            </a:r>
            <a:r>
              <a:rPr lang="pt-BR" sz="2400" dirty="0" smtClean="0"/>
              <a:t>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u="sng" dirty="0" smtClean="0"/>
              <a:t>Altamira</a:t>
            </a:r>
            <a:r>
              <a:rPr lang="pt-BR" dirty="0" smtClean="0"/>
              <a:t> – IDH médio (0,665), ensino fundamental completo 18 anos ou mais (46,1%), renda </a:t>
            </a:r>
            <a:r>
              <a:rPr lang="pt-BR" i="1" dirty="0" smtClean="0"/>
              <a:t>per capita</a:t>
            </a:r>
            <a:r>
              <a:rPr lang="pt-BR" dirty="0" smtClean="0"/>
              <a:t> inferior, crescimento rápido e desornado da cidade.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sz="2400" b="1" dirty="0" smtClean="0"/>
              <a:t>Menos violento</a:t>
            </a:r>
            <a:r>
              <a:rPr lang="pt-BR" sz="2400" dirty="0" smtClean="0"/>
              <a:t>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u="sng" dirty="0" smtClean="0"/>
              <a:t>Jaraguá do Sul </a:t>
            </a:r>
            <a:r>
              <a:rPr lang="pt-BR" dirty="0" smtClean="0"/>
              <a:t>– IDH alto (0,803), </a:t>
            </a:r>
            <a:r>
              <a:rPr lang="pt-BR" dirty="0"/>
              <a:t>ensino fundamental completo 18 anos ou mais </a:t>
            </a:r>
            <a:r>
              <a:rPr lang="pt-BR" dirty="0" smtClean="0"/>
              <a:t>(68,7%), </a:t>
            </a:r>
            <a:r>
              <a:rPr lang="pt-BR" dirty="0"/>
              <a:t>renda </a:t>
            </a:r>
            <a:r>
              <a:rPr lang="pt-BR" i="1" dirty="0"/>
              <a:t>per capita</a:t>
            </a:r>
            <a:r>
              <a:rPr lang="pt-BR" dirty="0"/>
              <a:t> </a:t>
            </a:r>
            <a:r>
              <a:rPr lang="pt-BR" dirty="0" smtClean="0"/>
              <a:t>(mais que o dobro de Altamira)</a:t>
            </a:r>
            <a:r>
              <a:rPr lang="pt-BR" dirty="0"/>
              <a:t>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13252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/>
              <a:t>Desempenho socioeconômico x </a:t>
            </a:r>
            <a:r>
              <a:rPr lang="pt-BR" sz="4400" dirty="0" smtClean="0"/>
              <a:t>criminalidade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b="1" dirty="0" smtClean="0"/>
              <a:t>mercado </a:t>
            </a:r>
            <a:r>
              <a:rPr lang="pt-BR" b="1" dirty="0"/>
              <a:t>de trabalho </a:t>
            </a:r>
            <a:r>
              <a:rPr lang="pt-BR" dirty="0"/>
              <a:t>(IPEA: 1% de diminuição da taxa de desemprego de homens faz com que a taxa de homicídio diminua de 2,1</a:t>
            </a:r>
            <a:r>
              <a:rPr lang="pt-BR" dirty="0" smtClean="0"/>
              <a:t>%);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 smtClean="0"/>
              <a:t>geração de renda </a:t>
            </a:r>
            <a:r>
              <a:rPr lang="pt-BR" dirty="0" smtClean="0"/>
              <a:t>(pode atrair mazelas, como os mercados ilícitos. Anos 2000, NO e NE, mercados ilícitos de drogas e o incremento da prevalência da violência letal [disputas por mercados e disciplinamento]);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 smtClean="0"/>
              <a:t>desorganização social </a:t>
            </a:r>
            <a:r>
              <a:rPr lang="pt-BR" dirty="0" smtClean="0"/>
              <a:t>(a migração de trabalhadores e pessoas em busca de oportunidade junto com alterações no espaço urbano e </a:t>
            </a:r>
            <a:r>
              <a:rPr lang="pt-BR" dirty="0" err="1" smtClean="0"/>
              <a:t>residêncial</a:t>
            </a:r>
            <a:r>
              <a:rPr lang="pt-BR" dirty="0" smtClean="0"/>
              <a:t> pode levar ao esgarçamento do controle social do crime [aumento de oportunidades de crime e de probabilidade de anonimato e fuga]).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 smtClean="0"/>
              <a:t>qualidade da política pública</a:t>
            </a:r>
            <a:r>
              <a:rPr lang="pt-BR" dirty="0" smtClean="0"/>
              <a:t> (políticas públicas preventivas e de controle no campo da segurança pública, mas também políticas de educação, assistência social, cultura e saúde).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dirty="0"/>
          </a:p>
          <a:p>
            <a:pPr>
              <a:buFont typeface="Wingdings" panose="05000000000000000000" pitchFamily="2" charset="2"/>
              <a:buChar char="ü"/>
            </a:pP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171732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Violência policial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As “intervenções </a:t>
            </a:r>
            <a:r>
              <a:rPr lang="pt-BR" dirty="0"/>
              <a:t>legais e operações de </a:t>
            </a:r>
            <a:r>
              <a:rPr lang="pt-BR" dirty="0" smtClean="0"/>
              <a:t>guerra” apresentam alto </a:t>
            </a:r>
            <a:r>
              <a:rPr lang="pt-BR" dirty="0"/>
              <a:t>grau de </a:t>
            </a:r>
            <a:r>
              <a:rPr lang="pt-BR" dirty="0" smtClean="0"/>
              <a:t>subnotificação;</a:t>
            </a:r>
          </a:p>
          <a:p>
            <a:r>
              <a:rPr lang="pt-BR" dirty="0" smtClean="0"/>
              <a:t>O modelo </a:t>
            </a:r>
            <a:r>
              <a:rPr lang="pt-BR" dirty="0"/>
              <a:t>de segurança pública </a:t>
            </a:r>
            <a:r>
              <a:rPr lang="pt-BR" dirty="0" smtClean="0"/>
              <a:t>é </a:t>
            </a:r>
            <a:r>
              <a:rPr lang="pt-BR" dirty="0"/>
              <a:t>conivente com o uso abusivo da força letal e execuções sumárias, ao mesmo tempo que expõe e </a:t>
            </a:r>
            <a:r>
              <a:rPr lang="pt-BR" dirty="0" err="1"/>
              <a:t>vitimiza</a:t>
            </a:r>
            <a:r>
              <a:rPr lang="pt-BR" dirty="0"/>
              <a:t> cada vez mais os seus </a:t>
            </a:r>
            <a:r>
              <a:rPr lang="pt-BR" dirty="0" smtClean="0"/>
              <a:t>agentes;</a:t>
            </a:r>
          </a:p>
          <a:p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* </a:t>
            </a:r>
            <a:r>
              <a:rPr lang="pt-BR" dirty="0"/>
              <a:t>O</a:t>
            </a:r>
            <a:r>
              <a:rPr lang="pt-BR" dirty="0" smtClean="0"/>
              <a:t> </a:t>
            </a:r>
            <a:r>
              <a:rPr lang="pt-BR" dirty="0"/>
              <a:t>Brasil foi condenado pela Corte Interamericana de Direitos Humanos (Corte IDH), em sentença do dia 16 de fevereiro de 2017, no Caso Favela Nova </a:t>
            </a:r>
            <a:r>
              <a:rPr lang="pt-BR" dirty="0" smtClean="0"/>
              <a:t>Brasília.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6477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Juventude perdida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2" y="2052918"/>
            <a:ext cx="8846231" cy="4565596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Desde 1980 processo gradativo de vitimização letal da juventude;</a:t>
            </a:r>
          </a:p>
          <a:p>
            <a:r>
              <a:rPr lang="pt-BR" dirty="0" smtClean="0"/>
              <a:t>Pico da taxa de homicídios: 21 anos;</a:t>
            </a:r>
          </a:p>
          <a:p>
            <a:r>
              <a:rPr lang="pt-BR" dirty="0"/>
              <a:t>92% dos homicídios </a:t>
            </a:r>
            <a:r>
              <a:rPr lang="pt-BR" dirty="0" smtClean="0"/>
              <a:t>são de homens;</a:t>
            </a:r>
          </a:p>
          <a:p>
            <a:r>
              <a:rPr lang="pt-BR" dirty="0"/>
              <a:t>fenômeno </a:t>
            </a:r>
            <a:r>
              <a:rPr lang="pt-BR" dirty="0" smtClean="0"/>
              <a:t>denunciado </a:t>
            </a:r>
            <a:r>
              <a:rPr lang="pt-BR" dirty="0"/>
              <a:t>há anos por organizações não governamentais de direitos humanos e movimentos </a:t>
            </a:r>
            <a:r>
              <a:rPr lang="pt-BR" dirty="0" smtClean="0"/>
              <a:t>sociais e por uma Comissão </a:t>
            </a:r>
            <a:r>
              <a:rPr lang="pt-BR" dirty="0"/>
              <a:t>Parlamentar de Inquérito no </a:t>
            </a:r>
            <a:r>
              <a:rPr lang="pt-BR" dirty="0" smtClean="0"/>
              <a:t>Senado;</a:t>
            </a:r>
          </a:p>
          <a:p>
            <a:pPr marL="0" indent="0">
              <a:buNone/>
            </a:pPr>
            <a:r>
              <a:rPr lang="pt-BR" dirty="0" smtClean="0"/>
              <a:t>* “Irracionalidade social”: falta de investimento na educação infantil reduz a aderência e concordância do indivíduo aos valores sociais vigentes e aumentam os incentivos para uma trajetória de delinquência e crime (</a:t>
            </a:r>
            <a:r>
              <a:rPr lang="pt-BR" dirty="0" smtClean="0">
                <a:solidFill>
                  <a:srgbClr val="FFFF00"/>
                </a:solidFill>
              </a:rPr>
              <a:t>DURKHEIM!!!</a:t>
            </a:r>
            <a:r>
              <a:rPr lang="pt-BR" dirty="0" smtClean="0"/>
              <a:t>). O temor e a ânsia por vingança levam ao clamor diminuição da idade de imputabilidade penal, a truculência policial e o encarceramento em massa que dinamizam a criminalidade violenta e tem um alto custo orçamentário, econômico e social.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851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Homicídios de negros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565596"/>
          </a:xfrm>
        </p:spPr>
        <p:txBody>
          <a:bodyPr>
            <a:normAutofit fontScale="77500" lnSpcReduction="20000"/>
          </a:bodyPr>
          <a:lstStyle/>
          <a:p>
            <a:r>
              <a:rPr lang="pt-BR" sz="2400" dirty="0" smtClean="0"/>
              <a:t>A cada 100 pessoas assassinadas, 71 são negras;</a:t>
            </a:r>
          </a:p>
          <a:p>
            <a:r>
              <a:rPr lang="pt-BR" sz="2400" dirty="0" smtClean="0"/>
              <a:t>Jovens e negros do sexo masculino são assassinados como se vivessem em situação de guerra;</a:t>
            </a:r>
          </a:p>
          <a:p>
            <a:r>
              <a:rPr lang="pt-BR" sz="2400" dirty="0" smtClean="0"/>
              <a:t>A tragédia da população negra não se restringe a causas socioeconômicas: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O </a:t>
            </a:r>
            <a:r>
              <a:rPr lang="pt-BR" dirty="0"/>
              <a:t>cidadão negro possui chances 23,5% maiores de sofrer assassinato em relação a cidadãos de outras raças/cores, já descontado o efeito da idade, sexo, escolaridade, estado civil e bairro de </a:t>
            </a:r>
            <a:r>
              <a:rPr lang="pt-BR" dirty="0" smtClean="0"/>
              <a:t>residência;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Rio de Janeiro é partida </a:t>
            </a:r>
            <a:r>
              <a:rPr lang="pt-BR" dirty="0" smtClean="0"/>
              <a:t>na </a:t>
            </a:r>
            <a:r>
              <a:rPr lang="pt-BR" dirty="0"/>
              <a:t>dimensão econômica entre pobres e ricos, </a:t>
            </a:r>
            <a:r>
              <a:rPr lang="pt-BR" dirty="0" smtClean="0"/>
              <a:t>na </a:t>
            </a:r>
            <a:r>
              <a:rPr lang="pt-BR" dirty="0"/>
              <a:t>dimensão </a:t>
            </a:r>
            <a:r>
              <a:rPr lang="pt-BR" dirty="0" smtClean="0"/>
              <a:t>geográfica e na </a:t>
            </a:r>
            <a:r>
              <a:rPr lang="pt-BR" dirty="0"/>
              <a:t>cor da </a:t>
            </a:r>
            <a:r>
              <a:rPr lang="pt-BR" dirty="0" smtClean="0"/>
              <a:t>pele.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“</a:t>
            </a:r>
            <a:r>
              <a:rPr lang="pt-BR" dirty="0"/>
              <a:t>Índice de Vulnerabilidade Juvenil à Violência e Desigualdade</a:t>
            </a:r>
            <a:r>
              <a:rPr lang="pt-BR" dirty="0" smtClean="0"/>
              <a:t>”: o FBSP </a:t>
            </a:r>
            <a:r>
              <a:rPr lang="pt-BR" dirty="0"/>
              <a:t>incorporou um indicador de desigualdade racial ao indicador sintético de vulnerabilidade à violência dos jovens (mortalidade por homicídios, por acidente de trânsito, frequência à escola e situação de emprego, pobreza e desigualdade). Foi constatado que em todas as Unidades da Federação, com exceção do Paraná, os negros com idade entre 12 e 29 anos apresentavam mais risco de exposição à violência que os brancos na mesma faixa etária</a:t>
            </a:r>
            <a:r>
              <a:rPr lang="pt-BR" dirty="0" smtClean="0"/>
              <a:t>. </a:t>
            </a:r>
            <a:r>
              <a:rPr lang="pt-BR" dirty="0"/>
              <a:t>Em 2012, </a:t>
            </a:r>
            <a:r>
              <a:rPr lang="pt-BR" dirty="0" smtClean="0"/>
              <a:t>o </a:t>
            </a:r>
            <a:r>
              <a:rPr lang="pt-BR" dirty="0"/>
              <a:t>risco relativo de um jovem negro ser vítima de homicídio era 2,6 vezes maior do que um jovem branco.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6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Violência contra a mulher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2" y="2052918"/>
            <a:ext cx="9760631" cy="4478511"/>
          </a:xfrm>
        </p:spPr>
        <p:txBody>
          <a:bodyPr>
            <a:normAutofit fontScale="92500" lnSpcReduction="20000"/>
          </a:bodyPr>
          <a:lstStyle/>
          <a:p>
            <a:r>
              <a:rPr lang="pt-BR" sz="2200" dirty="0"/>
              <a:t>Lei </a:t>
            </a:r>
            <a:r>
              <a:rPr lang="pt-BR" sz="2200" dirty="0" smtClean="0"/>
              <a:t>13.104/15 – Lei do Feminicídio (três anos!):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“torna </a:t>
            </a:r>
            <a:r>
              <a:rPr lang="pt-BR" dirty="0"/>
              <a:t>o homicídio de mulheres em crime hediondo quando envolve violência doméstica e familiar, e menosprezo ou discriminação à condição de </a:t>
            </a:r>
            <a:r>
              <a:rPr lang="pt-BR" dirty="0" smtClean="0"/>
              <a:t>mulher”.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Altera o art</a:t>
            </a:r>
            <a:r>
              <a:rPr lang="pt-BR" dirty="0"/>
              <a:t>. 121 do Código </a:t>
            </a:r>
            <a:r>
              <a:rPr lang="pt-BR" dirty="0" smtClean="0"/>
              <a:t>Penal – fundamental para dar visibilidade nos registros oficiais. </a:t>
            </a:r>
          </a:p>
          <a:p>
            <a:r>
              <a:rPr lang="pt-BR" sz="2200" dirty="0" smtClean="0"/>
              <a:t>Enquanto </a:t>
            </a:r>
            <a:r>
              <a:rPr lang="pt-BR" sz="2200" dirty="0"/>
              <a:t>a mortalidade de mulheres não negras teve uma redução de 7,4% entre 2005 e 2015, atingindo 3,1 mortes para cada 100 mil mulheres não negras – ou seja, abaixo da média nacional -, a mortalidade de mulheres negras observou um aumento de 22% no mesmo período, chegando à taxa de 5,2 mortes para cada 100 mil mulheres negras, acima da média </a:t>
            </a:r>
            <a:r>
              <a:rPr lang="pt-BR" sz="2200" dirty="0" smtClean="0"/>
              <a:t>nacional;</a:t>
            </a:r>
          </a:p>
          <a:p>
            <a:r>
              <a:rPr lang="pt-BR" sz="2200" dirty="0"/>
              <a:t>65,3% das mulheres assassinadas no Brasil no último ano eram negras, na evidência de que a combinação entre desigualdade de gênero e racismo é extremamente perversa e configura variável fundamental para compreendermos a violência letal contra a mulher no </a:t>
            </a:r>
            <a:r>
              <a:rPr lang="pt-BR" sz="2200" dirty="0" smtClean="0"/>
              <a:t>país.</a:t>
            </a:r>
          </a:p>
        </p:txBody>
      </p:sp>
    </p:spTree>
    <p:extLst>
      <p:ext uri="{BB962C8B-B14F-4D97-AF65-F5344CB8AC3E}">
        <p14:creationId xmlns:p14="http://schemas.microsoft.com/office/powerpoint/2010/main" val="16956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Violência contra a mulher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2" y="2052918"/>
            <a:ext cx="9760631" cy="4478511"/>
          </a:xfrm>
        </p:spPr>
        <p:txBody>
          <a:bodyPr>
            <a:normAutofit fontScale="92500" lnSpcReduction="10000"/>
          </a:bodyPr>
          <a:lstStyle/>
          <a:p>
            <a:r>
              <a:rPr lang="pt-BR" sz="2400" dirty="0" smtClean="0"/>
              <a:t>Outras </a:t>
            </a:r>
            <a:r>
              <a:rPr lang="pt-BR" sz="2400" dirty="0"/>
              <a:t>violências de </a:t>
            </a:r>
            <a:r>
              <a:rPr lang="pt-BR" sz="2400" dirty="0" smtClean="0"/>
              <a:t>gênero especificadas na </a:t>
            </a:r>
            <a:r>
              <a:rPr lang="pt-BR" sz="2400" dirty="0"/>
              <a:t>Lei Maria da Penha (Lei 11.340/06</a:t>
            </a:r>
            <a:r>
              <a:rPr lang="pt-BR" sz="2400" dirty="0" smtClean="0"/>
              <a:t>) antecedem </a:t>
            </a:r>
            <a:r>
              <a:rPr lang="pt-BR" sz="2400" dirty="0"/>
              <a:t>o desfecho </a:t>
            </a:r>
            <a:r>
              <a:rPr lang="pt-BR" sz="2400" dirty="0" smtClean="0"/>
              <a:t>fatal: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Violência </a:t>
            </a:r>
            <a:r>
              <a:rPr lang="pt-BR" dirty="0"/>
              <a:t>psicológica, patrimonial, física ou </a:t>
            </a:r>
            <a:r>
              <a:rPr lang="pt-BR" dirty="0" smtClean="0"/>
              <a:t>sexual (movimento </a:t>
            </a:r>
            <a:r>
              <a:rPr lang="pt-BR" dirty="0"/>
              <a:t>de agravamento </a:t>
            </a:r>
            <a:r>
              <a:rPr lang="pt-BR" dirty="0" smtClean="0"/>
              <a:t>crescente) </a:t>
            </a:r>
          </a:p>
          <a:p>
            <a:r>
              <a:rPr lang="pt-BR" sz="2400" dirty="0" smtClean="0"/>
              <a:t>2016: 29</a:t>
            </a:r>
            <a:r>
              <a:rPr lang="pt-BR" sz="2400" dirty="0"/>
              <a:t>% das mulheres brasileiras relataram ter sofrido algum tipo de violência segundo </a:t>
            </a:r>
            <a:r>
              <a:rPr lang="pt-BR" sz="2400" dirty="0" smtClean="0"/>
              <a:t>pesquisa (DATAFOLHA/FBSP):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200" dirty="0"/>
              <a:t>A</a:t>
            </a:r>
            <a:r>
              <a:rPr lang="pt-BR" sz="2200" dirty="0" smtClean="0"/>
              <a:t>penas </a:t>
            </a:r>
            <a:r>
              <a:rPr lang="pt-BR" sz="2200" dirty="0"/>
              <a:t>11% dessas mulheres procuraram uma delegacia da mulher. </a:t>
            </a:r>
            <a:endParaRPr lang="pt-BR" sz="22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t-BR" sz="2200" dirty="0" smtClean="0"/>
              <a:t>A </a:t>
            </a:r>
            <a:r>
              <a:rPr lang="pt-BR" sz="2200" dirty="0"/>
              <a:t>pesquisa também apontou que em 43% dos casos a agressão mais grave foi no domicílio</a:t>
            </a:r>
            <a:r>
              <a:rPr lang="pt-BR" sz="2200" dirty="0" smtClean="0"/>
              <a:t>.</a:t>
            </a:r>
            <a:endParaRPr lang="pt-BR" sz="1900" dirty="0" smtClean="0"/>
          </a:p>
          <a:p>
            <a:r>
              <a:rPr lang="pt-BR" sz="2400" dirty="0" smtClean="0"/>
              <a:t>Necessidade de desenvolver </a:t>
            </a:r>
            <a:r>
              <a:rPr lang="pt-BR" sz="2400" dirty="0"/>
              <a:t>ações e programas </a:t>
            </a:r>
            <a:r>
              <a:rPr lang="pt-BR" sz="2400" dirty="0" err="1"/>
              <a:t>multisetoriais</a:t>
            </a:r>
            <a:r>
              <a:rPr lang="pt-BR" sz="2400" dirty="0"/>
              <a:t> e </a:t>
            </a:r>
            <a:r>
              <a:rPr lang="pt-BR" sz="2400" dirty="0" smtClean="0"/>
              <a:t>multidisciplinares &gt; </a:t>
            </a:r>
            <a:r>
              <a:rPr lang="pt-BR" sz="2400" dirty="0"/>
              <a:t>Pesquisa de Condições Socioeconômicas e Violência Doméstica e Familiar contra a Mulher (</a:t>
            </a:r>
            <a:r>
              <a:rPr lang="pt-BR" sz="2400" dirty="0" err="1"/>
              <a:t>PCSVDFMulher</a:t>
            </a:r>
            <a:r>
              <a:rPr lang="pt-BR" sz="2400" dirty="0" smtClean="0"/>
              <a:t>)</a:t>
            </a:r>
            <a:r>
              <a:rPr lang="pt-BR" sz="2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79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Armas de fogo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2" y="2052918"/>
            <a:ext cx="9760631" cy="4478511"/>
          </a:xfrm>
        </p:spPr>
        <p:txBody>
          <a:bodyPr>
            <a:normAutofit fontScale="92500"/>
          </a:bodyPr>
          <a:lstStyle/>
          <a:p>
            <a:r>
              <a:rPr lang="pt-BR" sz="2600" dirty="0" smtClean="0"/>
              <a:t>No Brasil em </a:t>
            </a:r>
            <a:r>
              <a:rPr lang="pt-BR" sz="2600" dirty="0"/>
              <a:t>2015, 41.817 pessoas sofreram homicídio em decorrência do uso das armas de </a:t>
            </a:r>
            <a:r>
              <a:rPr lang="pt-BR" sz="2600" dirty="0" smtClean="0"/>
              <a:t>fogo (71,9</a:t>
            </a:r>
            <a:r>
              <a:rPr lang="pt-BR" sz="2600" dirty="0"/>
              <a:t>% do total de </a:t>
            </a:r>
            <a:r>
              <a:rPr lang="pt-BR" sz="2600" dirty="0" smtClean="0"/>
              <a:t>casos). Enquanto na </a:t>
            </a:r>
            <a:r>
              <a:rPr lang="pt-BR" sz="2600" dirty="0"/>
              <a:t>Europa17, por exemplo, esse índice é bastante discrepante e encontra-se na ordem de 21%. </a:t>
            </a:r>
            <a:endParaRPr lang="pt-BR" sz="2600" dirty="0"/>
          </a:p>
          <a:p>
            <a:r>
              <a:rPr lang="pt-BR" sz="2600" dirty="0" smtClean="0"/>
              <a:t>A literatura internacional mostra </a:t>
            </a:r>
            <a:r>
              <a:rPr lang="pt-BR" sz="2600" dirty="0"/>
              <a:t>que a proliferação da arma de </a:t>
            </a:r>
            <a:r>
              <a:rPr lang="pt-BR" sz="2600" dirty="0" smtClean="0"/>
              <a:t>fogo representa </a:t>
            </a:r>
            <a:r>
              <a:rPr lang="pt-BR" sz="2600" dirty="0"/>
              <a:t>um fator de risco para as famílias </a:t>
            </a:r>
            <a:r>
              <a:rPr lang="pt-BR" sz="2600" dirty="0" smtClean="0"/>
              <a:t>(faz </a:t>
            </a:r>
            <a:r>
              <a:rPr lang="pt-BR" sz="2600" dirty="0"/>
              <a:t>aumentar o risco de suicídios, acidentes fatais envolvendo crianças, feminicídios e </a:t>
            </a:r>
            <a:r>
              <a:rPr lang="pt-BR" sz="2600" dirty="0" smtClean="0"/>
              <a:t>homicídios) e acarreta </a:t>
            </a:r>
            <a:r>
              <a:rPr lang="pt-BR" sz="2600" dirty="0"/>
              <a:t>um aumento na taxa de homicídios na </a:t>
            </a:r>
            <a:r>
              <a:rPr lang="pt-BR" sz="2600" dirty="0" smtClean="0"/>
              <a:t>sociedade: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200" dirty="0" smtClean="0"/>
              <a:t>Ver o “</a:t>
            </a:r>
            <a:r>
              <a:rPr lang="pt-BR" sz="2200" dirty="0"/>
              <a:t>Manifesto dos pesquisadores contra a revogação do Estatuto do Desarmamento” </a:t>
            </a:r>
            <a:endParaRPr lang="pt-BR" sz="2200" dirty="0" smtClean="0"/>
          </a:p>
          <a:p>
            <a:pPr marL="0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44344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Armas de fogo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2" y="2052918"/>
            <a:ext cx="9760631" cy="4478511"/>
          </a:xfrm>
        </p:spPr>
        <p:txBody>
          <a:bodyPr>
            <a:normAutofit/>
          </a:bodyPr>
          <a:lstStyle/>
          <a:p>
            <a:r>
              <a:rPr lang="pt-BR" sz="2400" dirty="0" smtClean="0"/>
              <a:t>A </a:t>
            </a:r>
            <a:r>
              <a:rPr lang="pt-BR" sz="2400" dirty="0"/>
              <a:t>cada 1% no aumento da proliferação de armas de fogo faz com que a taxa de homicídio aumente em torno de 2% nas </a:t>
            </a:r>
            <a:r>
              <a:rPr lang="pt-BR" sz="2400" dirty="0" smtClean="0"/>
              <a:t>cidades</a:t>
            </a:r>
            <a:r>
              <a:rPr lang="pt-BR" sz="2400" dirty="0"/>
              <a:t> </a:t>
            </a:r>
            <a:r>
              <a:rPr lang="pt-BR" sz="2400" dirty="0" smtClean="0"/>
              <a:t>(Cerqueira, 2014):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1700" dirty="0"/>
              <a:t>m</a:t>
            </a:r>
            <a:r>
              <a:rPr lang="pt-BR" sz="1700" dirty="0" smtClean="0"/>
              <a:t>ais armas disponíveis reduzem seu preço </a:t>
            </a:r>
            <a:r>
              <a:rPr lang="pt-BR" sz="1700" dirty="0"/>
              <a:t>no mercado </a:t>
            </a:r>
            <a:r>
              <a:rPr lang="pt-BR" sz="1700" dirty="0" smtClean="0"/>
              <a:t>ilegal (permite o acesso ao criminoso desorganizado, que mata depois de roubar);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1800" dirty="0"/>
              <a:t>as chances de um indivíduo armado sofrer homicídio, ao ser abordado por criminosos, </a:t>
            </a:r>
            <a:r>
              <a:rPr lang="pt-BR" sz="1800" dirty="0" smtClean="0"/>
              <a:t>aumenta;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1800" dirty="0"/>
              <a:t>muitos crimes letais </a:t>
            </a:r>
            <a:r>
              <a:rPr lang="pt-BR" sz="1800" dirty="0" smtClean="0"/>
              <a:t>(feminicídios</a:t>
            </a:r>
            <a:r>
              <a:rPr lang="pt-BR" sz="1800" dirty="0"/>
              <a:t>, brigas de bar, de trânsito, conflito entre vizinhos, etc.) acontecem num ambiente de conflito, em que o contendor com a arma de fogo na mão termina perdendo a cabeça e matando o oponente.</a:t>
            </a:r>
            <a:endParaRPr lang="pt-BR" sz="2400" dirty="0" smtClean="0"/>
          </a:p>
          <a:p>
            <a:pPr marL="0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1742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Armas de fogo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2" y="2052918"/>
            <a:ext cx="9760631" cy="4478511"/>
          </a:xfrm>
        </p:spPr>
        <p:txBody>
          <a:bodyPr>
            <a:normAutofit/>
          </a:bodyPr>
          <a:lstStyle/>
          <a:p>
            <a:r>
              <a:rPr lang="pt-BR" sz="2400" dirty="0"/>
              <a:t>E</a:t>
            </a:r>
            <a:r>
              <a:rPr lang="pt-BR" sz="2400" dirty="0" smtClean="0"/>
              <a:t>stá </a:t>
            </a:r>
            <a:r>
              <a:rPr lang="pt-BR" sz="2400" dirty="0"/>
              <a:t>em curso na Câmara dos Deputados o Projeto de Lei 3722/12, que visa revogar o Estatuto do Desarmamento, permitindo que até indivíduos que respondam a processos judiciais por crimes violentos possam não apenas ter o registro de até seis armas de fogo, mas possam portá-las livremente no espaço público. 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271404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Temas para discussão: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Porte de armas;</a:t>
            </a:r>
          </a:p>
          <a:p>
            <a:r>
              <a:rPr lang="pt-BR" sz="4000" dirty="0" smtClean="0"/>
              <a:t>Gênero;</a:t>
            </a:r>
          </a:p>
          <a:p>
            <a:r>
              <a:rPr lang="pt-BR" sz="4000" dirty="0" err="1" smtClean="0"/>
              <a:t>LGBTs</a:t>
            </a:r>
            <a:r>
              <a:rPr lang="pt-BR" sz="4000" dirty="0" smtClean="0"/>
              <a:t>;</a:t>
            </a:r>
          </a:p>
          <a:p>
            <a:r>
              <a:rPr lang="pt-BR" sz="4000" dirty="0" smtClean="0"/>
              <a:t>Descriminalização das drogas.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11866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15" y="197077"/>
            <a:ext cx="10116431" cy="646637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0257946" y="1251857"/>
            <a:ext cx="18578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sz="1600" dirty="0" smtClean="0"/>
              <a:t>O crescimento de homicídios por armas de fogo varia conforme o crescimento de homicídios;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600" dirty="0" smtClean="0"/>
              <a:t>Diferenças regionais:</a:t>
            </a:r>
          </a:p>
          <a:p>
            <a:pPr marL="285750" indent="-285750">
              <a:buFontTx/>
              <a:buChar char="-"/>
            </a:pPr>
            <a:r>
              <a:rPr lang="pt-BR" sz="1600" dirty="0" smtClean="0"/>
              <a:t>Estados do NO e NE aumentaram;</a:t>
            </a:r>
          </a:p>
          <a:p>
            <a:pPr marL="285750" indent="-285750">
              <a:buFontTx/>
              <a:buChar char="-"/>
            </a:pPr>
            <a:r>
              <a:rPr lang="pt-BR" sz="1600" dirty="0" smtClean="0"/>
              <a:t>RS e MS se particularizam;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96586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Sites indicados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Segurança Pública, Violência, Armas, Drogas: FÓRUM </a:t>
            </a:r>
            <a:r>
              <a:rPr lang="pt-BR" dirty="0" smtClean="0"/>
              <a:t>BRASILEIRO DE </a:t>
            </a:r>
            <a:r>
              <a:rPr lang="pt-BR" dirty="0"/>
              <a:t>SEGURANÇA </a:t>
            </a:r>
            <a:r>
              <a:rPr lang="pt-BR" dirty="0" smtClean="0"/>
              <a:t>PÚBLICA</a:t>
            </a:r>
            <a:r>
              <a:rPr lang="pt-BR" dirty="0"/>
              <a:t> </a:t>
            </a:r>
            <a:r>
              <a:rPr lang="pt-BR" dirty="0" smtClean="0"/>
              <a:t>(</a:t>
            </a:r>
            <a:r>
              <a:rPr lang="pt-BR" dirty="0" smtClean="0">
                <a:hlinkClick r:id="rId2"/>
              </a:rPr>
              <a:t>http</a:t>
            </a:r>
            <a:r>
              <a:rPr lang="pt-BR" dirty="0">
                <a:hlinkClick r:id="rId2"/>
              </a:rPr>
              <a:t>://</a:t>
            </a:r>
            <a:r>
              <a:rPr lang="pt-BR" smtClean="0">
                <a:hlinkClick r:id="rId2"/>
              </a:rPr>
              <a:t>www.forumseguranca.org.br</a:t>
            </a:r>
            <a:r>
              <a:rPr lang="pt-BR" smtClean="0"/>
              <a:t>);</a:t>
            </a:r>
            <a:endParaRPr lang="pt-BR" dirty="0"/>
          </a:p>
          <a:p>
            <a:r>
              <a:rPr lang="pt-BR" dirty="0" smtClean="0"/>
              <a:t>Gênero e sexualidade : </a:t>
            </a:r>
            <a:r>
              <a:rPr lang="pt-BR" dirty="0"/>
              <a:t>Núcleo de Estudos de Gênero – </a:t>
            </a:r>
            <a:r>
              <a:rPr lang="pt-BR" dirty="0" err="1" smtClean="0"/>
              <a:t>Pagu</a:t>
            </a:r>
            <a:r>
              <a:rPr lang="pt-BR" dirty="0"/>
              <a:t> </a:t>
            </a:r>
            <a:r>
              <a:rPr lang="pt-BR" dirty="0" smtClean="0"/>
              <a:t>(</a:t>
            </a:r>
            <a:r>
              <a:rPr lang="pt-BR" dirty="0" smtClean="0">
                <a:hlinkClick r:id="rId3"/>
              </a:rPr>
              <a:t>https</a:t>
            </a:r>
            <a:r>
              <a:rPr lang="pt-BR" dirty="0">
                <a:hlinkClick r:id="rId3"/>
              </a:rPr>
              <a:t>://</a:t>
            </a:r>
            <a:r>
              <a:rPr lang="pt-BR" dirty="0" smtClean="0">
                <a:hlinkClick r:id="rId3"/>
              </a:rPr>
              <a:t>www.pagu.unicamp.br</a:t>
            </a:r>
            <a:r>
              <a:rPr lang="pt-BR" dirty="0" smtClean="0"/>
              <a:t>), </a:t>
            </a:r>
            <a:r>
              <a:rPr lang="pt-BR" dirty="0"/>
              <a:t> Revista Estudos </a:t>
            </a:r>
            <a:r>
              <a:rPr lang="pt-BR" dirty="0" smtClean="0"/>
              <a:t>Feministas </a:t>
            </a:r>
            <a:r>
              <a:rPr lang="pt-BR" dirty="0"/>
              <a:t>(</a:t>
            </a:r>
            <a:r>
              <a:rPr lang="pt-BR" dirty="0">
                <a:hlinkClick r:id="rId4"/>
              </a:rPr>
              <a:t>https://</a:t>
            </a:r>
            <a:r>
              <a:rPr lang="pt-BR" dirty="0" smtClean="0">
                <a:hlinkClick r:id="rId4"/>
              </a:rPr>
              <a:t>periodicos.ufsc.br/index.php/ref</a:t>
            </a:r>
            <a:r>
              <a:rPr lang="pt-BR" dirty="0" smtClean="0"/>
              <a:t>), Movimento </a:t>
            </a:r>
            <a:r>
              <a:rPr lang="pt-BR" dirty="0" err="1"/>
              <a:t>ElesPorElas</a:t>
            </a:r>
            <a:r>
              <a:rPr lang="pt-BR" dirty="0"/>
              <a:t> (</a:t>
            </a:r>
            <a:r>
              <a:rPr lang="pt-BR" dirty="0" err="1"/>
              <a:t>HeForShe</a:t>
            </a:r>
            <a:r>
              <a:rPr lang="pt-BR" dirty="0"/>
              <a:t>) de Solidariedade da ONU Mulheres pela Igualdade de </a:t>
            </a:r>
            <a:r>
              <a:rPr lang="pt-BR" dirty="0" smtClean="0"/>
              <a:t>Gênero (</a:t>
            </a:r>
            <a:r>
              <a:rPr lang="pt-BR" dirty="0" smtClean="0">
                <a:hlinkClick r:id="rId5"/>
              </a:rPr>
              <a:t>http</a:t>
            </a:r>
            <a:r>
              <a:rPr lang="pt-BR" dirty="0">
                <a:hlinkClick r:id="rId5"/>
              </a:rPr>
              <a:t>://www.onumulheres.org.br/elesporelas</a:t>
            </a:r>
            <a:r>
              <a:rPr lang="pt-BR" dirty="0" smtClean="0">
                <a:hlinkClick r:id="rId5"/>
              </a:rPr>
              <a:t>/</a:t>
            </a:r>
            <a:r>
              <a:rPr lang="pt-BR" dirty="0" smtClean="0"/>
              <a:t>) </a:t>
            </a:r>
            <a:r>
              <a:rPr lang="pt-BR" dirty="0"/>
              <a:t>e Meninas na Ciência (</a:t>
            </a:r>
            <a:r>
              <a:rPr lang="pt-BR" dirty="0">
                <a:hlinkClick r:id="rId6"/>
              </a:rPr>
              <a:t>https://www.ufrgs.br/meninasnaciencia</a:t>
            </a:r>
            <a:r>
              <a:rPr lang="pt-BR" dirty="0" smtClean="0">
                <a:hlinkClick r:id="rId6"/>
              </a:rPr>
              <a:t>/</a:t>
            </a:r>
            <a:r>
              <a:rPr lang="pt-BR" dirty="0" smtClean="0"/>
              <a:t>), NUPSEX </a:t>
            </a:r>
            <a:r>
              <a:rPr lang="pt-BR" dirty="0"/>
              <a:t>- Núcleo de Pesquisa em Sexualidade e Relações de </a:t>
            </a:r>
            <a:r>
              <a:rPr lang="pt-BR" dirty="0"/>
              <a:t>Gênero (</a:t>
            </a:r>
            <a:r>
              <a:rPr lang="pt-BR" dirty="0">
                <a:hlinkClick r:id="rId7"/>
              </a:rPr>
              <a:t>http://</a:t>
            </a:r>
            <a:r>
              <a:rPr lang="pt-BR" dirty="0" smtClean="0">
                <a:hlinkClick r:id="rId7"/>
              </a:rPr>
              <a:t>www.ufrgs.br/nupsex/crdh.html</a:t>
            </a:r>
            <a:r>
              <a:rPr lang="pt-BR" dirty="0" smtClean="0"/>
              <a:t>), </a:t>
            </a:r>
            <a:r>
              <a:rPr lang="pt-BR" dirty="0"/>
              <a:t>Instituto Papai (</a:t>
            </a:r>
            <a:r>
              <a:rPr lang="pt-BR" dirty="0">
                <a:hlinkClick r:id="rId8"/>
              </a:rPr>
              <a:t>http://</a:t>
            </a:r>
            <a:r>
              <a:rPr lang="pt-BR" dirty="0" smtClean="0">
                <a:hlinkClick r:id="rId8"/>
              </a:rPr>
              <a:t>institutopapai.blogspot.com.br</a:t>
            </a:r>
            <a:r>
              <a:rPr lang="pt-BR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11592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Marx, Durkheim e Weber?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“Fundadores” de campos de estudo;</a:t>
            </a:r>
          </a:p>
          <a:p>
            <a:r>
              <a:rPr lang="pt-BR" sz="2800" dirty="0" smtClean="0"/>
              <a:t>“Social” como objeto de estudo.</a:t>
            </a:r>
          </a:p>
          <a:p>
            <a:r>
              <a:rPr lang="pt-BR" sz="2800" dirty="0" smtClean="0"/>
              <a:t>O exemplo da segurança pública no Brasil – Atlas da violência (IPEA e FBSP).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37124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1757" y="2732809"/>
            <a:ext cx="7035382" cy="77281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655" y="3505620"/>
            <a:ext cx="7825567" cy="120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635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7436" y="66825"/>
            <a:ext cx="5476009" cy="679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7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218" y="14679"/>
            <a:ext cx="5382491" cy="681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98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55" y="171762"/>
            <a:ext cx="8159217" cy="654341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873836" y="1724891"/>
            <a:ext cx="30653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Mudança de patamar do indicador;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Naturalização do fenômeno;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Agenda complexa da segurança pública x compromissos dos governos.</a:t>
            </a:r>
          </a:p>
          <a:p>
            <a:r>
              <a:rPr lang="pt-BR" dirty="0" smtClean="0"/>
              <a:t>Fonte: Atlas da violência, FBSP, 2017.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275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873836" y="1724891"/>
            <a:ext cx="30653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Sudeste: redução;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Sul: estabilidade;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Nordeste: aumento.</a:t>
            </a:r>
          </a:p>
          <a:p>
            <a:r>
              <a:rPr lang="pt-BR" dirty="0" smtClean="0"/>
              <a:t>Fonte: Atlas da violência, FBSP, 2017.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90" y="336651"/>
            <a:ext cx="8160496" cy="604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2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287000" y="1637805"/>
            <a:ext cx="1905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Espírito Santo: “Estado presente”;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Pernambuco: “Pacto pela vida”;</a:t>
            </a:r>
          </a:p>
          <a:p>
            <a:r>
              <a:rPr lang="pt-BR" dirty="0" smtClean="0"/>
              <a:t>Fonte: Atlas da violência, FBSP, 2017.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25" y="82860"/>
            <a:ext cx="10248049" cy="584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26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Í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Í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630</TotalTime>
  <Words>1421</Words>
  <Application>Microsoft Office PowerPoint</Application>
  <PresentationFormat>Widescreen</PresentationFormat>
  <Paragraphs>84</Paragraphs>
  <Slides>21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Century Gothic</vt:lpstr>
      <vt:lpstr>Wingdings</vt:lpstr>
      <vt:lpstr>Wingdings 3</vt:lpstr>
      <vt:lpstr>Íon</vt:lpstr>
      <vt:lpstr>Aula pré-prova 24/04/2018</vt:lpstr>
      <vt:lpstr>Temas para discussão:</vt:lpstr>
      <vt:lpstr>Marx, Durkheim e Weber?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Os municípios mais e menos violentos (100 mil habitantes)</vt:lpstr>
      <vt:lpstr>Desempenho socioeconômico x criminalidade</vt:lpstr>
      <vt:lpstr>Violência policial</vt:lpstr>
      <vt:lpstr>Juventude perdida</vt:lpstr>
      <vt:lpstr>Homicídios de negros</vt:lpstr>
      <vt:lpstr>Violência contra a mulher</vt:lpstr>
      <vt:lpstr>Violência contra a mulher</vt:lpstr>
      <vt:lpstr>Armas de fogo</vt:lpstr>
      <vt:lpstr>Armas de fogo</vt:lpstr>
      <vt:lpstr>Armas de fogo</vt:lpstr>
      <vt:lpstr>Apresentação do PowerPoint</vt:lpstr>
      <vt:lpstr>Sites indicados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Felipe Comunello</dc:creator>
  <cp:lastModifiedBy>Felipe Comunello</cp:lastModifiedBy>
  <cp:revision>38</cp:revision>
  <dcterms:created xsi:type="dcterms:W3CDTF">2018-04-17T11:01:50Z</dcterms:created>
  <dcterms:modified xsi:type="dcterms:W3CDTF">2018-04-24T16:34:03Z</dcterms:modified>
</cp:coreProperties>
</file>