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81" r:id="rId5"/>
    <p:sldId id="272" r:id="rId6"/>
    <p:sldId id="273" r:id="rId7"/>
    <p:sldId id="271" r:id="rId8"/>
    <p:sldId id="276" r:id="rId9"/>
    <p:sldId id="274" r:id="rId10"/>
    <p:sldId id="275" r:id="rId11"/>
    <p:sldId id="259" r:id="rId12"/>
    <p:sldId id="278" r:id="rId13"/>
    <p:sldId id="260" r:id="rId14"/>
    <p:sldId id="261" r:id="rId15"/>
    <p:sldId id="286" r:id="rId16"/>
    <p:sldId id="267" r:id="rId17"/>
    <p:sldId id="262" r:id="rId18"/>
    <p:sldId id="282" r:id="rId19"/>
    <p:sldId id="287" r:id="rId20"/>
    <p:sldId id="279" r:id="rId21"/>
    <p:sldId id="283" r:id="rId22"/>
    <p:sldId id="285" r:id="rId23"/>
    <p:sldId id="284" r:id="rId24"/>
    <p:sldId id="268" r:id="rId25"/>
    <p:sldId id="263" r:id="rId26"/>
    <p:sldId id="270" r:id="rId27"/>
    <p:sldId id="269" r:id="rId28"/>
    <p:sldId id="264" r:id="rId29"/>
    <p:sldId id="265" r:id="rId30"/>
    <p:sldId id="266" r:id="rId31"/>
    <p:sldId id="280" r:id="rId3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4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C143BF-1713-43AE-A9BC-EB25B2C1170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t-BR"/>
        </a:p>
      </dgm:t>
    </dgm:pt>
    <dgm:pt modelId="{87BA2521-DA1A-45D5-9C5F-46709E784282}">
      <dgm:prSet phldrT="[Texto]"/>
      <dgm:spPr/>
      <dgm:t>
        <a:bodyPr/>
        <a:lstStyle/>
        <a:p>
          <a:r>
            <a:rPr lang="pt-BR" dirty="0"/>
            <a:t>as relações entre os seres vivos,</a:t>
          </a:r>
        </a:p>
      </dgm:t>
    </dgm:pt>
    <dgm:pt modelId="{C10D95CA-7172-4847-BAE7-2D13E048B227}" type="parTrans" cxnId="{82C1E0DF-1D5E-4A63-B9E7-2E445771DF25}">
      <dgm:prSet/>
      <dgm:spPr/>
      <dgm:t>
        <a:bodyPr/>
        <a:lstStyle/>
        <a:p>
          <a:endParaRPr lang="pt-BR"/>
        </a:p>
      </dgm:t>
    </dgm:pt>
    <dgm:pt modelId="{9F5832A0-A354-4D0C-9029-D279BA26D153}" type="sibTrans" cxnId="{82C1E0DF-1D5E-4A63-B9E7-2E445771DF25}">
      <dgm:prSet/>
      <dgm:spPr/>
      <dgm:t>
        <a:bodyPr/>
        <a:lstStyle/>
        <a:p>
          <a:endParaRPr lang="pt-BR"/>
        </a:p>
      </dgm:t>
    </dgm:pt>
    <dgm:pt modelId="{4EE5E484-ACB9-43E0-A000-0FA8A64A1C91}">
      <dgm:prSet phldrT="[Texto]"/>
      <dgm:spPr/>
      <dgm:t>
        <a:bodyPr/>
        <a:lstStyle/>
        <a:p>
          <a:r>
            <a:rPr lang="pt-BR" dirty="0"/>
            <a:t>a noção de processo de adaptação</a:t>
          </a:r>
        </a:p>
      </dgm:t>
    </dgm:pt>
    <dgm:pt modelId="{1BECC5A8-8643-4E91-BD18-596AA4388ACD}" type="parTrans" cxnId="{5E70B20D-A4C7-4F67-8431-17346EFC546F}">
      <dgm:prSet/>
      <dgm:spPr/>
      <dgm:t>
        <a:bodyPr/>
        <a:lstStyle/>
        <a:p>
          <a:endParaRPr lang="pt-BR"/>
        </a:p>
      </dgm:t>
    </dgm:pt>
    <dgm:pt modelId="{A7E6A961-1429-467F-A4B8-7140490D239F}" type="sibTrans" cxnId="{5E70B20D-A4C7-4F67-8431-17346EFC546F}">
      <dgm:prSet/>
      <dgm:spPr/>
      <dgm:t>
        <a:bodyPr/>
        <a:lstStyle/>
        <a:p>
          <a:endParaRPr lang="pt-BR"/>
        </a:p>
      </dgm:t>
    </dgm:pt>
    <dgm:pt modelId="{3A02E30F-8BE7-4071-8795-936A58ACBA44}">
      <dgm:prSet phldrT="[Texto]"/>
      <dgm:spPr/>
      <dgm:t>
        <a:bodyPr/>
        <a:lstStyle/>
        <a:p>
          <a:r>
            <a:rPr lang="pt-BR" dirty="0"/>
            <a:t>o conceito de meio.</a:t>
          </a:r>
        </a:p>
      </dgm:t>
    </dgm:pt>
    <dgm:pt modelId="{E5C191BC-4699-4860-A2B1-5C4F1E6CBC8D}" type="parTrans" cxnId="{8F13B178-3D18-4CBD-AD51-9352D53CF7DD}">
      <dgm:prSet/>
      <dgm:spPr/>
      <dgm:t>
        <a:bodyPr/>
        <a:lstStyle/>
        <a:p>
          <a:endParaRPr lang="pt-BR"/>
        </a:p>
      </dgm:t>
    </dgm:pt>
    <dgm:pt modelId="{3D1458FB-CA30-4B99-9F69-AAF5D8B5B0B5}" type="sibTrans" cxnId="{8F13B178-3D18-4CBD-AD51-9352D53CF7DD}">
      <dgm:prSet/>
      <dgm:spPr/>
      <dgm:t>
        <a:bodyPr/>
        <a:lstStyle/>
        <a:p>
          <a:endParaRPr lang="pt-BR"/>
        </a:p>
      </dgm:t>
    </dgm:pt>
    <dgm:pt modelId="{5FAD3D4A-3342-4F6E-B0A4-DA8112454E1B}" type="pres">
      <dgm:prSet presAssocID="{EBC143BF-1713-43AE-A9BC-EB25B2C11703}" presName="diagram" presStyleCnt="0">
        <dgm:presLayoutVars>
          <dgm:dir/>
          <dgm:resizeHandles val="exact"/>
        </dgm:presLayoutVars>
      </dgm:prSet>
      <dgm:spPr/>
    </dgm:pt>
    <dgm:pt modelId="{D44A9CF8-72E8-4752-A374-FF69494A94B8}" type="pres">
      <dgm:prSet presAssocID="{87BA2521-DA1A-45D5-9C5F-46709E784282}" presName="node" presStyleLbl="node1" presStyleIdx="0" presStyleCnt="3">
        <dgm:presLayoutVars>
          <dgm:bulletEnabled val="1"/>
        </dgm:presLayoutVars>
      </dgm:prSet>
      <dgm:spPr/>
    </dgm:pt>
    <dgm:pt modelId="{696396A0-18D3-442C-83ED-BEFA728E91E9}" type="pres">
      <dgm:prSet presAssocID="{9F5832A0-A354-4D0C-9029-D279BA26D153}" presName="sibTrans" presStyleCnt="0"/>
      <dgm:spPr/>
    </dgm:pt>
    <dgm:pt modelId="{FFBD43C1-6A13-4208-B9C5-4C62FA90D12A}" type="pres">
      <dgm:prSet presAssocID="{4EE5E484-ACB9-43E0-A000-0FA8A64A1C91}" presName="node" presStyleLbl="node1" presStyleIdx="1" presStyleCnt="3">
        <dgm:presLayoutVars>
          <dgm:bulletEnabled val="1"/>
        </dgm:presLayoutVars>
      </dgm:prSet>
      <dgm:spPr/>
    </dgm:pt>
    <dgm:pt modelId="{456915A6-421C-468A-BEED-60BA65A35877}" type="pres">
      <dgm:prSet presAssocID="{A7E6A961-1429-467F-A4B8-7140490D239F}" presName="sibTrans" presStyleCnt="0"/>
      <dgm:spPr/>
    </dgm:pt>
    <dgm:pt modelId="{00E39178-8B35-4C90-9C61-93604C7209DA}" type="pres">
      <dgm:prSet presAssocID="{3A02E30F-8BE7-4071-8795-936A58ACBA44}" presName="node" presStyleLbl="node1" presStyleIdx="2" presStyleCnt="3">
        <dgm:presLayoutVars>
          <dgm:bulletEnabled val="1"/>
        </dgm:presLayoutVars>
      </dgm:prSet>
      <dgm:spPr/>
    </dgm:pt>
  </dgm:ptLst>
  <dgm:cxnLst>
    <dgm:cxn modelId="{5E70B20D-A4C7-4F67-8431-17346EFC546F}" srcId="{EBC143BF-1713-43AE-A9BC-EB25B2C11703}" destId="{4EE5E484-ACB9-43E0-A000-0FA8A64A1C91}" srcOrd="1" destOrd="0" parTransId="{1BECC5A8-8643-4E91-BD18-596AA4388ACD}" sibTransId="{A7E6A961-1429-467F-A4B8-7140490D239F}"/>
    <dgm:cxn modelId="{0FED5F22-1DD5-41F5-BE2B-229A98A92F93}" type="presOf" srcId="{4EE5E484-ACB9-43E0-A000-0FA8A64A1C91}" destId="{FFBD43C1-6A13-4208-B9C5-4C62FA90D12A}" srcOrd="0" destOrd="0" presId="urn:microsoft.com/office/officeart/2005/8/layout/default"/>
    <dgm:cxn modelId="{8F13B178-3D18-4CBD-AD51-9352D53CF7DD}" srcId="{EBC143BF-1713-43AE-A9BC-EB25B2C11703}" destId="{3A02E30F-8BE7-4071-8795-936A58ACBA44}" srcOrd="2" destOrd="0" parTransId="{E5C191BC-4699-4860-A2B1-5C4F1E6CBC8D}" sibTransId="{3D1458FB-CA30-4B99-9F69-AAF5D8B5B0B5}"/>
    <dgm:cxn modelId="{874F8659-47A3-4D52-A3D6-43D213847CCE}" type="presOf" srcId="{3A02E30F-8BE7-4071-8795-936A58ACBA44}" destId="{00E39178-8B35-4C90-9C61-93604C7209DA}" srcOrd="0" destOrd="0" presId="urn:microsoft.com/office/officeart/2005/8/layout/default"/>
    <dgm:cxn modelId="{747AB3B6-DC6F-453C-8557-9B5CB61828B8}" type="presOf" srcId="{87BA2521-DA1A-45D5-9C5F-46709E784282}" destId="{D44A9CF8-72E8-4752-A374-FF69494A94B8}" srcOrd="0" destOrd="0" presId="urn:microsoft.com/office/officeart/2005/8/layout/default"/>
    <dgm:cxn modelId="{82C1E0DF-1D5E-4A63-B9E7-2E445771DF25}" srcId="{EBC143BF-1713-43AE-A9BC-EB25B2C11703}" destId="{87BA2521-DA1A-45D5-9C5F-46709E784282}" srcOrd="0" destOrd="0" parTransId="{C10D95CA-7172-4847-BAE7-2D13E048B227}" sibTransId="{9F5832A0-A354-4D0C-9029-D279BA26D153}"/>
    <dgm:cxn modelId="{9F8575F8-CBE2-465A-9229-616F0CF1D808}" type="presOf" srcId="{EBC143BF-1713-43AE-A9BC-EB25B2C11703}" destId="{5FAD3D4A-3342-4F6E-B0A4-DA8112454E1B}" srcOrd="0" destOrd="0" presId="urn:microsoft.com/office/officeart/2005/8/layout/default"/>
    <dgm:cxn modelId="{16BACF4B-B35C-4676-A732-0E054DF896DD}" type="presParOf" srcId="{5FAD3D4A-3342-4F6E-B0A4-DA8112454E1B}" destId="{D44A9CF8-72E8-4752-A374-FF69494A94B8}" srcOrd="0" destOrd="0" presId="urn:microsoft.com/office/officeart/2005/8/layout/default"/>
    <dgm:cxn modelId="{E8B830F2-DDF0-41BA-9D8D-46CC42C684DC}" type="presParOf" srcId="{5FAD3D4A-3342-4F6E-B0A4-DA8112454E1B}" destId="{696396A0-18D3-442C-83ED-BEFA728E91E9}" srcOrd="1" destOrd="0" presId="urn:microsoft.com/office/officeart/2005/8/layout/default"/>
    <dgm:cxn modelId="{A68E977C-F61E-4164-9E11-691497BB047B}" type="presParOf" srcId="{5FAD3D4A-3342-4F6E-B0A4-DA8112454E1B}" destId="{FFBD43C1-6A13-4208-B9C5-4C62FA90D12A}" srcOrd="2" destOrd="0" presId="urn:microsoft.com/office/officeart/2005/8/layout/default"/>
    <dgm:cxn modelId="{5D5D26BF-5C36-444B-9D08-F18F52A6A538}" type="presParOf" srcId="{5FAD3D4A-3342-4F6E-B0A4-DA8112454E1B}" destId="{456915A6-421C-468A-BEED-60BA65A35877}" srcOrd="3" destOrd="0" presId="urn:microsoft.com/office/officeart/2005/8/layout/default"/>
    <dgm:cxn modelId="{4C4AF5DE-FF95-41AE-9B78-2FCB209E7CC8}" type="presParOf" srcId="{5FAD3D4A-3342-4F6E-B0A4-DA8112454E1B}" destId="{00E39178-8B35-4C90-9C61-93604C7209D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7FA631-810D-4949-9C3B-42542E7C86F1}"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pt-BR"/>
        </a:p>
      </dgm:t>
    </dgm:pt>
    <dgm:pt modelId="{5DE7DB66-6B3B-4765-826C-3A3D27BF2A45}">
      <dgm:prSet phldrT="[Texto]"/>
      <dgm:spPr/>
      <dgm:t>
        <a:bodyPr/>
        <a:lstStyle/>
        <a:p>
          <a:r>
            <a:rPr lang="pt-BR" dirty="0"/>
            <a:t>Ecologia vegetal </a:t>
          </a:r>
        </a:p>
      </dgm:t>
    </dgm:pt>
    <dgm:pt modelId="{AE2F8120-E20F-4495-9133-B291B2AB520F}" type="parTrans" cxnId="{E8765F9E-E58E-4A33-8588-7DA69587C453}">
      <dgm:prSet/>
      <dgm:spPr/>
      <dgm:t>
        <a:bodyPr/>
        <a:lstStyle/>
        <a:p>
          <a:endParaRPr lang="pt-BR"/>
        </a:p>
      </dgm:t>
    </dgm:pt>
    <dgm:pt modelId="{B07BE578-B57C-424C-8556-B149738684BF}" type="sibTrans" cxnId="{E8765F9E-E58E-4A33-8588-7DA69587C453}">
      <dgm:prSet/>
      <dgm:spPr/>
      <dgm:t>
        <a:bodyPr/>
        <a:lstStyle/>
        <a:p>
          <a:endParaRPr lang="pt-BR"/>
        </a:p>
      </dgm:t>
    </dgm:pt>
    <dgm:pt modelId="{0A5A7F7A-05C3-4028-8D0C-AB1DC6CAC06F}">
      <dgm:prSet phldrT="[Texto]"/>
      <dgm:spPr/>
      <dgm:t>
        <a:bodyPr/>
        <a:lstStyle/>
        <a:p>
          <a:r>
            <a:rPr lang="pt-BR" dirty="0"/>
            <a:t>Ecologia animal</a:t>
          </a:r>
        </a:p>
      </dgm:t>
    </dgm:pt>
    <dgm:pt modelId="{8B36E0DA-2517-40E6-922E-C9D8D07A9C32}" type="parTrans" cxnId="{C280937D-1C4F-4012-B61E-49E710E8A09F}">
      <dgm:prSet/>
      <dgm:spPr/>
      <dgm:t>
        <a:bodyPr/>
        <a:lstStyle/>
        <a:p>
          <a:endParaRPr lang="pt-BR"/>
        </a:p>
      </dgm:t>
    </dgm:pt>
    <dgm:pt modelId="{BACD3C8C-17E0-4978-AAFC-58A38951C858}" type="sibTrans" cxnId="{C280937D-1C4F-4012-B61E-49E710E8A09F}">
      <dgm:prSet/>
      <dgm:spPr/>
      <dgm:t>
        <a:bodyPr/>
        <a:lstStyle/>
        <a:p>
          <a:endParaRPr lang="pt-BR"/>
        </a:p>
      </dgm:t>
    </dgm:pt>
    <dgm:pt modelId="{A2615761-C455-407E-8235-502D358F6A11}">
      <dgm:prSet phldrT="[Texto]"/>
      <dgm:spPr/>
      <dgm:t>
        <a:bodyPr/>
        <a:lstStyle/>
        <a:p>
          <a:r>
            <a:rPr lang="pt-BR" dirty="0"/>
            <a:t>Século XX</a:t>
          </a:r>
        </a:p>
      </dgm:t>
    </dgm:pt>
    <dgm:pt modelId="{69760B58-683C-4C85-8443-3341B9595D1C}" type="parTrans" cxnId="{F990D555-A774-4D53-942B-ABEAD2E90C5F}">
      <dgm:prSet/>
      <dgm:spPr/>
      <dgm:t>
        <a:bodyPr/>
        <a:lstStyle/>
        <a:p>
          <a:endParaRPr lang="pt-BR"/>
        </a:p>
      </dgm:t>
    </dgm:pt>
    <dgm:pt modelId="{C7933354-E1A3-4AF1-8692-91B62441D3C8}" type="sibTrans" cxnId="{F990D555-A774-4D53-942B-ABEAD2E90C5F}">
      <dgm:prSet/>
      <dgm:spPr/>
      <dgm:t>
        <a:bodyPr/>
        <a:lstStyle/>
        <a:p>
          <a:endParaRPr lang="pt-BR"/>
        </a:p>
      </dgm:t>
    </dgm:pt>
    <dgm:pt modelId="{7107A0F5-ED4E-49AA-8D1A-83C65E4DD664}">
      <dgm:prSet phldrT="[Texto]"/>
      <dgm:spPr/>
      <dgm:t>
        <a:bodyPr/>
        <a:lstStyle/>
        <a:p>
          <a:r>
            <a:rPr lang="pt-BR" dirty="0"/>
            <a:t>Ecologia humana</a:t>
          </a:r>
        </a:p>
      </dgm:t>
    </dgm:pt>
    <dgm:pt modelId="{D8BD82E2-1C81-4927-B87F-E96E74D3BE35}" type="parTrans" cxnId="{E90973D6-945C-45E1-81BE-616F8AFB5BF5}">
      <dgm:prSet/>
      <dgm:spPr/>
      <dgm:t>
        <a:bodyPr/>
        <a:lstStyle/>
        <a:p>
          <a:endParaRPr lang="pt-BR"/>
        </a:p>
      </dgm:t>
    </dgm:pt>
    <dgm:pt modelId="{3DCCBD5C-7217-4CF3-8E84-80D2018CFB87}" type="sibTrans" cxnId="{E90973D6-945C-45E1-81BE-616F8AFB5BF5}">
      <dgm:prSet/>
      <dgm:spPr/>
      <dgm:t>
        <a:bodyPr/>
        <a:lstStyle/>
        <a:p>
          <a:endParaRPr lang="pt-BR"/>
        </a:p>
      </dgm:t>
    </dgm:pt>
    <dgm:pt modelId="{E7CB2300-3E96-4DF0-83AB-5B586503D7FA}">
      <dgm:prSet phldrT="[Texto]"/>
      <dgm:spPr/>
      <dgm:t>
        <a:bodyPr/>
        <a:lstStyle/>
        <a:p>
          <a:r>
            <a:rPr lang="pt-BR" dirty="0"/>
            <a:t>Cerca de 1920</a:t>
          </a:r>
        </a:p>
      </dgm:t>
    </dgm:pt>
    <dgm:pt modelId="{B7D729E3-978A-4FA9-A1D4-328068E74B9A}" type="parTrans" cxnId="{783A0215-030A-425D-9CF6-6992F4155C44}">
      <dgm:prSet/>
      <dgm:spPr/>
      <dgm:t>
        <a:bodyPr/>
        <a:lstStyle/>
        <a:p>
          <a:endParaRPr lang="pt-BR"/>
        </a:p>
      </dgm:t>
    </dgm:pt>
    <dgm:pt modelId="{6707D239-17AE-4C74-9B19-1E1E6B5A5347}" type="sibTrans" cxnId="{783A0215-030A-425D-9CF6-6992F4155C44}">
      <dgm:prSet/>
      <dgm:spPr/>
      <dgm:t>
        <a:bodyPr/>
        <a:lstStyle/>
        <a:p>
          <a:endParaRPr lang="pt-BR"/>
        </a:p>
      </dgm:t>
    </dgm:pt>
    <dgm:pt modelId="{E1991078-2B4C-4C69-8B8F-E86D54ED7AD9}">
      <dgm:prSet phldrT="[Texto]"/>
      <dgm:spPr/>
      <dgm:t>
        <a:bodyPr/>
        <a:lstStyle/>
        <a:p>
          <a:r>
            <a:rPr lang="pt-BR" dirty="0"/>
            <a:t>século XIX</a:t>
          </a:r>
        </a:p>
      </dgm:t>
    </dgm:pt>
    <dgm:pt modelId="{AB2C9423-2302-4BED-B10C-9ED7C067DACE}" type="parTrans" cxnId="{9B0177FB-3532-4D8C-A322-26B0B86A0895}">
      <dgm:prSet/>
      <dgm:spPr/>
      <dgm:t>
        <a:bodyPr/>
        <a:lstStyle/>
        <a:p>
          <a:endParaRPr lang="pt-BR"/>
        </a:p>
      </dgm:t>
    </dgm:pt>
    <dgm:pt modelId="{402EB4E9-575E-45C7-98F5-2BAAEFFA9634}" type="sibTrans" cxnId="{9B0177FB-3532-4D8C-A322-26B0B86A0895}">
      <dgm:prSet/>
      <dgm:spPr/>
      <dgm:t>
        <a:bodyPr/>
        <a:lstStyle/>
        <a:p>
          <a:endParaRPr lang="pt-BR"/>
        </a:p>
      </dgm:t>
    </dgm:pt>
    <dgm:pt modelId="{54896549-DDDB-4CA2-88A9-EB4559FECEE9}" type="pres">
      <dgm:prSet presAssocID="{617FA631-810D-4949-9C3B-42542E7C86F1}" presName="linearFlow" presStyleCnt="0">
        <dgm:presLayoutVars>
          <dgm:dir/>
          <dgm:animLvl val="lvl"/>
          <dgm:resizeHandles val="exact"/>
        </dgm:presLayoutVars>
      </dgm:prSet>
      <dgm:spPr/>
    </dgm:pt>
    <dgm:pt modelId="{7A7ABA70-F135-4470-80A6-C819D6A39FD1}" type="pres">
      <dgm:prSet presAssocID="{5DE7DB66-6B3B-4765-826C-3A3D27BF2A45}" presName="composite" presStyleCnt="0"/>
      <dgm:spPr/>
    </dgm:pt>
    <dgm:pt modelId="{FE350430-587C-4AB1-A550-5F06463DB7EC}" type="pres">
      <dgm:prSet presAssocID="{5DE7DB66-6B3B-4765-826C-3A3D27BF2A45}" presName="parTx" presStyleLbl="node1" presStyleIdx="0" presStyleCnt="3">
        <dgm:presLayoutVars>
          <dgm:chMax val="0"/>
          <dgm:chPref val="0"/>
          <dgm:bulletEnabled val="1"/>
        </dgm:presLayoutVars>
      </dgm:prSet>
      <dgm:spPr/>
    </dgm:pt>
    <dgm:pt modelId="{C518C1A6-A2EA-4A00-8540-31D79BF726F2}" type="pres">
      <dgm:prSet presAssocID="{5DE7DB66-6B3B-4765-826C-3A3D27BF2A45}" presName="parSh" presStyleLbl="node1" presStyleIdx="0" presStyleCnt="3"/>
      <dgm:spPr/>
    </dgm:pt>
    <dgm:pt modelId="{8C8585DC-D6A2-4ED4-808F-D0A8A7F2E431}" type="pres">
      <dgm:prSet presAssocID="{5DE7DB66-6B3B-4765-826C-3A3D27BF2A45}" presName="desTx" presStyleLbl="fgAcc1" presStyleIdx="0" presStyleCnt="3">
        <dgm:presLayoutVars>
          <dgm:bulletEnabled val="1"/>
        </dgm:presLayoutVars>
      </dgm:prSet>
      <dgm:spPr/>
    </dgm:pt>
    <dgm:pt modelId="{E96540A0-2559-46BD-B480-DB37A7F97818}" type="pres">
      <dgm:prSet presAssocID="{B07BE578-B57C-424C-8556-B149738684BF}" presName="sibTrans" presStyleLbl="sibTrans2D1" presStyleIdx="0" presStyleCnt="2"/>
      <dgm:spPr/>
    </dgm:pt>
    <dgm:pt modelId="{3A1619CA-D7FA-4CAD-9A19-1EDCA98F1C36}" type="pres">
      <dgm:prSet presAssocID="{B07BE578-B57C-424C-8556-B149738684BF}" presName="connTx" presStyleLbl="sibTrans2D1" presStyleIdx="0" presStyleCnt="2"/>
      <dgm:spPr/>
    </dgm:pt>
    <dgm:pt modelId="{8EF884FE-DF01-4844-9ABF-213AB6F19AC7}" type="pres">
      <dgm:prSet presAssocID="{0A5A7F7A-05C3-4028-8D0C-AB1DC6CAC06F}" presName="composite" presStyleCnt="0"/>
      <dgm:spPr/>
    </dgm:pt>
    <dgm:pt modelId="{776F2F20-0055-42B1-8A1F-2CFA14E49B44}" type="pres">
      <dgm:prSet presAssocID="{0A5A7F7A-05C3-4028-8D0C-AB1DC6CAC06F}" presName="parTx" presStyleLbl="node1" presStyleIdx="0" presStyleCnt="3">
        <dgm:presLayoutVars>
          <dgm:chMax val="0"/>
          <dgm:chPref val="0"/>
          <dgm:bulletEnabled val="1"/>
        </dgm:presLayoutVars>
      </dgm:prSet>
      <dgm:spPr/>
    </dgm:pt>
    <dgm:pt modelId="{28E526B6-B126-4680-A6A3-69AA03E358E7}" type="pres">
      <dgm:prSet presAssocID="{0A5A7F7A-05C3-4028-8D0C-AB1DC6CAC06F}" presName="parSh" presStyleLbl="node1" presStyleIdx="1" presStyleCnt="3"/>
      <dgm:spPr/>
    </dgm:pt>
    <dgm:pt modelId="{19FC118D-B90C-4D60-9BFE-7DA87CBFAEFA}" type="pres">
      <dgm:prSet presAssocID="{0A5A7F7A-05C3-4028-8D0C-AB1DC6CAC06F}" presName="desTx" presStyleLbl="fgAcc1" presStyleIdx="1" presStyleCnt="3">
        <dgm:presLayoutVars>
          <dgm:bulletEnabled val="1"/>
        </dgm:presLayoutVars>
      </dgm:prSet>
      <dgm:spPr/>
    </dgm:pt>
    <dgm:pt modelId="{0418FEF7-ECFB-426B-8573-CEB2118CD52C}" type="pres">
      <dgm:prSet presAssocID="{BACD3C8C-17E0-4978-AAFC-58A38951C858}" presName="sibTrans" presStyleLbl="sibTrans2D1" presStyleIdx="1" presStyleCnt="2"/>
      <dgm:spPr/>
    </dgm:pt>
    <dgm:pt modelId="{FAFAB5CE-95A0-4AF6-A0E9-A18ED29F4ABE}" type="pres">
      <dgm:prSet presAssocID="{BACD3C8C-17E0-4978-AAFC-58A38951C858}" presName="connTx" presStyleLbl="sibTrans2D1" presStyleIdx="1" presStyleCnt="2"/>
      <dgm:spPr/>
    </dgm:pt>
    <dgm:pt modelId="{EB60ED1C-EBE8-4CC3-A88E-D367CF4ADFAA}" type="pres">
      <dgm:prSet presAssocID="{7107A0F5-ED4E-49AA-8D1A-83C65E4DD664}" presName="composite" presStyleCnt="0"/>
      <dgm:spPr/>
    </dgm:pt>
    <dgm:pt modelId="{6B2F0DE1-8B9B-4F36-8759-6972FDAA00AE}" type="pres">
      <dgm:prSet presAssocID="{7107A0F5-ED4E-49AA-8D1A-83C65E4DD664}" presName="parTx" presStyleLbl="node1" presStyleIdx="1" presStyleCnt="3">
        <dgm:presLayoutVars>
          <dgm:chMax val="0"/>
          <dgm:chPref val="0"/>
          <dgm:bulletEnabled val="1"/>
        </dgm:presLayoutVars>
      </dgm:prSet>
      <dgm:spPr/>
    </dgm:pt>
    <dgm:pt modelId="{68FEDB8D-91FF-4269-941B-ED16912C0A7B}" type="pres">
      <dgm:prSet presAssocID="{7107A0F5-ED4E-49AA-8D1A-83C65E4DD664}" presName="parSh" presStyleLbl="node1" presStyleIdx="2" presStyleCnt="3" custScaleX="126302"/>
      <dgm:spPr/>
    </dgm:pt>
    <dgm:pt modelId="{BF72D9EA-0685-492A-A2B6-960356B89269}" type="pres">
      <dgm:prSet presAssocID="{7107A0F5-ED4E-49AA-8D1A-83C65E4DD664}" presName="desTx" presStyleLbl="fgAcc1" presStyleIdx="2" presStyleCnt="3" custLinFactNeighborX="-1777" custLinFactNeighborY="1050">
        <dgm:presLayoutVars>
          <dgm:bulletEnabled val="1"/>
        </dgm:presLayoutVars>
      </dgm:prSet>
      <dgm:spPr/>
    </dgm:pt>
  </dgm:ptLst>
  <dgm:cxnLst>
    <dgm:cxn modelId="{34C3ED0F-AEC0-497C-8342-7B60CAF83BF9}" type="presOf" srcId="{A2615761-C455-407E-8235-502D358F6A11}" destId="{19FC118D-B90C-4D60-9BFE-7DA87CBFAEFA}" srcOrd="0" destOrd="0" presId="urn:microsoft.com/office/officeart/2005/8/layout/process3"/>
    <dgm:cxn modelId="{783A0215-030A-425D-9CF6-6992F4155C44}" srcId="{7107A0F5-ED4E-49AA-8D1A-83C65E4DD664}" destId="{E7CB2300-3E96-4DF0-83AB-5B586503D7FA}" srcOrd="0" destOrd="0" parTransId="{B7D729E3-978A-4FA9-A1D4-328068E74B9A}" sibTransId="{6707D239-17AE-4C74-9B19-1E1E6B5A5347}"/>
    <dgm:cxn modelId="{E88E052C-B142-434F-A4F0-3F52B5FDBD3D}" type="presOf" srcId="{0A5A7F7A-05C3-4028-8D0C-AB1DC6CAC06F}" destId="{28E526B6-B126-4680-A6A3-69AA03E358E7}" srcOrd="1" destOrd="0" presId="urn:microsoft.com/office/officeart/2005/8/layout/process3"/>
    <dgm:cxn modelId="{2426DF34-6427-4B37-A44E-751FA9A03002}" type="presOf" srcId="{5DE7DB66-6B3B-4765-826C-3A3D27BF2A45}" destId="{C518C1A6-A2EA-4A00-8540-31D79BF726F2}" srcOrd="1" destOrd="0" presId="urn:microsoft.com/office/officeart/2005/8/layout/process3"/>
    <dgm:cxn modelId="{5E793B43-28BE-474F-9DDE-2FE7310399C0}" type="presOf" srcId="{BACD3C8C-17E0-4978-AAFC-58A38951C858}" destId="{0418FEF7-ECFB-426B-8573-CEB2118CD52C}" srcOrd="0" destOrd="0" presId="urn:microsoft.com/office/officeart/2005/8/layout/process3"/>
    <dgm:cxn modelId="{911CC767-3444-47D0-946D-CB710A580132}" type="presOf" srcId="{7107A0F5-ED4E-49AA-8D1A-83C65E4DD664}" destId="{6B2F0DE1-8B9B-4F36-8759-6972FDAA00AE}" srcOrd="0" destOrd="0" presId="urn:microsoft.com/office/officeart/2005/8/layout/process3"/>
    <dgm:cxn modelId="{F4B8B84E-1E4C-49FB-8F6E-F39E7A5575BB}" type="presOf" srcId="{617FA631-810D-4949-9C3B-42542E7C86F1}" destId="{54896549-DDDB-4CA2-88A9-EB4559FECEE9}" srcOrd="0" destOrd="0" presId="urn:microsoft.com/office/officeart/2005/8/layout/process3"/>
    <dgm:cxn modelId="{34541B53-1C80-4E0A-9318-3743C372C3AC}" type="presOf" srcId="{B07BE578-B57C-424C-8556-B149738684BF}" destId="{3A1619CA-D7FA-4CAD-9A19-1EDCA98F1C36}" srcOrd="1" destOrd="0" presId="urn:microsoft.com/office/officeart/2005/8/layout/process3"/>
    <dgm:cxn modelId="{F990D555-A774-4D53-942B-ABEAD2E90C5F}" srcId="{0A5A7F7A-05C3-4028-8D0C-AB1DC6CAC06F}" destId="{A2615761-C455-407E-8235-502D358F6A11}" srcOrd="0" destOrd="0" parTransId="{69760B58-683C-4C85-8443-3341B9595D1C}" sibTransId="{C7933354-E1A3-4AF1-8692-91B62441D3C8}"/>
    <dgm:cxn modelId="{C280937D-1C4F-4012-B61E-49E710E8A09F}" srcId="{617FA631-810D-4949-9C3B-42542E7C86F1}" destId="{0A5A7F7A-05C3-4028-8D0C-AB1DC6CAC06F}" srcOrd="1" destOrd="0" parTransId="{8B36E0DA-2517-40E6-922E-C9D8D07A9C32}" sibTransId="{BACD3C8C-17E0-4978-AAFC-58A38951C858}"/>
    <dgm:cxn modelId="{F643A880-29DA-4E64-8E40-FA014231ABD1}" type="presOf" srcId="{7107A0F5-ED4E-49AA-8D1A-83C65E4DD664}" destId="{68FEDB8D-91FF-4269-941B-ED16912C0A7B}" srcOrd="1" destOrd="0" presId="urn:microsoft.com/office/officeart/2005/8/layout/process3"/>
    <dgm:cxn modelId="{DEE86B84-CC67-474A-9AE5-6C32818BEF8F}" type="presOf" srcId="{E1991078-2B4C-4C69-8B8F-E86D54ED7AD9}" destId="{8C8585DC-D6A2-4ED4-808F-D0A8A7F2E431}" srcOrd="0" destOrd="0" presId="urn:microsoft.com/office/officeart/2005/8/layout/process3"/>
    <dgm:cxn modelId="{E8765F9E-E58E-4A33-8588-7DA69587C453}" srcId="{617FA631-810D-4949-9C3B-42542E7C86F1}" destId="{5DE7DB66-6B3B-4765-826C-3A3D27BF2A45}" srcOrd="0" destOrd="0" parTransId="{AE2F8120-E20F-4495-9133-B291B2AB520F}" sibTransId="{B07BE578-B57C-424C-8556-B149738684BF}"/>
    <dgm:cxn modelId="{9B8ADE9E-CD94-4739-B8EB-996A3CAC9BF1}" type="presOf" srcId="{0A5A7F7A-05C3-4028-8D0C-AB1DC6CAC06F}" destId="{776F2F20-0055-42B1-8A1F-2CFA14E49B44}" srcOrd="0" destOrd="0" presId="urn:microsoft.com/office/officeart/2005/8/layout/process3"/>
    <dgm:cxn modelId="{87EF5ABD-EAFB-4917-931B-A97812BAB7DC}" type="presOf" srcId="{BACD3C8C-17E0-4978-AAFC-58A38951C858}" destId="{FAFAB5CE-95A0-4AF6-A0E9-A18ED29F4ABE}" srcOrd="1" destOrd="0" presId="urn:microsoft.com/office/officeart/2005/8/layout/process3"/>
    <dgm:cxn modelId="{7F354FD5-419E-4BB0-8FFF-29EBB5D127F4}" type="presOf" srcId="{E7CB2300-3E96-4DF0-83AB-5B586503D7FA}" destId="{BF72D9EA-0685-492A-A2B6-960356B89269}" srcOrd="0" destOrd="0" presId="urn:microsoft.com/office/officeart/2005/8/layout/process3"/>
    <dgm:cxn modelId="{E90973D6-945C-45E1-81BE-616F8AFB5BF5}" srcId="{617FA631-810D-4949-9C3B-42542E7C86F1}" destId="{7107A0F5-ED4E-49AA-8D1A-83C65E4DD664}" srcOrd="2" destOrd="0" parTransId="{D8BD82E2-1C81-4927-B87F-E96E74D3BE35}" sibTransId="{3DCCBD5C-7217-4CF3-8E84-80D2018CFB87}"/>
    <dgm:cxn modelId="{DE0F88E7-42CE-4954-BE47-D8A7E05DE619}" type="presOf" srcId="{B07BE578-B57C-424C-8556-B149738684BF}" destId="{E96540A0-2559-46BD-B480-DB37A7F97818}" srcOrd="0" destOrd="0" presId="urn:microsoft.com/office/officeart/2005/8/layout/process3"/>
    <dgm:cxn modelId="{7F2BDBF4-836C-4D8C-96A3-D2A64B2575D3}" type="presOf" srcId="{5DE7DB66-6B3B-4765-826C-3A3D27BF2A45}" destId="{FE350430-587C-4AB1-A550-5F06463DB7EC}" srcOrd="0" destOrd="0" presId="urn:microsoft.com/office/officeart/2005/8/layout/process3"/>
    <dgm:cxn modelId="{9B0177FB-3532-4D8C-A322-26B0B86A0895}" srcId="{5DE7DB66-6B3B-4765-826C-3A3D27BF2A45}" destId="{E1991078-2B4C-4C69-8B8F-E86D54ED7AD9}" srcOrd="0" destOrd="0" parTransId="{AB2C9423-2302-4BED-B10C-9ED7C067DACE}" sibTransId="{402EB4E9-575E-45C7-98F5-2BAAEFFA9634}"/>
    <dgm:cxn modelId="{CE9A1852-7E22-443A-A0CD-BF37CF193257}" type="presParOf" srcId="{54896549-DDDB-4CA2-88A9-EB4559FECEE9}" destId="{7A7ABA70-F135-4470-80A6-C819D6A39FD1}" srcOrd="0" destOrd="0" presId="urn:microsoft.com/office/officeart/2005/8/layout/process3"/>
    <dgm:cxn modelId="{AF91C59D-DADE-407B-AC77-921CDFAF6200}" type="presParOf" srcId="{7A7ABA70-F135-4470-80A6-C819D6A39FD1}" destId="{FE350430-587C-4AB1-A550-5F06463DB7EC}" srcOrd="0" destOrd="0" presId="urn:microsoft.com/office/officeart/2005/8/layout/process3"/>
    <dgm:cxn modelId="{C0622DF7-4382-40C2-AEBC-64100C5B74B2}" type="presParOf" srcId="{7A7ABA70-F135-4470-80A6-C819D6A39FD1}" destId="{C518C1A6-A2EA-4A00-8540-31D79BF726F2}" srcOrd="1" destOrd="0" presId="urn:microsoft.com/office/officeart/2005/8/layout/process3"/>
    <dgm:cxn modelId="{59858BCA-16EE-43A1-9080-F540010E485C}" type="presParOf" srcId="{7A7ABA70-F135-4470-80A6-C819D6A39FD1}" destId="{8C8585DC-D6A2-4ED4-808F-D0A8A7F2E431}" srcOrd="2" destOrd="0" presId="urn:microsoft.com/office/officeart/2005/8/layout/process3"/>
    <dgm:cxn modelId="{F34FA5C9-8085-4006-8BE1-B5D639007453}" type="presParOf" srcId="{54896549-DDDB-4CA2-88A9-EB4559FECEE9}" destId="{E96540A0-2559-46BD-B480-DB37A7F97818}" srcOrd="1" destOrd="0" presId="urn:microsoft.com/office/officeart/2005/8/layout/process3"/>
    <dgm:cxn modelId="{13D8921E-EADB-4FEC-B4A9-EFEF17B27F75}" type="presParOf" srcId="{E96540A0-2559-46BD-B480-DB37A7F97818}" destId="{3A1619CA-D7FA-4CAD-9A19-1EDCA98F1C36}" srcOrd="0" destOrd="0" presId="urn:microsoft.com/office/officeart/2005/8/layout/process3"/>
    <dgm:cxn modelId="{5F963072-2B8E-497E-AF18-916985A443B3}" type="presParOf" srcId="{54896549-DDDB-4CA2-88A9-EB4559FECEE9}" destId="{8EF884FE-DF01-4844-9ABF-213AB6F19AC7}" srcOrd="2" destOrd="0" presId="urn:microsoft.com/office/officeart/2005/8/layout/process3"/>
    <dgm:cxn modelId="{F59604C1-EF3B-4722-A8E4-33E77A279996}" type="presParOf" srcId="{8EF884FE-DF01-4844-9ABF-213AB6F19AC7}" destId="{776F2F20-0055-42B1-8A1F-2CFA14E49B44}" srcOrd="0" destOrd="0" presId="urn:microsoft.com/office/officeart/2005/8/layout/process3"/>
    <dgm:cxn modelId="{56535728-D89A-431E-BC0E-A13E44B7518B}" type="presParOf" srcId="{8EF884FE-DF01-4844-9ABF-213AB6F19AC7}" destId="{28E526B6-B126-4680-A6A3-69AA03E358E7}" srcOrd="1" destOrd="0" presId="urn:microsoft.com/office/officeart/2005/8/layout/process3"/>
    <dgm:cxn modelId="{F8C646E0-479F-4117-9668-69CEAEF6E5A5}" type="presParOf" srcId="{8EF884FE-DF01-4844-9ABF-213AB6F19AC7}" destId="{19FC118D-B90C-4D60-9BFE-7DA87CBFAEFA}" srcOrd="2" destOrd="0" presId="urn:microsoft.com/office/officeart/2005/8/layout/process3"/>
    <dgm:cxn modelId="{E4CEED74-30AB-4063-BB34-A375FFE54993}" type="presParOf" srcId="{54896549-DDDB-4CA2-88A9-EB4559FECEE9}" destId="{0418FEF7-ECFB-426B-8573-CEB2118CD52C}" srcOrd="3" destOrd="0" presId="urn:microsoft.com/office/officeart/2005/8/layout/process3"/>
    <dgm:cxn modelId="{8548385D-C6D5-45D8-8616-BB9AE577C5CD}" type="presParOf" srcId="{0418FEF7-ECFB-426B-8573-CEB2118CD52C}" destId="{FAFAB5CE-95A0-4AF6-A0E9-A18ED29F4ABE}" srcOrd="0" destOrd="0" presId="urn:microsoft.com/office/officeart/2005/8/layout/process3"/>
    <dgm:cxn modelId="{BE2066C6-E424-4436-8CF1-8491FB731E57}" type="presParOf" srcId="{54896549-DDDB-4CA2-88A9-EB4559FECEE9}" destId="{EB60ED1C-EBE8-4CC3-A88E-D367CF4ADFAA}" srcOrd="4" destOrd="0" presId="urn:microsoft.com/office/officeart/2005/8/layout/process3"/>
    <dgm:cxn modelId="{16EDED58-4767-4B02-B06B-FD983B496A63}" type="presParOf" srcId="{EB60ED1C-EBE8-4CC3-A88E-D367CF4ADFAA}" destId="{6B2F0DE1-8B9B-4F36-8759-6972FDAA00AE}" srcOrd="0" destOrd="0" presId="urn:microsoft.com/office/officeart/2005/8/layout/process3"/>
    <dgm:cxn modelId="{EA1D9AB7-D1AA-4F1A-8A5C-0B6588184B58}" type="presParOf" srcId="{EB60ED1C-EBE8-4CC3-A88E-D367CF4ADFAA}" destId="{68FEDB8D-91FF-4269-941B-ED16912C0A7B}" srcOrd="1" destOrd="0" presId="urn:microsoft.com/office/officeart/2005/8/layout/process3"/>
    <dgm:cxn modelId="{F7FF9DA4-618C-4D27-9709-71F1DD6B59F5}" type="presParOf" srcId="{EB60ED1C-EBE8-4CC3-A88E-D367CF4ADFAA}" destId="{BF72D9EA-0685-492A-A2B6-960356B8926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A9CF8-72E8-4752-A374-FF69494A94B8}">
      <dsp:nvSpPr>
        <dsp:cNvPr id="0" name=""/>
        <dsp:cNvSpPr/>
      </dsp:nvSpPr>
      <dsp:spPr>
        <a:xfrm>
          <a:off x="533" y="557920"/>
          <a:ext cx="2079873" cy="12479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t-BR" sz="2500" kern="1200" dirty="0"/>
            <a:t>as relações entre os seres vivos,</a:t>
          </a:r>
        </a:p>
      </dsp:txBody>
      <dsp:txXfrm>
        <a:off x="533" y="557920"/>
        <a:ext cx="2079873" cy="1247923"/>
      </dsp:txXfrm>
    </dsp:sp>
    <dsp:sp modelId="{FFBD43C1-6A13-4208-B9C5-4C62FA90D12A}">
      <dsp:nvSpPr>
        <dsp:cNvPr id="0" name=""/>
        <dsp:cNvSpPr/>
      </dsp:nvSpPr>
      <dsp:spPr>
        <a:xfrm>
          <a:off x="2288393" y="557920"/>
          <a:ext cx="2079873" cy="12479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t-BR" sz="2500" kern="1200" dirty="0"/>
            <a:t>a noção de processo de adaptação</a:t>
          </a:r>
        </a:p>
      </dsp:txBody>
      <dsp:txXfrm>
        <a:off x="2288393" y="557920"/>
        <a:ext cx="2079873" cy="1247923"/>
      </dsp:txXfrm>
    </dsp:sp>
    <dsp:sp modelId="{00E39178-8B35-4C90-9C61-93604C7209DA}">
      <dsp:nvSpPr>
        <dsp:cNvPr id="0" name=""/>
        <dsp:cNvSpPr/>
      </dsp:nvSpPr>
      <dsp:spPr>
        <a:xfrm>
          <a:off x="1144463" y="2013831"/>
          <a:ext cx="2079873" cy="12479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t-BR" sz="2500" kern="1200" dirty="0"/>
            <a:t>o conceito de meio.</a:t>
          </a:r>
        </a:p>
      </dsp:txBody>
      <dsp:txXfrm>
        <a:off x="1144463" y="2013831"/>
        <a:ext cx="2079873" cy="1247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8C1A6-A2EA-4A00-8540-31D79BF726F2}">
      <dsp:nvSpPr>
        <dsp:cNvPr id="0" name=""/>
        <dsp:cNvSpPr/>
      </dsp:nvSpPr>
      <dsp:spPr>
        <a:xfrm>
          <a:off x="3839" y="59110"/>
          <a:ext cx="2240494" cy="13442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marL="0" lvl="0" indent="0" algn="l" defTabSz="1022350">
            <a:lnSpc>
              <a:spcPct val="90000"/>
            </a:lnSpc>
            <a:spcBef>
              <a:spcPct val="0"/>
            </a:spcBef>
            <a:spcAft>
              <a:spcPct val="35000"/>
            </a:spcAft>
            <a:buNone/>
          </a:pPr>
          <a:r>
            <a:rPr lang="pt-BR" sz="2300" kern="1200" dirty="0"/>
            <a:t>Ecologia vegetal </a:t>
          </a:r>
        </a:p>
      </dsp:txBody>
      <dsp:txXfrm>
        <a:off x="3839" y="59110"/>
        <a:ext cx="2240494" cy="896197"/>
      </dsp:txXfrm>
    </dsp:sp>
    <dsp:sp modelId="{8C8585DC-D6A2-4ED4-808F-D0A8A7F2E431}">
      <dsp:nvSpPr>
        <dsp:cNvPr id="0" name=""/>
        <dsp:cNvSpPr/>
      </dsp:nvSpPr>
      <dsp:spPr>
        <a:xfrm>
          <a:off x="462735" y="955308"/>
          <a:ext cx="2240494" cy="1324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a:lnSpc>
              <a:spcPct val="90000"/>
            </a:lnSpc>
            <a:spcBef>
              <a:spcPct val="0"/>
            </a:spcBef>
            <a:spcAft>
              <a:spcPct val="15000"/>
            </a:spcAft>
            <a:buChar char="•"/>
          </a:pPr>
          <a:r>
            <a:rPr lang="pt-BR" sz="2300" kern="1200" dirty="0"/>
            <a:t>século XIX</a:t>
          </a:r>
        </a:p>
      </dsp:txBody>
      <dsp:txXfrm>
        <a:off x="501537" y="994110"/>
        <a:ext cx="2162890" cy="1247196"/>
      </dsp:txXfrm>
    </dsp:sp>
    <dsp:sp modelId="{E96540A0-2559-46BD-B480-DB37A7F97818}">
      <dsp:nvSpPr>
        <dsp:cNvPr id="0" name=""/>
        <dsp:cNvSpPr/>
      </dsp:nvSpPr>
      <dsp:spPr>
        <a:xfrm>
          <a:off x="2583984" y="228300"/>
          <a:ext cx="720059" cy="5578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pt-BR" sz="1800" kern="1200"/>
        </a:p>
      </dsp:txBody>
      <dsp:txXfrm>
        <a:off x="2583984" y="339864"/>
        <a:ext cx="552714" cy="334690"/>
      </dsp:txXfrm>
    </dsp:sp>
    <dsp:sp modelId="{28E526B6-B126-4680-A6A3-69AA03E358E7}">
      <dsp:nvSpPr>
        <dsp:cNvPr id="0" name=""/>
        <dsp:cNvSpPr/>
      </dsp:nvSpPr>
      <dsp:spPr>
        <a:xfrm>
          <a:off x="3602937" y="59110"/>
          <a:ext cx="2240494" cy="13442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marL="0" lvl="0" indent="0" algn="l" defTabSz="1022350">
            <a:lnSpc>
              <a:spcPct val="90000"/>
            </a:lnSpc>
            <a:spcBef>
              <a:spcPct val="0"/>
            </a:spcBef>
            <a:spcAft>
              <a:spcPct val="35000"/>
            </a:spcAft>
            <a:buNone/>
          </a:pPr>
          <a:r>
            <a:rPr lang="pt-BR" sz="2300" kern="1200" dirty="0"/>
            <a:t>Ecologia animal</a:t>
          </a:r>
        </a:p>
      </dsp:txBody>
      <dsp:txXfrm>
        <a:off x="3602937" y="59110"/>
        <a:ext cx="2240494" cy="896197"/>
      </dsp:txXfrm>
    </dsp:sp>
    <dsp:sp modelId="{19FC118D-B90C-4D60-9BFE-7DA87CBFAEFA}">
      <dsp:nvSpPr>
        <dsp:cNvPr id="0" name=""/>
        <dsp:cNvSpPr/>
      </dsp:nvSpPr>
      <dsp:spPr>
        <a:xfrm>
          <a:off x="4061834" y="955308"/>
          <a:ext cx="2240494" cy="1324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a:lnSpc>
              <a:spcPct val="90000"/>
            </a:lnSpc>
            <a:spcBef>
              <a:spcPct val="0"/>
            </a:spcBef>
            <a:spcAft>
              <a:spcPct val="15000"/>
            </a:spcAft>
            <a:buChar char="•"/>
          </a:pPr>
          <a:r>
            <a:rPr lang="pt-BR" sz="2300" kern="1200" dirty="0"/>
            <a:t>Século XX</a:t>
          </a:r>
        </a:p>
      </dsp:txBody>
      <dsp:txXfrm>
        <a:off x="4100636" y="994110"/>
        <a:ext cx="2162890" cy="1247196"/>
      </dsp:txXfrm>
    </dsp:sp>
    <dsp:sp modelId="{0418FEF7-ECFB-426B-8573-CEB2118CD52C}">
      <dsp:nvSpPr>
        <dsp:cNvPr id="0" name=""/>
        <dsp:cNvSpPr/>
      </dsp:nvSpPr>
      <dsp:spPr>
        <a:xfrm>
          <a:off x="6183083" y="228300"/>
          <a:ext cx="720059" cy="5578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pt-BR" sz="1800" kern="1200"/>
        </a:p>
      </dsp:txBody>
      <dsp:txXfrm>
        <a:off x="6183083" y="339864"/>
        <a:ext cx="552714" cy="334690"/>
      </dsp:txXfrm>
    </dsp:sp>
    <dsp:sp modelId="{68FEDB8D-91FF-4269-941B-ED16912C0A7B}">
      <dsp:nvSpPr>
        <dsp:cNvPr id="0" name=""/>
        <dsp:cNvSpPr/>
      </dsp:nvSpPr>
      <dsp:spPr>
        <a:xfrm>
          <a:off x="7202036" y="59110"/>
          <a:ext cx="2829789" cy="13442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87630" numCol="1" spcCol="1270" anchor="t" anchorCtr="0">
          <a:noAutofit/>
        </a:bodyPr>
        <a:lstStyle/>
        <a:p>
          <a:pPr marL="0" lvl="0" indent="0" algn="l" defTabSz="1022350">
            <a:lnSpc>
              <a:spcPct val="90000"/>
            </a:lnSpc>
            <a:spcBef>
              <a:spcPct val="0"/>
            </a:spcBef>
            <a:spcAft>
              <a:spcPct val="35000"/>
            </a:spcAft>
            <a:buNone/>
          </a:pPr>
          <a:r>
            <a:rPr lang="pt-BR" sz="2300" kern="1200" dirty="0"/>
            <a:t>Ecologia humana</a:t>
          </a:r>
        </a:p>
      </dsp:txBody>
      <dsp:txXfrm>
        <a:off x="7202036" y="59110"/>
        <a:ext cx="2829789" cy="896197"/>
      </dsp:txXfrm>
    </dsp:sp>
    <dsp:sp modelId="{BF72D9EA-0685-492A-A2B6-960356B89269}">
      <dsp:nvSpPr>
        <dsp:cNvPr id="0" name=""/>
        <dsp:cNvSpPr/>
      </dsp:nvSpPr>
      <dsp:spPr>
        <a:xfrm>
          <a:off x="7915766" y="969218"/>
          <a:ext cx="2240494" cy="1324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a:lnSpc>
              <a:spcPct val="90000"/>
            </a:lnSpc>
            <a:spcBef>
              <a:spcPct val="0"/>
            </a:spcBef>
            <a:spcAft>
              <a:spcPct val="15000"/>
            </a:spcAft>
            <a:buChar char="•"/>
          </a:pPr>
          <a:r>
            <a:rPr lang="pt-BR" sz="2300" kern="1200" dirty="0"/>
            <a:t>Cerca de 1920</a:t>
          </a:r>
        </a:p>
      </dsp:txBody>
      <dsp:txXfrm>
        <a:off x="7954568" y="1008020"/>
        <a:ext cx="2162890" cy="12471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516B6-3FF6-45E0-BF6A-CA57E2F504FF}" type="datetimeFigureOut">
              <a:rPr lang="pt-BR" smtClean="0"/>
              <a:t>16/06/2023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8A398E-3112-4E37-85E4-93B91F7997A0}" type="slidenum">
              <a:rPr lang="pt-BR" smtClean="0"/>
              <a:t>‹nº›</a:t>
            </a:fld>
            <a:endParaRPr lang="pt-BR"/>
          </a:p>
        </p:txBody>
      </p:sp>
    </p:spTree>
    <p:extLst>
      <p:ext uri="{BB962C8B-B14F-4D97-AF65-F5344CB8AC3E}">
        <p14:creationId xmlns:p14="http://schemas.microsoft.com/office/powerpoint/2010/main" val="3213314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5DB6108-6A5B-4B1B-9255-D35405522FEB}" type="slidenum">
              <a:rPr lang="pt-BR" smtClean="0"/>
              <a:t>1</a:t>
            </a:fld>
            <a:endParaRPr lang="pt-BR"/>
          </a:p>
        </p:txBody>
      </p:sp>
    </p:spTree>
    <p:extLst>
      <p:ext uri="{BB962C8B-B14F-4D97-AF65-F5344CB8AC3E}">
        <p14:creationId xmlns:p14="http://schemas.microsoft.com/office/powerpoint/2010/main" val="226051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solidFill>
                <a:srgbClr val="FF0000"/>
              </a:solidFill>
            </a:endParaRPr>
          </a:p>
        </p:txBody>
      </p:sp>
      <p:sp>
        <p:nvSpPr>
          <p:cNvPr id="4" name="Espaço Reservado para Número de Slide 3"/>
          <p:cNvSpPr>
            <a:spLocks noGrp="1"/>
          </p:cNvSpPr>
          <p:nvPr>
            <p:ph type="sldNum" sz="quarter" idx="5"/>
          </p:nvPr>
        </p:nvSpPr>
        <p:spPr/>
        <p:txBody>
          <a:bodyPr/>
          <a:lstStyle/>
          <a:p>
            <a:fld id="{AB8A398E-3112-4E37-85E4-93B91F7997A0}" type="slidenum">
              <a:rPr lang="pt-BR" smtClean="0"/>
              <a:t>17</a:t>
            </a:fld>
            <a:endParaRPr lang="pt-BR"/>
          </a:p>
        </p:txBody>
      </p:sp>
    </p:spTree>
    <p:extLst>
      <p:ext uri="{BB962C8B-B14F-4D97-AF65-F5344CB8AC3E}">
        <p14:creationId xmlns:p14="http://schemas.microsoft.com/office/powerpoint/2010/main" val="2718274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DDF3EF8-0895-41F7-8C8A-1869FD386627}" type="datetimeFigureOut">
              <a:rPr lang="pt-BR" smtClean="0"/>
              <a:t>16/06/2023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D30D2E1-9BC5-44F6-BF38-E1E9D7E21CA9}" type="slidenum">
              <a:rPr lang="pt-BR" smtClean="0"/>
              <a:t>‹nº›</a:t>
            </a:fld>
            <a:endParaRPr lang="pt-BR"/>
          </a:p>
        </p:txBody>
      </p:sp>
    </p:spTree>
    <p:extLst>
      <p:ext uri="{BB962C8B-B14F-4D97-AF65-F5344CB8AC3E}">
        <p14:creationId xmlns:p14="http://schemas.microsoft.com/office/powerpoint/2010/main" val="493825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DDF3EF8-0895-41F7-8C8A-1869FD386627}" type="datetimeFigureOut">
              <a:rPr lang="pt-BR" smtClean="0"/>
              <a:t>16/06/2023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D30D2E1-9BC5-44F6-BF38-E1E9D7E21CA9}" type="slidenum">
              <a:rPr lang="pt-BR" smtClean="0"/>
              <a:t>‹nº›</a:t>
            </a:fld>
            <a:endParaRPr lang="pt-BR"/>
          </a:p>
        </p:txBody>
      </p:sp>
    </p:spTree>
    <p:extLst>
      <p:ext uri="{BB962C8B-B14F-4D97-AF65-F5344CB8AC3E}">
        <p14:creationId xmlns:p14="http://schemas.microsoft.com/office/powerpoint/2010/main" val="3667204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DDF3EF8-0895-41F7-8C8A-1869FD386627}" type="datetimeFigureOut">
              <a:rPr lang="pt-BR" smtClean="0"/>
              <a:t>16/06/2023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D30D2E1-9BC5-44F6-BF38-E1E9D7E21CA9}" type="slidenum">
              <a:rPr lang="pt-BR" smtClean="0"/>
              <a:t>‹nº›</a:t>
            </a:fld>
            <a:endParaRPr lang="pt-BR"/>
          </a:p>
        </p:txBody>
      </p:sp>
    </p:spTree>
    <p:extLst>
      <p:ext uri="{BB962C8B-B14F-4D97-AF65-F5344CB8AC3E}">
        <p14:creationId xmlns:p14="http://schemas.microsoft.com/office/powerpoint/2010/main" val="35036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DDF3EF8-0895-41F7-8C8A-1869FD386627}" type="datetimeFigureOut">
              <a:rPr lang="pt-BR" smtClean="0"/>
              <a:t>16/06/2023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D30D2E1-9BC5-44F6-BF38-E1E9D7E21CA9}" type="slidenum">
              <a:rPr lang="pt-BR" smtClean="0"/>
              <a:t>‹nº›</a:t>
            </a:fld>
            <a:endParaRPr lang="pt-BR"/>
          </a:p>
        </p:txBody>
      </p:sp>
    </p:spTree>
    <p:extLst>
      <p:ext uri="{BB962C8B-B14F-4D97-AF65-F5344CB8AC3E}">
        <p14:creationId xmlns:p14="http://schemas.microsoft.com/office/powerpoint/2010/main" val="1158558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DDF3EF8-0895-41F7-8C8A-1869FD386627}" type="datetimeFigureOut">
              <a:rPr lang="pt-BR" smtClean="0"/>
              <a:t>16/06/2023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D30D2E1-9BC5-44F6-BF38-E1E9D7E21CA9}" type="slidenum">
              <a:rPr lang="pt-BR" smtClean="0"/>
              <a:t>‹nº›</a:t>
            </a:fld>
            <a:endParaRPr lang="pt-BR"/>
          </a:p>
        </p:txBody>
      </p:sp>
    </p:spTree>
    <p:extLst>
      <p:ext uri="{BB962C8B-B14F-4D97-AF65-F5344CB8AC3E}">
        <p14:creationId xmlns:p14="http://schemas.microsoft.com/office/powerpoint/2010/main" val="1777264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DDF3EF8-0895-41F7-8C8A-1869FD386627}" type="datetimeFigureOut">
              <a:rPr lang="pt-BR" smtClean="0"/>
              <a:t>16/06/2023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D30D2E1-9BC5-44F6-BF38-E1E9D7E21CA9}" type="slidenum">
              <a:rPr lang="pt-BR" smtClean="0"/>
              <a:t>‹nº›</a:t>
            </a:fld>
            <a:endParaRPr lang="pt-BR"/>
          </a:p>
        </p:txBody>
      </p:sp>
    </p:spTree>
    <p:extLst>
      <p:ext uri="{BB962C8B-B14F-4D97-AF65-F5344CB8AC3E}">
        <p14:creationId xmlns:p14="http://schemas.microsoft.com/office/powerpoint/2010/main" val="416345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DDF3EF8-0895-41F7-8C8A-1869FD386627}" type="datetimeFigureOut">
              <a:rPr lang="pt-BR" smtClean="0"/>
              <a:t>16/06/2023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D30D2E1-9BC5-44F6-BF38-E1E9D7E21CA9}" type="slidenum">
              <a:rPr lang="pt-BR" smtClean="0"/>
              <a:t>‹nº›</a:t>
            </a:fld>
            <a:endParaRPr lang="pt-BR"/>
          </a:p>
        </p:txBody>
      </p:sp>
    </p:spTree>
    <p:extLst>
      <p:ext uri="{BB962C8B-B14F-4D97-AF65-F5344CB8AC3E}">
        <p14:creationId xmlns:p14="http://schemas.microsoft.com/office/powerpoint/2010/main" val="737240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DDF3EF8-0895-41F7-8C8A-1869FD386627}" type="datetimeFigureOut">
              <a:rPr lang="pt-BR" smtClean="0"/>
              <a:t>16/06/2023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D30D2E1-9BC5-44F6-BF38-E1E9D7E21CA9}" type="slidenum">
              <a:rPr lang="pt-BR" smtClean="0"/>
              <a:t>‹nº›</a:t>
            </a:fld>
            <a:endParaRPr lang="pt-BR"/>
          </a:p>
        </p:txBody>
      </p:sp>
    </p:spTree>
    <p:extLst>
      <p:ext uri="{BB962C8B-B14F-4D97-AF65-F5344CB8AC3E}">
        <p14:creationId xmlns:p14="http://schemas.microsoft.com/office/powerpoint/2010/main" val="685385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DDF3EF8-0895-41F7-8C8A-1869FD386627}" type="datetimeFigureOut">
              <a:rPr lang="pt-BR" smtClean="0"/>
              <a:t>16/06/2023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D30D2E1-9BC5-44F6-BF38-E1E9D7E21CA9}" type="slidenum">
              <a:rPr lang="pt-BR" smtClean="0"/>
              <a:t>‹nº›</a:t>
            </a:fld>
            <a:endParaRPr lang="pt-BR"/>
          </a:p>
        </p:txBody>
      </p:sp>
    </p:spTree>
    <p:extLst>
      <p:ext uri="{BB962C8B-B14F-4D97-AF65-F5344CB8AC3E}">
        <p14:creationId xmlns:p14="http://schemas.microsoft.com/office/powerpoint/2010/main" val="4270548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DDF3EF8-0895-41F7-8C8A-1869FD386627}" type="datetimeFigureOut">
              <a:rPr lang="pt-BR" smtClean="0"/>
              <a:t>16/06/2023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D30D2E1-9BC5-44F6-BF38-E1E9D7E21CA9}" type="slidenum">
              <a:rPr lang="pt-BR" smtClean="0"/>
              <a:t>‹nº›</a:t>
            </a:fld>
            <a:endParaRPr lang="pt-BR"/>
          </a:p>
        </p:txBody>
      </p:sp>
    </p:spTree>
    <p:extLst>
      <p:ext uri="{BB962C8B-B14F-4D97-AF65-F5344CB8AC3E}">
        <p14:creationId xmlns:p14="http://schemas.microsoft.com/office/powerpoint/2010/main" val="1969236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DDF3EF8-0895-41F7-8C8A-1869FD386627}" type="datetimeFigureOut">
              <a:rPr lang="pt-BR" smtClean="0"/>
              <a:t>16/06/2023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D30D2E1-9BC5-44F6-BF38-E1E9D7E21CA9}" type="slidenum">
              <a:rPr lang="pt-BR" smtClean="0"/>
              <a:t>‹nº›</a:t>
            </a:fld>
            <a:endParaRPr lang="pt-BR"/>
          </a:p>
        </p:txBody>
      </p:sp>
    </p:spTree>
    <p:extLst>
      <p:ext uri="{BB962C8B-B14F-4D97-AF65-F5344CB8AC3E}">
        <p14:creationId xmlns:p14="http://schemas.microsoft.com/office/powerpoint/2010/main" val="3071700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DF3EF8-0895-41F7-8C8A-1869FD386627}" type="datetimeFigureOut">
              <a:rPr lang="pt-BR" smtClean="0"/>
              <a:t>16/06/2023</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0D2E1-9BC5-44F6-BF38-E1E9D7E21CA9}" type="slidenum">
              <a:rPr lang="pt-BR" smtClean="0"/>
              <a:t>‹nº›</a:t>
            </a:fld>
            <a:endParaRPr lang="pt-BR"/>
          </a:p>
        </p:txBody>
      </p:sp>
    </p:spTree>
    <p:extLst>
      <p:ext uri="{BB962C8B-B14F-4D97-AF65-F5344CB8AC3E}">
        <p14:creationId xmlns:p14="http://schemas.microsoft.com/office/powerpoint/2010/main" val="877420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archive.org/details/cu31924003109935"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researchgate.net/publication/6647677_A_health_map_for_the_local_human_habitat"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t.wikipedia.org/wiki/Ernst_Haeckel"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pt.wikipedia.org/wiki/Radiolaria" TargetMode="External"/><Relationship Id="rId4" Type="http://schemas.openxmlformats.org/officeDocument/2006/relationships/hyperlink" Target="https://pt.wikipedia.org/wiki/Radiol%C3%A1rio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archive.org/details/oecologyofplants00warmiala" TargetMode="External"/><Relationship Id="rId3" Type="http://schemas.openxmlformats.org/officeDocument/2006/relationships/hyperlink" Target="https://www.journals.uchicago.edu/doi/10.1086/213879" TargetMode="External"/><Relationship Id="rId7" Type="http://schemas.openxmlformats.org/officeDocument/2006/relationships/hyperlink" Target="https://archive.org/details/cu31924003109935" TargetMode="External"/><Relationship Id="rId2" Type="http://schemas.openxmlformats.org/officeDocument/2006/relationships/hyperlink" Target="https://www.researchgate.net/publication/6647677_A_health_map_for_the_local_human_habitat" TargetMode="External"/><Relationship Id="rId1" Type="http://schemas.openxmlformats.org/officeDocument/2006/relationships/slideLayout" Target="../slideLayouts/slideLayout2.xml"/><Relationship Id="rId6" Type="http://schemas.openxmlformats.org/officeDocument/2006/relationships/hyperlink" Target="https://www.journals.uchicago.edu/doi/10.1086/217327" TargetMode="External"/><Relationship Id="rId5" Type="http://schemas.openxmlformats.org/officeDocument/2006/relationships/hyperlink" Target="https://archive.org/details/b2932967x" TargetMode="External"/><Relationship Id="rId4" Type="http://schemas.openxmlformats.org/officeDocument/2006/relationships/hyperlink" Target="https://archive.org/details/researchmethodsi00clemuoft/page/68/mode/2up" TargetMode="External"/><Relationship Id="rId9" Type="http://schemas.openxmlformats.org/officeDocument/2006/relationships/hyperlink" Target="https://www.journals.uchicago.edu/doi/10.1086/21968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rchive.org/details/b2932967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archive.org/details/researchmethodsi00clemuoft/page/68/mode/2u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rchive.org/details/oecologyofplants00warmial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nicidade.org/2017/04/26/eco-logica-ou-ego-logica-unicidade-ou-insustentabilidade/"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2650C-9878-4379-A078-100F4EDEC1E3}"/>
              </a:ext>
            </a:extLst>
          </p:cNvPr>
          <p:cNvSpPr>
            <a:spLocks noGrp="1"/>
          </p:cNvSpPr>
          <p:nvPr>
            <p:ph type="ctrTitle"/>
          </p:nvPr>
        </p:nvSpPr>
        <p:spPr>
          <a:xfrm>
            <a:off x="279888" y="2553789"/>
            <a:ext cx="11632223" cy="2387600"/>
          </a:xfrm>
        </p:spPr>
        <p:txBody>
          <a:bodyPr>
            <a:normAutofit/>
          </a:bodyPr>
          <a:lstStyle/>
          <a:p>
            <a:r>
              <a:rPr lang="pt-BR" sz="8000" b="1" dirty="0"/>
              <a:t>Demografia</a:t>
            </a:r>
            <a:r>
              <a:rPr lang="pt-BR" sz="8000" dirty="0"/>
              <a:t> </a:t>
            </a:r>
            <a:br>
              <a:rPr lang="pt-BR" sz="8000" dirty="0"/>
            </a:br>
            <a:r>
              <a:rPr lang="pt-BR" sz="8000" dirty="0"/>
              <a:t>e ecologia humana</a:t>
            </a:r>
          </a:p>
        </p:txBody>
      </p:sp>
      <p:sp>
        <p:nvSpPr>
          <p:cNvPr id="3" name="Subtítulo 2">
            <a:extLst>
              <a:ext uri="{FF2B5EF4-FFF2-40B4-BE49-F238E27FC236}">
                <a16:creationId xmlns:a16="http://schemas.microsoft.com/office/drawing/2014/main" id="{24A5890C-46AE-4928-858C-945E5F3678D8}"/>
              </a:ext>
            </a:extLst>
          </p:cNvPr>
          <p:cNvSpPr>
            <a:spLocks noGrp="1"/>
          </p:cNvSpPr>
          <p:nvPr>
            <p:ph type="subTitle" idx="1"/>
          </p:nvPr>
        </p:nvSpPr>
        <p:spPr>
          <a:xfrm>
            <a:off x="0" y="627279"/>
            <a:ext cx="12192000" cy="1388225"/>
          </a:xfrm>
        </p:spPr>
        <p:txBody>
          <a:bodyPr>
            <a:normAutofit fontScale="92500" lnSpcReduction="20000"/>
          </a:bodyPr>
          <a:lstStyle/>
          <a:p>
            <a:r>
              <a:rPr lang="pt-BR" sz="3200" dirty="0"/>
              <a:t>Ricardo de Sampaio Dagnino</a:t>
            </a:r>
          </a:p>
          <a:p>
            <a:r>
              <a:rPr lang="pt-BR" sz="1700" dirty="0"/>
              <a:t>Professor do Departamento Interdisciplinar </a:t>
            </a:r>
          </a:p>
          <a:p>
            <a:r>
              <a:rPr lang="pt-BR" sz="1700" dirty="0"/>
              <a:t>Universidade Federal do Rio Grande do Sul </a:t>
            </a:r>
          </a:p>
          <a:p>
            <a:r>
              <a:rPr lang="pt-BR" sz="1700" dirty="0"/>
              <a:t>Tramandaí - 2023</a:t>
            </a:r>
          </a:p>
        </p:txBody>
      </p:sp>
      <p:pic>
        <p:nvPicPr>
          <p:cNvPr id="5" name="Picture 31" descr="https://www.ufrgs.br/campuslitoralnorte/wp-content/uploads/2018/03/UFRGS-LITORAL-original-300x239.png">
            <a:extLst>
              <a:ext uri="{FF2B5EF4-FFF2-40B4-BE49-F238E27FC236}">
                <a16:creationId xmlns:a16="http://schemas.microsoft.com/office/drawing/2014/main" id="{FC2195F6-882B-4982-B2B5-A3A7A39A1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865" y="302304"/>
            <a:ext cx="1791980" cy="1427611"/>
          </a:xfrm>
          <a:prstGeom prst="rect">
            <a:avLst/>
          </a:prstGeom>
          <a:noFill/>
          <a:extLst>
            <a:ext uri="{909E8E84-426E-40DD-AFC4-6F175D3DCCD1}">
              <a14:hiddenFill xmlns:a14="http://schemas.microsoft.com/office/drawing/2010/main">
                <a:solidFill>
                  <a:srgbClr val="FFFFFF"/>
                </a:solidFill>
              </a14:hiddenFill>
            </a:ext>
          </a:extLst>
        </p:spPr>
      </p:pic>
      <p:sp>
        <p:nvSpPr>
          <p:cNvPr id="6" name="Subtítulo 2">
            <a:extLst>
              <a:ext uri="{FF2B5EF4-FFF2-40B4-BE49-F238E27FC236}">
                <a16:creationId xmlns:a16="http://schemas.microsoft.com/office/drawing/2014/main" id="{24A5890C-46AE-4928-858C-945E5F3678D8}"/>
              </a:ext>
            </a:extLst>
          </p:cNvPr>
          <p:cNvSpPr txBox="1">
            <a:spLocks/>
          </p:cNvSpPr>
          <p:nvPr/>
        </p:nvSpPr>
        <p:spPr>
          <a:xfrm>
            <a:off x="2738845" y="5479674"/>
            <a:ext cx="7243355" cy="8766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pt-BR" sz="1800" dirty="0"/>
              <a:t>Apresentação baseada em: MANUEL NAZARETH, J. Demografia e Ecologia Humana. Análise Social, vol. </a:t>
            </a:r>
            <a:r>
              <a:rPr lang="pt-BR" sz="1800" dirty="0" err="1"/>
              <a:t>Xxviii</a:t>
            </a:r>
            <a:r>
              <a:rPr lang="pt-BR" sz="1800" dirty="0"/>
              <a:t>, (123-124), 1993 (4.°-5.°), p. 879-885, 1993.</a:t>
            </a:r>
          </a:p>
        </p:txBody>
      </p:sp>
      <p:sp>
        <p:nvSpPr>
          <p:cNvPr id="7" name="Espaço Reservado para Número de Slide 6"/>
          <p:cNvSpPr>
            <a:spLocks noGrp="1"/>
          </p:cNvSpPr>
          <p:nvPr>
            <p:ph type="sldNum" sz="quarter" idx="12"/>
          </p:nvPr>
        </p:nvSpPr>
        <p:spPr/>
        <p:txBody>
          <a:bodyPr/>
          <a:lstStyle/>
          <a:p>
            <a:fld id="{84308232-5124-4C2C-AF88-74483AB43D55}" type="slidenum">
              <a:rPr lang="pt-BR" smtClean="0"/>
              <a:t>1</a:t>
            </a:fld>
            <a:endParaRPr lang="pt-BR"/>
          </a:p>
        </p:txBody>
      </p:sp>
    </p:spTree>
    <p:extLst>
      <p:ext uri="{BB962C8B-B14F-4D97-AF65-F5344CB8AC3E}">
        <p14:creationId xmlns:p14="http://schemas.microsoft.com/office/powerpoint/2010/main" val="285630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0115" y="26443"/>
            <a:ext cx="10515600" cy="1325563"/>
          </a:xfrm>
        </p:spPr>
        <p:txBody>
          <a:bodyPr/>
          <a:lstStyle/>
          <a:p>
            <a:r>
              <a:rPr lang="pt-BR" b="1" dirty="0"/>
              <a:t>1. A emergência da ecologia</a:t>
            </a:r>
            <a:endParaRPr lang="pt-BR" dirty="0"/>
          </a:p>
        </p:txBody>
      </p:sp>
      <p:sp>
        <p:nvSpPr>
          <p:cNvPr id="3" name="Espaço Reservado para Conteúdo 2"/>
          <p:cNvSpPr>
            <a:spLocks noGrp="1"/>
          </p:cNvSpPr>
          <p:nvPr>
            <p:ph idx="1"/>
          </p:nvPr>
        </p:nvSpPr>
        <p:spPr>
          <a:xfrm>
            <a:off x="163286" y="1023257"/>
            <a:ext cx="11898085" cy="3037114"/>
          </a:xfrm>
        </p:spPr>
        <p:txBody>
          <a:bodyPr numCol="3">
            <a:noAutofit/>
          </a:bodyPr>
          <a:lstStyle/>
          <a:p>
            <a:pPr marL="358775" indent="457200">
              <a:lnSpc>
                <a:spcPct val="120000"/>
              </a:lnSpc>
              <a:buNone/>
            </a:pPr>
            <a:r>
              <a:rPr lang="pt-BR" sz="1800" dirty="0"/>
              <a:t>Curiosamente, durante o século XIX, nesta fase do progresso científico — que consistia essencialmente na descrição e na classificação — foram os botânicos que progrediram mais rapidamente no trabalho taxonômico iniciado pelos zoólogos.</a:t>
            </a:r>
          </a:p>
          <a:p>
            <a:pPr marL="358775" indent="457200">
              <a:lnSpc>
                <a:spcPct val="120000"/>
              </a:lnSpc>
              <a:buNone/>
            </a:pPr>
            <a:endParaRPr lang="pt-BR" sz="1800" dirty="0"/>
          </a:p>
          <a:p>
            <a:pPr marL="358775" indent="457200">
              <a:lnSpc>
                <a:spcPct val="120000"/>
              </a:lnSpc>
              <a:buNone/>
            </a:pPr>
            <a:endParaRPr lang="pt-BR" sz="1800" dirty="0"/>
          </a:p>
          <a:p>
            <a:pPr marL="358775" indent="457200">
              <a:lnSpc>
                <a:spcPct val="120000"/>
              </a:lnSpc>
              <a:buNone/>
            </a:pPr>
            <a:r>
              <a:rPr lang="pt-BR" sz="1800" dirty="0"/>
              <a:t>A ecologia vegetal desenvolveu-se mais rapidamente do que a ecologia animal, não admirando, assim, que muitos dos conceitos da ecologia vegetal tenham passado posteriormente para a ecologia animal. </a:t>
            </a:r>
          </a:p>
          <a:p>
            <a:pPr marL="358775" indent="457200">
              <a:lnSpc>
                <a:spcPct val="120000"/>
              </a:lnSpc>
              <a:buNone/>
            </a:pPr>
            <a:endParaRPr lang="pt-BR" sz="1800" dirty="0"/>
          </a:p>
          <a:p>
            <a:pPr marL="358775" indent="457200">
              <a:lnSpc>
                <a:spcPct val="120000"/>
              </a:lnSpc>
              <a:buNone/>
            </a:pPr>
            <a:endParaRPr lang="pt-BR" sz="1800" dirty="0"/>
          </a:p>
          <a:p>
            <a:pPr marL="358775" indent="457200">
              <a:lnSpc>
                <a:spcPct val="120000"/>
              </a:lnSpc>
              <a:buNone/>
            </a:pPr>
            <a:r>
              <a:rPr lang="pt-BR" sz="1800" dirty="0"/>
              <a:t>A sua relativa juventude, e talvez a existência de uma maior complexidade no seu objeto de estudo, fez com que ainda no início da segunda metade do século XX o seu grau de sistematização seja inferior, embora partilhe pontos de vista idênticos aos da ecologia vegetal.</a:t>
            </a:r>
          </a:p>
        </p:txBody>
      </p:sp>
      <p:graphicFrame>
        <p:nvGraphicFramePr>
          <p:cNvPr id="4" name="Diagrama 3"/>
          <p:cNvGraphicFramePr/>
          <p:nvPr>
            <p:extLst>
              <p:ext uri="{D42A27DB-BD31-4B8C-83A1-F6EECF244321}">
                <p14:modId xmlns:p14="http://schemas.microsoft.com/office/powerpoint/2010/main" val="261370645"/>
              </p:ext>
            </p:extLst>
          </p:nvPr>
        </p:nvGraphicFramePr>
        <p:xfrm>
          <a:off x="1153886" y="4169228"/>
          <a:ext cx="10199914" cy="2339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174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C518C1A6-A2EA-4A00-8540-31D79BF726F2}"/>
                                            </p:graphicEl>
                                          </p:spTgt>
                                        </p:tgtEl>
                                        <p:attrNameLst>
                                          <p:attrName>style.visibility</p:attrName>
                                        </p:attrNameLst>
                                      </p:cBhvr>
                                      <p:to>
                                        <p:strVal val="visible"/>
                                      </p:to>
                                    </p:set>
                                    <p:animEffect transition="in" filter="fade">
                                      <p:cBhvr>
                                        <p:cTn id="22" dur="500"/>
                                        <p:tgtEl>
                                          <p:spTgt spid="4">
                                            <p:graphicEl>
                                              <a:dgm id="{C518C1A6-A2EA-4A00-8540-31D79BF726F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8C8585DC-D6A2-4ED4-808F-D0A8A7F2E431}"/>
                                            </p:graphicEl>
                                          </p:spTgt>
                                        </p:tgtEl>
                                        <p:attrNameLst>
                                          <p:attrName>style.visibility</p:attrName>
                                        </p:attrNameLst>
                                      </p:cBhvr>
                                      <p:to>
                                        <p:strVal val="visible"/>
                                      </p:to>
                                    </p:set>
                                    <p:animEffect transition="in" filter="fade">
                                      <p:cBhvr>
                                        <p:cTn id="27" dur="500"/>
                                        <p:tgtEl>
                                          <p:spTgt spid="4">
                                            <p:graphicEl>
                                              <a:dgm id="{8C8585DC-D6A2-4ED4-808F-D0A8A7F2E43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E96540A0-2559-46BD-B480-DB37A7F97818}"/>
                                            </p:graphicEl>
                                          </p:spTgt>
                                        </p:tgtEl>
                                        <p:attrNameLst>
                                          <p:attrName>style.visibility</p:attrName>
                                        </p:attrNameLst>
                                      </p:cBhvr>
                                      <p:to>
                                        <p:strVal val="visible"/>
                                      </p:to>
                                    </p:set>
                                    <p:animEffect transition="in" filter="fade">
                                      <p:cBhvr>
                                        <p:cTn id="32" dur="500"/>
                                        <p:tgtEl>
                                          <p:spTgt spid="4">
                                            <p:graphicEl>
                                              <a:dgm id="{E96540A0-2559-46BD-B480-DB37A7F97818}"/>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graphicEl>
                                              <a:dgm id="{28E526B6-B126-4680-A6A3-69AA03E358E7}"/>
                                            </p:graphicEl>
                                          </p:spTgt>
                                        </p:tgtEl>
                                        <p:attrNameLst>
                                          <p:attrName>style.visibility</p:attrName>
                                        </p:attrNameLst>
                                      </p:cBhvr>
                                      <p:to>
                                        <p:strVal val="visible"/>
                                      </p:to>
                                    </p:set>
                                    <p:animEffect transition="in" filter="fade">
                                      <p:cBhvr>
                                        <p:cTn id="35" dur="500"/>
                                        <p:tgtEl>
                                          <p:spTgt spid="4">
                                            <p:graphicEl>
                                              <a:dgm id="{28E526B6-B126-4680-A6A3-69AA03E358E7}"/>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graphicEl>
                                              <a:dgm id="{19FC118D-B90C-4D60-9BFE-7DA87CBFAEFA}"/>
                                            </p:graphicEl>
                                          </p:spTgt>
                                        </p:tgtEl>
                                        <p:attrNameLst>
                                          <p:attrName>style.visibility</p:attrName>
                                        </p:attrNameLst>
                                      </p:cBhvr>
                                      <p:to>
                                        <p:strVal val="visible"/>
                                      </p:to>
                                    </p:set>
                                    <p:animEffect transition="in" filter="fade">
                                      <p:cBhvr>
                                        <p:cTn id="40" dur="500"/>
                                        <p:tgtEl>
                                          <p:spTgt spid="4">
                                            <p:graphicEl>
                                              <a:dgm id="{19FC118D-B90C-4D60-9BFE-7DA87CBFAEFA}"/>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graphicEl>
                                              <a:dgm id="{0418FEF7-ECFB-426B-8573-CEB2118CD52C}"/>
                                            </p:graphicEl>
                                          </p:spTgt>
                                        </p:tgtEl>
                                        <p:attrNameLst>
                                          <p:attrName>style.visibility</p:attrName>
                                        </p:attrNameLst>
                                      </p:cBhvr>
                                      <p:to>
                                        <p:strVal val="visible"/>
                                      </p:to>
                                    </p:set>
                                    <p:animEffect transition="in" filter="fade">
                                      <p:cBhvr>
                                        <p:cTn id="45" dur="500"/>
                                        <p:tgtEl>
                                          <p:spTgt spid="4">
                                            <p:graphicEl>
                                              <a:dgm id="{0418FEF7-ECFB-426B-8573-CEB2118CD52C}"/>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graphicEl>
                                              <a:dgm id="{68FEDB8D-91FF-4269-941B-ED16912C0A7B}"/>
                                            </p:graphicEl>
                                          </p:spTgt>
                                        </p:tgtEl>
                                        <p:attrNameLst>
                                          <p:attrName>style.visibility</p:attrName>
                                        </p:attrNameLst>
                                      </p:cBhvr>
                                      <p:to>
                                        <p:strVal val="visible"/>
                                      </p:to>
                                    </p:set>
                                    <p:animEffect transition="in" filter="fade">
                                      <p:cBhvr>
                                        <p:cTn id="48" dur="500"/>
                                        <p:tgtEl>
                                          <p:spTgt spid="4">
                                            <p:graphicEl>
                                              <a:dgm id="{68FEDB8D-91FF-4269-941B-ED16912C0A7B}"/>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
                                            <p:graphicEl>
                                              <a:dgm id="{BF72D9EA-0685-492A-A2B6-960356B89269}"/>
                                            </p:graphicEl>
                                          </p:spTgt>
                                        </p:tgtEl>
                                        <p:attrNameLst>
                                          <p:attrName>style.visibility</p:attrName>
                                        </p:attrNameLst>
                                      </p:cBhvr>
                                      <p:to>
                                        <p:strVal val="visible"/>
                                      </p:to>
                                    </p:set>
                                    <p:animEffect transition="in" filter="fade">
                                      <p:cBhvr>
                                        <p:cTn id="53" dur="500"/>
                                        <p:tgtEl>
                                          <p:spTgt spid="4">
                                            <p:graphicEl>
                                              <a:dgm id="{BF72D9EA-0685-492A-A2B6-960356B8926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1. A emergência da ecologia (continuação)</a:t>
            </a:r>
            <a:endParaRPr lang="pt-BR" dirty="0"/>
          </a:p>
        </p:txBody>
      </p:sp>
      <p:sp>
        <p:nvSpPr>
          <p:cNvPr id="3" name="Espaço Reservado para Conteúdo 2"/>
          <p:cNvSpPr>
            <a:spLocks noGrp="1"/>
          </p:cNvSpPr>
          <p:nvPr>
            <p:ph idx="1"/>
          </p:nvPr>
        </p:nvSpPr>
        <p:spPr/>
        <p:txBody>
          <a:bodyPr numCol="2">
            <a:normAutofit/>
          </a:bodyPr>
          <a:lstStyle/>
          <a:p>
            <a:pPr marL="0" indent="0">
              <a:buNone/>
            </a:pPr>
            <a:r>
              <a:rPr lang="pt-BR" dirty="0"/>
              <a:t>Neste contexto, não admira que, apesar de os três ramos da ecologia científica — vegetal, animal e humana — se terem desenvolvido em momentos distintos, uma certa identidade de pontos de vista tenha dado lugar à emergência de uma ecologia geral, que tem como objeto o estudo das relações entre todas as formas de vida e destas com o meio. </a:t>
            </a:r>
          </a:p>
          <a:p>
            <a:pPr marL="360363" indent="0">
              <a:buNone/>
            </a:pPr>
            <a:r>
              <a:rPr lang="pt-BR" dirty="0"/>
              <a:t>É esta </a:t>
            </a:r>
            <a:r>
              <a:rPr lang="pt-BR" b="1" dirty="0"/>
              <a:t>ecologia geral </a:t>
            </a:r>
            <a:r>
              <a:rPr lang="pt-BR" dirty="0"/>
              <a:t>que normalmente aparece </a:t>
            </a:r>
            <a:r>
              <a:rPr lang="pt-BR" b="1" dirty="0"/>
              <a:t>associada ao nome ecologia</a:t>
            </a:r>
            <a:r>
              <a:rPr lang="pt-BR" dirty="0"/>
              <a:t>. </a:t>
            </a:r>
          </a:p>
        </p:txBody>
      </p:sp>
    </p:spTree>
    <p:extLst>
      <p:ext uri="{BB962C8B-B14F-4D97-AF65-F5344CB8AC3E}">
        <p14:creationId xmlns:p14="http://schemas.microsoft.com/office/powerpoint/2010/main" val="16789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1. A emergência da ecologia (continuação)</a:t>
            </a:r>
            <a:endParaRPr lang="pt-BR" dirty="0"/>
          </a:p>
        </p:txBody>
      </p:sp>
      <p:sp>
        <p:nvSpPr>
          <p:cNvPr id="3" name="Espaço Reservado para Conteúdo 2"/>
          <p:cNvSpPr>
            <a:spLocks noGrp="1"/>
          </p:cNvSpPr>
          <p:nvPr>
            <p:ph idx="1"/>
          </p:nvPr>
        </p:nvSpPr>
        <p:spPr/>
        <p:txBody>
          <a:bodyPr numCol="3">
            <a:normAutofit fontScale="70000" lnSpcReduction="20000"/>
          </a:bodyPr>
          <a:lstStyle/>
          <a:p>
            <a:pPr marL="0" indent="0">
              <a:buNone/>
            </a:pPr>
            <a:r>
              <a:rPr lang="pt-BR" dirty="0"/>
              <a:t>É nesta ecologia que identificamos um conjunto de ideias fundamentais:</a:t>
            </a:r>
          </a:p>
          <a:p>
            <a:pPr marL="0" indent="0">
              <a:buNone/>
            </a:pPr>
            <a:r>
              <a:rPr lang="pt-BR" dirty="0"/>
              <a:t>• A Natureza junta certos tipos de seres num lugar — biótipo (meio físico); </a:t>
            </a:r>
          </a:p>
          <a:p>
            <a:pPr marL="0" indent="0">
              <a:buNone/>
            </a:pPr>
            <a:r>
              <a:rPr lang="pt-BR" dirty="0"/>
              <a:t>• O biótipo é o suporte desorganizado do habitat;</a:t>
            </a:r>
          </a:p>
          <a:p>
            <a:pPr marL="0" indent="0">
              <a:buNone/>
            </a:pPr>
            <a:r>
              <a:rPr lang="pt-BR" dirty="0"/>
              <a:t>• O biótipo é formado por elementos naturais (ar, água, solo, clima); </a:t>
            </a:r>
          </a:p>
          <a:p>
            <a:pPr marL="0" indent="0">
              <a:buNone/>
            </a:pPr>
            <a:r>
              <a:rPr lang="pt-BR" dirty="0"/>
              <a:t>• No habitat existem organismos vivos, vivendo em comunidades; a este conjunto de animais, vegetais e </a:t>
            </a:r>
            <a:r>
              <a:rPr lang="pt-BR" dirty="0" err="1"/>
              <a:t>microorganismos</a:t>
            </a:r>
            <a:r>
              <a:rPr lang="pt-BR" dirty="0"/>
              <a:t> chama-se biocenose; </a:t>
            </a:r>
          </a:p>
          <a:p>
            <a:pPr marL="0" indent="0">
              <a:buNone/>
            </a:pPr>
            <a:r>
              <a:rPr lang="pt-BR" dirty="0"/>
              <a:t>• O biótipo e a biocenose formam o ecossistema, se existir homogeneidade e estabilidade (um pântano ou uma duna formam pequenos ecossistemas com tipos particulares de fauna e flora);</a:t>
            </a:r>
          </a:p>
          <a:p>
            <a:pPr marL="0" indent="0">
              <a:buNone/>
            </a:pPr>
            <a:r>
              <a:rPr lang="pt-BR" dirty="0"/>
              <a:t>• Os ecossistemas pequenos juntam-se uns aos outros para formarem unidades cada vez maiores;</a:t>
            </a:r>
          </a:p>
          <a:p>
            <a:pPr marL="0" indent="0">
              <a:buNone/>
            </a:pPr>
            <a:r>
              <a:rPr lang="pt-BR" dirty="0"/>
              <a:t>• O conjunto dos ecossistemas semelhantes, à escala mundial, são os biomas; </a:t>
            </a:r>
          </a:p>
          <a:p>
            <a:pPr marL="0" indent="0">
              <a:buNone/>
            </a:pPr>
            <a:r>
              <a:rPr lang="pt-BR" dirty="0"/>
              <a:t>• A ecologia começa a ser referenciada como a ciência que estuda os ecossistemas, ou seja, o conjunto de organismos vivos e substâncias não vivas que se inter-relacionam para produzirem um intercâmbio de matérias;</a:t>
            </a:r>
          </a:p>
          <a:p>
            <a:pPr marL="0" indent="0">
              <a:buNone/>
            </a:pPr>
            <a:r>
              <a:rPr lang="pt-BR" dirty="0"/>
              <a:t>• Começam a aparecer palavras-chaves como intercâmbios, equilíbrios, cadeias tróficas, circulação de energia;</a:t>
            </a:r>
          </a:p>
          <a:p>
            <a:pPr marL="0" indent="0">
              <a:buNone/>
            </a:pPr>
            <a:r>
              <a:rPr lang="pt-BR" dirty="0"/>
              <a:t>• Surge a ideia de o ecossistema se apresentar como um organismo vivo (respira, cresce, alimenta-se, atinge a maturidade e morre); pode também especializar-se (muitos seres de poucas espécies) ou generalizar-se (muitas espécies com poucos seres).</a:t>
            </a:r>
          </a:p>
        </p:txBody>
      </p:sp>
    </p:spTree>
    <p:extLst>
      <p:ext uri="{BB962C8B-B14F-4D97-AF65-F5344CB8AC3E}">
        <p14:creationId xmlns:p14="http://schemas.microsoft.com/office/powerpoint/2010/main" val="368982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1. A emergência da ecologia (continuação)</a:t>
            </a:r>
            <a:endParaRPr lang="pt-BR" dirty="0"/>
          </a:p>
        </p:txBody>
      </p:sp>
      <p:sp>
        <p:nvSpPr>
          <p:cNvPr id="3" name="Espaço Reservado para Conteúdo 2"/>
          <p:cNvSpPr>
            <a:spLocks noGrp="1"/>
          </p:cNvSpPr>
          <p:nvPr>
            <p:ph idx="1"/>
          </p:nvPr>
        </p:nvSpPr>
        <p:spPr/>
        <p:txBody>
          <a:bodyPr numCol="3">
            <a:normAutofit fontScale="70000" lnSpcReduction="20000"/>
          </a:bodyPr>
          <a:lstStyle/>
          <a:p>
            <a:pPr marL="0" indent="457200">
              <a:lnSpc>
                <a:spcPct val="120000"/>
              </a:lnSpc>
              <a:buNone/>
            </a:pPr>
            <a:r>
              <a:rPr lang="pt-BR" dirty="0"/>
              <a:t>Em função da evolução conceptual apontada, não admira que a deplorável confusão entre biologia e ecologia seja rapidamente ultrapassada. De uma perspectiva exclusivamente centrada na biologia, começou a passar-se para a ideia de «ambiente», e a ecologia ganhou uma expansão de tal modo importante que se tornou imperiosa a necessidade da especialização. Esta especialização foi-se desenhando à medida que os conhecimentos se acumulavam.</a:t>
            </a:r>
          </a:p>
          <a:p>
            <a:pPr marL="0" indent="457200">
              <a:lnSpc>
                <a:spcPct val="120000"/>
              </a:lnSpc>
              <a:buNone/>
            </a:pPr>
            <a:r>
              <a:rPr lang="pt-BR" dirty="0"/>
              <a:t>O critério topográfico foi o primeiro (ecologia da floresta húmida, ecologia do deserto, ecologia dos lagos); depois surgiu o das espécies; posteriormente aparecem variantes da divisão clássica — </a:t>
            </a:r>
            <a:r>
              <a:rPr lang="pt-BR" dirty="0" err="1"/>
              <a:t>auto-ecologia</a:t>
            </a:r>
            <a:r>
              <a:rPr lang="pt-BR" dirty="0"/>
              <a:t> (influência dos fatores externos sobre os seres vivos) e </a:t>
            </a:r>
            <a:r>
              <a:rPr lang="pt-BR" dirty="0" err="1"/>
              <a:t>sinecologia</a:t>
            </a:r>
            <a:r>
              <a:rPr lang="pt-BR" dirty="0"/>
              <a:t> (estuda os grupos de organismos associados entre si, ou seja, das comunidades naturais, animais e vegetais).</a:t>
            </a:r>
          </a:p>
          <a:p>
            <a:pPr marL="0" indent="457200">
              <a:lnSpc>
                <a:spcPct val="120000"/>
              </a:lnSpc>
              <a:buNone/>
            </a:pPr>
            <a:r>
              <a:rPr lang="pt-BR" dirty="0"/>
              <a:t>A ecologia geral passa a ser cada vez mais uma referência, um ideal — todas as relações de todos os organismos com todos os meios —, do que um objeto específico de estudo.</a:t>
            </a:r>
          </a:p>
        </p:txBody>
      </p:sp>
    </p:spTree>
    <p:extLst>
      <p:ext uri="{BB962C8B-B14F-4D97-AF65-F5344CB8AC3E}">
        <p14:creationId xmlns:p14="http://schemas.microsoft.com/office/powerpoint/2010/main" val="80184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2. Ecologia humana</a:t>
            </a:r>
            <a:endParaRPr lang="pt-BR" dirty="0"/>
          </a:p>
        </p:txBody>
      </p:sp>
      <p:sp>
        <p:nvSpPr>
          <p:cNvPr id="3" name="Espaço Reservado para Conteúdo 2"/>
          <p:cNvSpPr>
            <a:spLocks noGrp="1"/>
          </p:cNvSpPr>
          <p:nvPr>
            <p:ph idx="1"/>
          </p:nvPr>
        </p:nvSpPr>
        <p:spPr/>
        <p:txBody>
          <a:bodyPr numCol="2">
            <a:noAutofit/>
          </a:bodyPr>
          <a:lstStyle/>
          <a:p>
            <a:pPr marL="447675" indent="0">
              <a:lnSpc>
                <a:spcPct val="120000"/>
              </a:lnSpc>
              <a:buNone/>
            </a:pPr>
            <a:r>
              <a:rPr lang="pt-BR" dirty="0"/>
              <a:t>Pode parecer que a problemática da ecologia humana pode ser simples de resolver: </a:t>
            </a:r>
          </a:p>
          <a:p>
            <a:pPr marL="447675" indent="0">
              <a:lnSpc>
                <a:spcPct val="120000"/>
              </a:lnSpc>
              <a:buNone/>
            </a:pPr>
            <a:r>
              <a:rPr lang="pt-BR" i="1" dirty="0"/>
              <a:t>Se existe uma ecologia dos peixes ou uma ecologia das aves, por que não pode existir também uma ecologia humana? </a:t>
            </a:r>
          </a:p>
          <a:p>
            <a:pPr marL="447675" indent="0">
              <a:lnSpc>
                <a:spcPct val="120000"/>
              </a:lnSpc>
              <a:buNone/>
            </a:pPr>
            <a:r>
              <a:rPr lang="pt-BR" dirty="0"/>
              <a:t>Nesta ecologia (humana) intervêm certamente todos os fatores bióticos e abióticos que interferem na ecologia das plantas e na ecologia dos animais. </a:t>
            </a:r>
          </a:p>
        </p:txBody>
      </p:sp>
    </p:spTree>
    <p:extLst>
      <p:ext uri="{BB962C8B-B14F-4D97-AF65-F5344CB8AC3E}">
        <p14:creationId xmlns:p14="http://schemas.microsoft.com/office/powerpoint/2010/main" val="231175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2. Ecologia humana</a:t>
            </a:r>
            <a:br>
              <a:rPr lang="pt-BR" b="1" dirty="0"/>
            </a:br>
            <a:r>
              <a:rPr lang="pt-BR" sz="3200" b="1" dirty="0"/>
              <a:t>O homem é uma espécie biológica particular</a:t>
            </a:r>
            <a:endParaRPr lang="pt-BR" dirty="0"/>
          </a:p>
        </p:txBody>
      </p:sp>
      <p:sp>
        <p:nvSpPr>
          <p:cNvPr id="3" name="Espaço Reservado para Conteúdo 2"/>
          <p:cNvSpPr>
            <a:spLocks noGrp="1"/>
          </p:cNvSpPr>
          <p:nvPr>
            <p:ph idx="1"/>
          </p:nvPr>
        </p:nvSpPr>
        <p:spPr/>
        <p:txBody>
          <a:bodyPr numCol="2">
            <a:noAutofit/>
          </a:bodyPr>
          <a:lstStyle/>
          <a:p>
            <a:pPr marL="790575" indent="-342900">
              <a:lnSpc>
                <a:spcPct val="120000"/>
              </a:lnSpc>
            </a:pPr>
            <a:r>
              <a:rPr lang="pt-BR" sz="2000" dirty="0"/>
              <a:t>é pouco dotada,</a:t>
            </a:r>
          </a:p>
          <a:p>
            <a:pPr marL="790575" indent="-342900">
              <a:lnSpc>
                <a:spcPct val="120000"/>
              </a:lnSpc>
            </a:pPr>
            <a:r>
              <a:rPr lang="pt-BR" sz="2000" dirty="0"/>
              <a:t>rigorosamente heterotrófica, </a:t>
            </a:r>
          </a:p>
          <a:p>
            <a:pPr marL="790575" indent="-342900">
              <a:lnSpc>
                <a:spcPct val="120000"/>
              </a:lnSpc>
            </a:pPr>
            <a:r>
              <a:rPr lang="pt-BR" sz="2000" dirty="0"/>
              <a:t>capaz de comunicar com grande eficácia, </a:t>
            </a:r>
          </a:p>
          <a:p>
            <a:pPr marL="790575" indent="-342900">
              <a:lnSpc>
                <a:spcPct val="120000"/>
              </a:lnSpc>
            </a:pPr>
            <a:r>
              <a:rPr lang="pt-BR" sz="2000" dirty="0"/>
              <a:t>capaz de criar transcendendo os parâmetros etológicos (comportamento animal),</a:t>
            </a:r>
          </a:p>
          <a:p>
            <a:pPr marL="790575" indent="-342900">
              <a:lnSpc>
                <a:spcPct val="120000"/>
              </a:lnSpc>
            </a:pPr>
            <a:r>
              <a:rPr lang="pt-BR" sz="2000" dirty="0"/>
              <a:t>capaz de modificar o ambiente natural e de criar um ambiente construído. </a:t>
            </a:r>
          </a:p>
          <a:p>
            <a:pPr marL="447675" indent="0">
              <a:lnSpc>
                <a:spcPct val="120000"/>
              </a:lnSpc>
              <a:buNone/>
            </a:pPr>
            <a:endParaRPr lang="pt-BR" sz="2000" dirty="0"/>
          </a:p>
          <a:p>
            <a:pPr marL="447675" indent="0">
              <a:lnSpc>
                <a:spcPct val="120000"/>
              </a:lnSpc>
              <a:buNone/>
            </a:pPr>
            <a:r>
              <a:rPr lang="pt-BR" sz="2000" dirty="0"/>
              <a:t>Seu ambiente construído é de grande complexidade porque nele se integram elementos muito diversos — habitação, transportes, comunicações, trabalho, organização social, religião, valores.</a:t>
            </a:r>
          </a:p>
        </p:txBody>
      </p:sp>
    </p:spTree>
    <p:extLst>
      <p:ext uri="{BB962C8B-B14F-4D97-AF65-F5344CB8AC3E}">
        <p14:creationId xmlns:p14="http://schemas.microsoft.com/office/powerpoint/2010/main" val="112141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2. Ecologia humana</a:t>
            </a:r>
            <a:endParaRPr lang="pt-BR" dirty="0"/>
          </a:p>
        </p:txBody>
      </p:sp>
      <p:sp>
        <p:nvSpPr>
          <p:cNvPr id="3" name="Espaço Reservado para Conteúdo 2"/>
          <p:cNvSpPr>
            <a:spLocks noGrp="1"/>
          </p:cNvSpPr>
          <p:nvPr>
            <p:ph idx="1"/>
          </p:nvPr>
        </p:nvSpPr>
        <p:spPr>
          <a:xfrm>
            <a:off x="281354" y="1551305"/>
            <a:ext cx="11072446" cy="4351338"/>
          </a:xfrm>
        </p:spPr>
        <p:txBody>
          <a:bodyPr numCol="3">
            <a:noAutofit/>
          </a:bodyPr>
          <a:lstStyle/>
          <a:p>
            <a:pPr marL="354013" indent="457200">
              <a:lnSpc>
                <a:spcPct val="120000"/>
              </a:lnSpc>
              <a:buNone/>
            </a:pPr>
            <a:r>
              <a:rPr lang="pt-BR" sz="2000" dirty="0"/>
              <a:t>Por outro lado, se até agora as espécies eram consideradas em base de igualdade — </a:t>
            </a:r>
            <a:r>
              <a:rPr lang="pt-BR" sz="2000" dirty="0" err="1"/>
              <a:t>sinecologia</a:t>
            </a:r>
            <a:r>
              <a:rPr lang="pt-BR" sz="2000" dirty="0"/>
              <a:t> (todas têm o mesmo interesse) —, na ecologia humana uma espécie determinada coloca-se à parte e converte-se num «grupo de referência» — </a:t>
            </a:r>
            <a:r>
              <a:rPr lang="pt-BR" sz="2000" dirty="0" err="1"/>
              <a:t>auto-ecologia</a:t>
            </a:r>
            <a:r>
              <a:rPr lang="pt-BR" sz="2000" dirty="0"/>
              <a:t>, ou ecologia antropocêntrica. Esta espécie animal particular que é o homem tem ainda uma outra característica — a sua grande mobilidade. Não se trata de uma espécie normalmente localizada num determinado espaço, mas de uma espécie que se encontra em todas as altitudes e em todas as latitudes, destruindo, por vezes, os ecossistemas naturais. Torna-se, assim, particularmente difícil admitir que a ecologia humana é apenas um aspecto particular da ecologia geral.</a:t>
            </a:r>
          </a:p>
          <a:p>
            <a:pPr marL="354013" indent="457200">
              <a:lnSpc>
                <a:spcPct val="120000"/>
              </a:lnSpc>
              <a:buNone/>
            </a:pPr>
            <a:r>
              <a:rPr lang="pt-BR" sz="2000" dirty="0"/>
              <a:t>É verdade que a percepção da importância das relações entre o homem e o ambiente é algo que encontramos nos antigos documentos chineses, hindus e cristãos (</a:t>
            </a:r>
            <a:r>
              <a:rPr lang="en-US" sz="2000" dirty="0"/>
              <a:t>YOUNG, 1983)</a:t>
            </a:r>
            <a:r>
              <a:rPr lang="pt-BR" sz="2000" dirty="0"/>
              <a:t>, mas, apesar da universalidade e da perenidade da percepção destas relações, o equacionamento em termos científicos das relações homem-meio pertence em exclusivo ao século </a:t>
            </a:r>
            <a:r>
              <a:rPr lang="pt-BR" sz="2000" dirty="0" err="1"/>
              <a:t>xx</a:t>
            </a:r>
            <a:r>
              <a:rPr lang="pt-BR" sz="2000" dirty="0"/>
              <a:t>.</a:t>
            </a:r>
          </a:p>
        </p:txBody>
      </p:sp>
    </p:spTree>
    <p:extLst>
      <p:ext uri="{BB962C8B-B14F-4D97-AF65-F5344CB8AC3E}">
        <p14:creationId xmlns:p14="http://schemas.microsoft.com/office/powerpoint/2010/main" val="229964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2. Ecologia humana</a:t>
            </a:r>
            <a:endParaRPr lang="pt-BR" dirty="0"/>
          </a:p>
        </p:txBody>
      </p:sp>
      <p:sp>
        <p:nvSpPr>
          <p:cNvPr id="3" name="Espaço Reservado para Conteúdo 2"/>
          <p:cNvSpPr>
            <a:spLocks noGrp="1"/>
          </p:cNvSpPr>
          <p:nvPr>
            <p:ph idx="1"/>
          </p:nvPr>
        </p:nvSpPr>
        <p:spPr>
          <a:xfrm>
            <a:off x="344542" y="1755286"/>
            <a:ext cx="7646377" cy="4351338"/>
          </a:xfrm>
        </p:spPr>
        <p:txBody>
          <a:bodyPr numCol="2">
            <a:normAutofit fontScale="92500" lnSpcReduction="10000"/>
          </a:bodyPr>
          <a:lstStyle/>
          <a:p>
            <a:pPr marL="0" indent="0">
              <a:buNone/>
            </a:pPr>
            <a:r>
              <a:rPr lang="pt-BR" dirty="0"/>
              <a:t>Thomson (1911) lança uma ponte entre os conhecimentos biológicos e as ciências sociais ao identificar algumas semelhanças entre os problemas estudados pelos biólogos e os problemas estudados pelos cientistas. </a:t>
            </a:r>
          </a:p>
          <a:p>
            <a:pPr marL="357188" indent="-357188">
              <a:buNone/>
            </a:pPr>
            <a:endParaRPr lang="pt-BR" dirty="0"/>
          </a:p>
          <a:p>
            <a:pPr marL="357188" indent="-357188">
              <a:buNone/>
            </a:pPr>
            <a:endParaRPr lang="pt-BR" dirty="0"/>
          </a:p>
          <a:p>
            <a:pPr marL="357188" indent="-357188">
              <a:buNone/>
            </a:pPr>
            <a:endParaRPr lang="pt-BR" dirty="0"/>
          </a:p>
          <a:p>
            <a:pPr marL="357188" indent="3175">
              <a:buNone/>
            </a:pPr>
            <a:r>
              <a:rPr lang="pt-BR" dirty="0"/>
              <a:t>Na realidade, questões como a competição, a luta pela sobrevivência, a simbiose, a evolução, que até ao início do século </a:t>
            </a:r>
            <a:r>
              <a:rPr lang="pt-BR" dirty="0" err="1"/>
              <a:t>xx</a:t>
            </a:r>
            <a:r>
              <a:rPr lang="pt-BR" dirty="0"/>
              <a:t> eram um domínio exclusivo dos biólogos, botânicos e zoólogos, passaram a ter algo comparável no campo das ciências sociais.</a:t>
            </a:r>
          </a:p>
        </p:txBody>
      </p:sp>
      <p:pic>
        <p:nvPicPr>
          <p:cNvPr id="5" name="Imagem 4" descr="Texto, Carta&#10;&#10;Descrição gerada automaticamente">
            <a:extLst>
              <a:ext uri="{FF2B5EF4-FFF2-40B4-BE49-F238E27FC236}">
                <a16:creationId xmlns:a16="http://schemas.microsoft.com/office/drawing/2014/main" id="{CB0A0C12-E420-4DD9-9548-CBA9CFC10B77}"/>
              </a:ext>
            </a:extLst>
          </p:cNvPr>
          <p:cNvPicPr>
            <a:picLocks noChangeAspect="1"/>
          </p:cNvPicPr>
          <p:nvPr/>
        </p:nvPicPr>
        <p:blipFill>
          <a:blip r:embed="rId3"/>
          <a:stretch>
            <a:fillRect/>
          </a:stretch>
        </p:blipFill>
        <p:spPr>
          <a:xfrm>
            <a:off x="7990919" y="0"/>
            <a:ext cx="3982561" cy="6858000"/>
          </a:xfrm>
          <a:prstGeom prst="rect">
            <a:avLst/>
          </a:prstGeom>
        </p:spPr>
      </p:pic>
      <p:sp>
        <p:nvSpPr>
          <p:cNvPr id="6" name="CaixaDeTexto 5">
            <a:extLst>
              <a:ext uri="{FF2B5EF4-FFF2-40B4-BE49-F238E27FC236}">
                <a16:creationId xmlns:a16="http://schemas.microsoft.com/office/drawing/2014/main" id="{9D8B3AB2-C7F9-4B98-9C03-CDA82EAB0799}"/>
              </a:ext>
            </a:extLst>
          </p:cNvPr>
          <p:cNvSpPr txBox="1"/>
          <p:nvPr/>
        </p:nvSpPr>
        <p:spPr>
          <a:xfrm>
            <a:off x="903410" y="6016089"/>
            <a:ext cx="6097464" cy="646331"/>
          </a:xfrm>
          <a:prstGeom prst="rect">
            <a:avLst/>
          </a:prstGeom>
          <a:noFill/>
        </p:spPr>
        <p:txBody>
          <a:bodyPr wrap="square">
            <a:spAutoFit/>
          </a:bodyPr>
          <a:lstStyle/>
          <a:p>
            <a:pPr marL="623888" indent="0">
              <a:buNone/>
            </a:pPr>
            <a:r>
              <a:rPr lang="en-US" dirty="0"/>
              <a:t>THOMSON, J. Darwinism and Human Life, Nova </a:t>
            </a:r>
            <a:r>
              <a:rPr lang="en-US" dirty="0" err="1"/>
              <a:t>Iorque</a:t>
            </a:r>
            <a:r>
              <a:rPr lang="en-US" dirty="0"/>
              <a:t>, 1911. </a:t>
            </a:r>
            <a:r>
              <a:rPr lang="en-US" dirty="0">
                <a:hlinkClick r:id="rId4"/>
              </a:rPr>
              <a:t>https://archive.org/details/cu31924003109935</a:t>
            </a:r>
            <a:endParaRPr lang="en-US" dirty="0"/>
          </a:p>
        </p:txBody>
      </p:sp>
      <p:sp>
        <p:nvSpPr>
          <p:cNvPr id="7" name="Retângulo 6">
            <a:extLst>
              <a:ext uri="{FF2B5EF4-FFF2-40B4-BE49-F238E27FC236}">
                <a16:creationId xmlns:a16="http://schemas.microsoft.com/office/drawing/2014/main" id="{BBBD7DE9-1191-4DC7-A683-0079537FBF89}"/>
              </a:ext>
            </a:extLst>
          </p:cNvPr>
          <p:cNvSpPr/>
          <p:nvPr/>
        </p:nvSpPr>
        <p:spPr>
          <a:xfrm>
            <a:off x="123092" y="114300"/>
            <a:ext cx="12068908" cy="665577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1772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2. Ecologia humana</a:t>
            </a:r>
            <a:endParaRPr lang="pt-BR" dirty="0"/>
          </a:p>
        </p:txBody>
      </p:sp>
      <p:sp>
        <p:nvSpPr>
          <p:cNvPr id="3" name="Espaço Reservado para Conteúdo 2"/>
          <p:cNvSpPr>
            <a:spLocks noGrp="1"/>
          </p:cNvSpPr>
          <p:nvPr>
            <p:ph idx="1"/>
          </p:nvPr>
        </p:nvSpPr>
        <p:spPr/>
        <p:txBody>
          <a:bodyPr numCol="2">
            <a:normAutofit/>
          </a:bodyPr>
          <a:lstStyle/>
          <a:p>
            <a:pPr marL="538163" indent="0">
              <a:buNone/>
            </a:pPr>
            <a:r>
              <a:rPr lang="pt-BR" dirty="0"/>
              <a:t>Na década de 1920, </a:t>
            </a:r>
            <a:r>
              <a:rPr lang="pt-BR" dirty="0" err="1"/>
              <a:t>Barrows</a:t>
            </a:r>
            <a:r>
              <a:rPr lang="pt-BR" dirty="0"/>
              <a:t> </a:t>
            </a:r>
            <a:r>
              <a:rPr lang="pt-BR" sz="2000" dirty="0"/>
              <a:t>(H. </a:t>
            </a:r>
            <a:r>
              <a:rPr lang="pt-BR" sz="2000" dirty="0" err="1"/>
              <a:t>Barrows</a:t>
            </a:r>
            <a:r>
              <a:rPr lang="pt-BR" sz="2000" dirty="0"/>
              <a:t>, «</a:t>
            </a:r>
            <a:r>
              <a:rPr lang="pt-BR" sz="2000" dirty="0" err="1"/>
              <a:t>Geography</a:t>
            </a:r>
            <a:r>
              <a:rPr lang="pt-BR" sz="2000" dirty="0"/>
              <a:t> as </a:t>
            </a:r>
            <a:r>
              <a:rPr lang="pt-BR" sz="2000" dirty="0" err="1"/>
              <a:t>human</a:t>
            </a:r>
            <a:r>
              <a:rPr lang="pt-BR" sz="2000" dirty="0"/>
              <a:t> </a:t>
            </a:r>
            <a:r>
              <a:rPr lang="pt-BR" sz="2000" dirty="0" err="1"/>
              <a:t>ecology</a:t>
            </a:r>
            <a:r>
              <a:rPr lang="pt-BR" sz="2000" dirty="0"/>
              <a:t>», in Ann. Ass. Am. </a:t>
            </a:r>
            <a:r>
              <a:rPr lang="pt-BR" sz="2000" dirty="0" err="1"/>
              <a:t>Geography</a:t>
            </a:r>
            <a:r>
              <a:rPr lang="pt-BR" sz="2000" dirty="0"/>
              <a:t>, </a:t>
            </a:r>
            <a:r>
              <a:rPr lang="pt-BR" sz="2000" dirty="0" err="1"/>
              <a:t>n.°</a:t>
            </a:r>
            <a:r>
              <a:rPr lang="pt-BR" sz="2000" dirty="0"/>
              <a:t> 13, 1, 1923.) </a:t>
            </a:r>
            <a:r>
              <a:rPr lang="pt-BR" dirty="0"/>
              <a:t>identifica a ecologia humana como uma componente da geografia. </a:t>
            </a:r>
          </a:p>
          <a:p>
            <a:pPr marL="538163" indent="0">
              <a:buNone/>
            </a:pPr>
            <a:endParaRPr lang="pt-BR" dirty="0"/>
          </a:p>
          <a:p>
            <a:pPr marL="538163" indent="0">
              <a:buNone/>
            </a:pPr>
            <a:endParaRPr lang="pt-BR" dirty="0"/>
          </a:p>
          <a:p>
            <a:pPr marL="538163" indent="0">
              <a:buNone/>
            </a:pPr>
            <a:endParaRPr lang="pt-BR" dirty="0"/>
          </a:p>
          <a:p>
            <a:pPr marL="538163" indent="0">
              <a:buNone/>
            </a:pPr>
            <a:endParaRPr lang="pt-BR" dirty="0"/>
          </a:p>
          <a:p>
            <a:pPr marL="538163" indent="0">
              <a:buNone/>
            </a:pPr>
            <a:r>
              <a:rPr lang="pt-BR" dirty="0"/>
              <a:t>É a diversidade dos comportamentos humanos no espaço e a diversidade de respostas sociais e culturais ao meio que fascinam os primeiros ecólogos humanos.</a:t>
            </a:r>
          </a:p>
        </p:txBody>
      </p:sp>
    </p:spTree>
    <p:extLst>
      <p:ext uri="{BB962C8B-B14F-4D97-AF65-F5344CB8AC3E}">
        <p14:creationId xmlns:p14="http://schemas.microsoft.com/office/powerpoint/2010/main" val="26883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0ABBD8F9-8321-AF7D-CF23-F5CB3D892CE1}"/>
              </a:ext>
            </a:extLst>
          </p:cNvPr>
          <p:cNvPicPr>
            <a:picLocks noChangeAspect="1"/>
          </p:cNvPicPr>
          <p:nvPr/>
        </p:nvPicPr>
        <p:blipFill>
          <a:blip r:embed="rId2"/>
          <a:stretch>
            <a:fillRect/>
          </a:stretch>
        </p:blipFill>
        <p:spPr>
          <a:xfrm>
            <a:off x="4545106" y="-133155"/>
            <a:ext cx="7734179" cy="7033196"/>
          </a:xfrm>
          <a:prstGeom prst="rect">
            <a:avLst/>
          </a:prstGeom>
        </p:spPr>
      </p:pic>
      <p:sp>
        <p:nvSpPr>
          <p:cNvPr id="2" name="Título 1"/>
          <p:cNvSpPr>
            <a:spLocks noGrp="1"/>
          </p:cNvSpPr>
          <p:nvPr>
            <p:ph type="title"/>
          </p:nvPr>
        </p:nvSpPr>
        <p:spPr/>
        <p:txBody>
          <a:bodyPr/>
          <a:lstStyle/>
          <a:p>
            <a:r>
              <a:rPr lang="pt-BR" b="1" dirty="0"/>
              <a:t>2. Ecologia humana</a:t>
            </a:r>
            <a:endParaRPr lang="pt-BR" dirty="0"/>
          </a:p>
        </p:txBody>
      </p:sp>
      <p:sp>
        <p:nvSpPr>
          <p:cNvPr id="5" name="CaixaDeTexto 4">
            <a:extLst>
              <a:ext uri="{FF2B5EF4-FFF2-40B4-BE49-F238E27FC236}">
                <a16:creationId xmlns:a16="http://schemas.microsoft.com/office/drawing/2014/main" id="{4F5369F7-F0F8-862E-8C59-E1A278B83FAA}"/>
              </a:ext>
            </a:extLst>
          </p:cNvPr>
          <p:cNvSpPr txBox="1"/>
          <p:nvPr/>
        </p:nvSpPr>
        <p:spPr>
          <a:xfrm>
            <a:off x="168209" y="5011341"/>
            <a:ext cx="4179673" cy="1569660"/>
          </a:xfrm>
          <a:prstGeom prst="rect">
            <a:avLst/>
          </a:prstGeom>
          <a:noFill/>
        </p:spPr>
        <p:txBody>
          <a:bodyPr wrap="square">
            <a:spAutoFit/>
          </a:bodyPr>
          <a:lstStyle/>
          <a:p>
            <a:r>
              <a:rPr lang="en-US" dirty="0"/>
              <a:t>Barton, H., Grant, M., 2006. A health map for the local human habitat. The Journal of the Royal Society for the Promotion of Health, 126(6), pp. 252-253. </a:t>
            </a:r>
            <a:r>
              <a:rPr lang="en-US" sz="1200" dirty="0">
                <a:hlinkClick r:id="rId3"/>
              </a:rPr>
              <a:t>https://www.researchgate.net/publication/6647677_A_health_map_for_the_local_human_habitat</a:t>
            </a:r>
            <a:endParaRPr lang="pt-BR" dirty="0"/>
          </a:p>
        </p:txBody>
      </p:sp>
      <p:sp>
        <p:nvSpPr>
          <p:cNvPr id="3" name="Espaço Reservado para Conteúdo 2"/>
          <p:cNvSpPr>
            <a:spLocks noGrp="1"/>
          </p:cNvSpPr>
          <p:nvPr>
            <p:ph idx="1"/>
          </p:nvPr>
        </p:nvSpPr>
        <p:spPr>
          <a:xfrm>
            <a:off x="168209" y="1780068"/>
            <a:ext cx="3384176" cy="1603375"/>
          </a:xfrm>
        </p:spPr>
        <p:txBody>
          <a:bodyPr numCol="1">
            <a:normAutofit fontScale="85000" lnSpcReduction="10000"/>
          </a:bodyPr>
          <a:lstStyle/>
          <a:p>
            <a:pPr marL="538163" indent="0">
              <a:buNone/>
            </a:pPr>
            <a:r>
              <a:rPr lang="en-US" dirty="0"/>
              <a:t>A </a:t>
            </a:r>
            <a:r>
              <a:rPr lang="en-US" dirty="0" err="1"/>
              <a:t>questão</a:t>
            </a:r>
            <a:r>
              <a:rPr lang="en-US" dirty="0"/>
              <a:t> </a:t>
            </a:r>
            <a:r>
              <a:rPr lang="en-US" dirty="0" err="1"/>
              <a:t>espacial</a:t>
            </a:r>
            <a:r>
              <a:rPr lang="en-US" dirty="0"/>
              <a:t> </a:t>
            </a:r>
            <a:r>
              <a:rPr lang="en-US" dirty="0" err="1"/>
              <a:t>está</a:t>
            </a:r>
            <a:r>
              <a:rPr lang="en-US" dirty="0"/>
              <a:t> </a:t>
            </a:r>
            <a:r>
              <a:rPr lang="en-US" dirty="0" err="1"/>
              <a:t>muito</a:t>
            </a:r>
            <a:r>
              <a:rPr lang="en-US" dirty="0"/>
              <a:t> </a:t>
            </a:r>
            <a:r>
              <a:rPr lang="en-US" dirty="0" err="1"/>
              <a:t>presente</a:t>
            </a:r>
            <a:r>
              <a:rPr lang="en-US" dirty="0"/>
              <a:t> </a:t>
            </a:r>
            <a:r>
              <a:rPr lang="en-US" dirty="0" err="1"/>
              <a:t>em</a:t>
            </a:r>
            <a:r>
              <a:rPr lang="en-US" dirty="0"/>
              <a:t> </a:t>
            </a:r>
            <a:r>
              <a:rPr lang="en-US" dirty="0" err="1"/>
              <a:t>diversos</a:t>
            </a:r>
            <a:r>
              <a:rPr lang="en-US" dirty="0"/>
              <a:t> </a:t>
            </a:r>
            <a:r>
              <a:rPr lang="en-US" dirty="0" err="1"/>
              <a:t>modelos</a:t>
            </a:r>
            <a:r>
              <a:rPr lang="en-US" dirty="0"/>
              <a:t> e </a:t>
            </a:r>
            <a:r>
              <a:rPr lang="en-US" dirty="0" err="1"/>
              <a:t>análises</a:t>
            </a:r>
            <a:r>
              <a:rPr lang="en-US" dirty="0"/>
              <a:t> de </a:t>
            </a:r>
            <a:r>
              <a:rPr lang="en-US" dirty="0" err="1"/>
              <a:t>Ecologia</a:t>
            </a:r>
            <a:r>
              <a:rPr lang="en-US" dirty="0"/>
              <a:t> Humana:</a:t>
            </a:r>
            <a:endParaRPr lang="pt-BR" dirty="0"/>
          </a:p>
        </p:txBody>
      </p:sp>
    </p:spTree>
    <p:extLst>
      <p:ext uri="{BB962C8B-B14F-4D97-AF65-F5344CB8AC3E}">
        <p14:creationId xmlns:p14="http://schemas.microsoft.com/office/powerpoint/2010/main" val="289575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b="1" dirty="0"/>
              <a:t>Estrutura do texto</a:t>
            </a:r>
          </a:p>
        </p:txBody>
      </p:sp>
      <p:sp>
        <p:nvSpPr>
          <p:cNvPr id="3" name="Espaço Reservado para Conteúdo 2"/>
          <p:cNvSpPr>
            <a:spLocks noGrp="1"/>
          </p:cNvSpPr>
          <p:nvPr>
            <p:ph idx="1"/>
          </p:nvPr>
        </p:nvSpPr>
        <p:spPr>
          <a:xfrm>
            <a:off x="934916" y="2740025"/>
            <a:ext cx="7558454" cy="2174875"/>
          </a:xfrm>
        </p:spPr>
        <p:txBody>
          <a:bodyPr>
            <a:noAutofit/>
          </a:bodyPr>
          <a:lstStyle/>
          <a:p>
            <a:pPr marL="0" indent="0">
              <a:buNone/>
            </a:pPr>
            <a:r>
              <a:rPr lang="pt-BR" sz="4000" b="1" dirty="0"/>
              <a:t>1. A emergência da ecologia</a:t>
            </a:r>
          </a:p>
          <a:p>
            <a:pPr marL="0" indent="0">
              <a:buNone/>
            </a:pPr>
            <a:r>
              <a:rPr lang="pt-BR" sz="4000" b="1" dirty="0"/>
              <a:t>2. A ecologia humana</a:t>
            </a:r>
          </a:p>
          <a:p>
            <a:pPr marL="0" indent="0">
              <a:buNone/>
            </a:pPr>
            <a:r>
              <a:rPr lang="pt-BR" sz="4000" b="1" dirty="0"/>
              <a:t>3. Demografia e Ecologia humana</a:t>
            </a:r>
            <a:endParaRPr lang="pt-BR" sz="4000" dirty="0"/>
          </a:p>
        </p:txBody>
      </p:sp>
    </p:spTree>
    <p:extLst>
      <p:ext uri="{BB962C8B-B14F-4D97-AF65-F5344CB8AC3E}">
        <p14:creationId xmlns:p14="http://schemas.microsoft.com/office/powerpoint/2010/main" val="109960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2. Ecologia humana</a:t>
            </a:r>
            <a:endParaRPr lang="pt-BR" dirty="0"/>
          </a:p>
        </p:txBody>
      </p:sp>
      <p:sp>
        <p:nvSpPr>
          <p:cNvPr id="3" name="Espaço Reservado para Conteúdo 2"/>
          <p:cNvSpPr>
            <a:spLocks noGrp="1"/>
          </p:cNvSpPr>
          <p:nvPr>
            <p:ph idx="1"/>
          </p:nvPr>
        </p:nvSpPr>
        <p:spPr>
          <a:xfrm>
            <a:off x="838200" y="1825625"/>
            <a:ext cx="4920762" cy="4351338"/>
          </a:xfrm>
        </p:spPr>
        <p:txBody>
          <a:bodyPr numCol="1">
            <a:normAutofit/>
          </a:bodyPr>
          <a:lstStyle/>
          <a:p>
            <a:pPr marL="0" indent="0">
              <a:buNone/>
            </a:pPr>
            <a:r>
              <a:rPr lang="pt-BR" dirty="0"/>
              <a:t>Bernard (1925) apresenta uma classificação de ecossistemas, onde se distinguem fatores biossociais e psicossociais, iniciando a visão moderna da ecologia humana. </a:t>
            </a:r>
          </a:p>
        </p:txBody>
      </p:sp>
      <p:sp>
        <p:nvSpPr>
          <p:cNvPr id="4" name="Espaço Reservado para Conteúdo 2">
            <a:extLst>
              <a:ext uri="{FF2B5EF4-FFF2-40B4-BE49-F238E27FC236}">
                <a16:creationId xmlns:a16="http://schemas.microsoft.com/office/drawing/2014/main" id="{0767EFD3-8831-4DAA-9FB2-D814CD7BAD6A}"/>
              </a:ext>
            </a:extLst>
          </p:cNvPr>
          <p:cNvSpPr txBox="1">
            <a:spLocks/>
          </p:cNvSpPr>
          <p:nvPr/>
        </p:nvSpPr>
        <p:spPr>
          <a:xfrm>
            <a:off x="6433040" y="1098305"/>
            <a:ext cx="5594836" cy="4661390"/>
          </a:xfrm>
          <a:prstGeom prst="rect">
            <a:avLst/>
          </a:prstGeom>
        </p:spPr>
        <p:txBody>
          <a:bodyPr vert="horz" lIns="91440" tIns="45720" rIns="91440" bIns="45720" numCol="1"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dirty="0"/>
              <a:t>I. Ambientes primários</a:t>
            </a:r>
          </a:p>
          <a:p>
            <a:pPr marL="0" indent="0">
              <a:buNone/>
            </a:pPr>
            <a:r>
              <a:rPr lang="pt-BR" dirty="0"/>
              <a:t>1. Físico</a:t>
            </a:r>
          </a:p>
          <a:p>
            <a:pPr marL="0" indent="0">
              <a:buNone/>
            </a:pPr>
            <a:r>
              <a:rPr lang="pt-BR" dirty="0"/>
              <a:t>2. Biológico ou orgânico</a:t>
            </a:r>
          </a:p>
          <a:p>
            <a:pPr marL="0" indent="0">
              <a:buNone/>
            </a:pPr>
            <a:endParaRPr lang="pt-BR" dirty="0"/>
          </a:p>
          <a:p>
            <a:pPr marL="0" indent="0">
              <a:buNone/>
            </a:pPr>
            <a:r>
              <a:rPr lang="pt-BR" dirty="0"/>
              <a:t>II. Ambientes derivados</a:t>
            </a:r>
          </a:p>
          <a:p>
            <a:pPr marL="0" indent="0">
              <a:buNone/>
            </a:pPr>
            <a:r>
              <a:rPr lang="pt-BR" dirty="0"/>
              <a:t>1. Ambientes secundários adequados</a:t>
            </a:r>
          </a:p>
          <a:p>
            <a:pPr marL="0" indent="0">
              <a:buNone/>
            </a:pPr>
            <a:r>
              <a:rPr lang="pt-BR" dirty="0"/>
              <a:t>a) Ambientes físico-sociais</a:t>
            </a:r>
          </a:p>
          <a:p>
            <a:pPr marL="0" indent="0">
              <a:buNone/>
            </a:pPr>
            <a:r>
              <a:rPr lang="pt-BR" dirty="0"/>
              <a:t>b) Ambientes </a:t>
            </a:r>
            <a:r>
              <a:rPr lang="pt-BR" dirty="0" err="1"/>
              <a:t>bio-sociais</a:t>
            </a:r>
            <a:endParaRPr lang="pt-BR" dirty="0"/>
          </a:p>
          <a:p>
            <a:pPr marL="0" indent="0">
              <a:buNone/>
            </a:pPr>
            <a:r>
              <a:rPr lang="pt-BR" dirty="0"/>
              <a:t>2. Ambientes psicossociais ou secundário-terciário</a:t>
            </a:r>
          </a:p>
          <a:p>
            <a:pPr marL="0" indent="0">
              <a:buNone/>
            </a:pPr>
            <a:r>
              <a:rPr lang="pt-BR" dirty="0"/>
              <a:t>3. Ambientes de controle composto ou derivado (ou institucionalizado)</a:t>
            </a:r>
          </a:p>
          <a:p>
            <a:pPr marL="0" indent="0">
              <a:buNone/>
            </a:pPr>
            <a:r>
              <a:rPr lang="pt-BR" dirty="0"/>
              <a:t>a) geral</a:t>
            </a:r>
          </a:p>
          <a:p>
            <a:pPr marL="0" indent="0">
              <a:buNone/>
            </a:pPr>
            <a:r>
              <a:rPr lang="pt-BR" dirty="0"/>
              <a:t>b) Especial</a:t>
            </a:r>
          </a:p>
        </p:txBody>
      </p:sp>
      <p:sp>
        <p:nvSpPr>
          <p:cNvPr id="6" name="CaixaDeTexto 5">
            <a:extLst>
              <a:ext uri="{FF2B5EF4-FFF2-40B4-BE49-F238E27FC236}">
                <a16:creationId xmlns:a16="http://schemas.microsoft.com/office/drawing/2014/main" id="{3E5D5D04-6172-469E-9608-F968A65E7E08}"/>
              </a:ext>
            </a:extLst>
          </p:cNvPr>
          <p:cNvSpPr txBox="1"/>
          <p:nvPr/>
        </p:nvSpPr>
        <p:spPr>
          <a:xfrm>
            <a:off x="5561136" y="5828079"/>
            <a:ext cx="6093068" cy="923330"/>
          </a:xfrm>
          <a:prstGeom prst="rect">
            <a:avLst/>
          </a:prstGeom>
          <a:noFill/>
        </p:spPr>
        <p:txBody>
          <a:bodyPr wrap="square">
            <a:spAutoFit/>
          </a:bodyPr>
          <a:lstStyle/>
          <a:p>
            <a:r>
              <a:rPr lang="pt-BR" dirty="0"/>
              <a:t>Ambientes de controle compostos ou derivados dizem respeito a características: econômico, político, racial, estético, ético, educacional, etc.</a:t>
            </a:r>
          </a:p>
        </p:txBody>
      </p:sp>
    </p:spTree>
    <p:extLst>
      <p:ext uri="{BB962C8B-B14F-4D97-AF65-F5344CB8AC3E}">
        <p14:creationId xmlns:p14="http://schemas.microsoft.com/office/powerpoint/2010/main" val="304982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fade">
                                      <p:cBhvr>
                                        <p:cTn id="6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2. Ecologia humana</a:t>
            </a:r>
            <a:endParaRPr lang="pt-BR" dirty="0"/>
          </a:p>
        </p:txBody>
      </p:sp>
      <p:sp>
        <p:nvSpPr>
          <p:cNvPr id="3" name="Espaço Reservado para Conteúdo 2"/>
          <p:cNvSpPr>
            <a:spLocks noGrp="1"/>
          </p:cNvSpPr>
          <p:nvPr>
            <p:ph idx="1"/>
          </p:nvPr>
        </p:nvSpPr>
        <p:spPr>
          <a:xfrm>
            <a:off x="838200" y="1825625"/>
            <a:ext cx="10187354" cy="4351338"/>
          </a:xfrm>
        </p:spPr>
        <p:txBody>
          <a:bodyPr numCol="2">
            <a:normAutofit/>
          </a:bodyPr>
          <a:lstStyle/>
          <a:p>
            <a:pPr marL="0" indent="0">
              <a:buNone/>
            </a:pPr>
            <a:r>
              <a:rPr lang="pt-BR" dirty="0"/>
              <a:t>Porém, somente na década de 30 os cientistas sociais começaram a perceber o apelo lançado por Thompson. </a:t>
            </a:r>
          </a:p>
          <a:p>
            <a:pPr marL="0" indent="0">
              <a:buNone/>
            </a:pPr>
            <a:endParaRPr lang="pt-BR" dirty="0"/>
          </a:p>
          <a:p>
            <a:pPr marL="0" indent="0">
              <a:buNone/>
            </a:pPr>
            <a:endParaRPr lang="pt-BR" dirty="0"/>
          </a:p>
          <a:p>
            <a:pPr marL="0" indent="0">
              <a:buNone/>
            </a:pPr>
            <a:endParaRPr lang="pt-BR" dirty="0"/>
          </a:p>
          <a:p>
            <a:pPr marL="0" indent="0">
              <a:buNone/>
            </a:pPr>
            <a:endParaRPr lang="pt-BR" dirty="0"/>
          </a:p>
          <a:p>
            <a:pPr marL="0" indent="0">
              <a:buNone/>
            </a:pPr>
            <a:endParaRPr lang="pt-BR" dirty="0"/>
          </a:p>
          <a:p>
            <a:pPr marL="360363" indent="0">
              <a:buNone/>
            </a:pPr>
            <a:r>
              <a:rPr lang="pt-BR" dirty="0"/>
              <a:t>Um dos marcos desse  momento é o artigo de Robert Ezra Park (1936), Ecologia Humana (</a:t>
            </a:r>
            <a:r>
              <a:rPr lang="en-US" dirty="0"/>
              <a:t>R. Park, «Human ecology», in American Journal of Sociology, vol. XLII, n.° 1, </a:t>
            </a:r>
            <a:r>
              <a:rPr lang="en-US" dirty="0" err="1"/>
              <a:t>Julho</a:t>
            </a:r>
            <a:r>
              <a:rPr lang="en-US" dirty="0"/>
              <a:t> de 1936.) </a:t>
            </a:r>
            <a:r>
              <a:rPr lang="pt-BR" dirty="0"/>
              <a:t>e o entusiasmo pela nova área de conhecimento cresceu. </a:t>
            </a:r>
          </a:p>
        </p:txBody>
      </p:sp>
    </p:spTree>
    <p:extLst>
      <p:ext uri="{BB962C8B-B14F-4D97-AF65-F5344CB8AC3E}">
        <p14:creationId xmlns:p14="http://schemas.microsoft.com/office/powerpoint/2010/main" val="183171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996246" cy="1325563"/>
          </a:xfrm>
        </p:spPr>
        <p:txBody>
          <a:bodyPr/>
          <a:lstStyle/>
          <a:p>
            <a:r>
              <a:rPr lang="pt-BR" b="1" dirty="0"/>
              <a:t>Resumo do artigo: </a:t>
            </a:r>
            <a:r>
              <a:rPr lang="en-US" b="1" dirty="0"/>
              <a:t>Human Ecology</a:t>
            </a:r>
            <a:br>
              <a:rPr lang="en-US" b="1" dirty="0"/>
            </a:br>
            <a:r>
              <a:rPr lang="en-US" b="1" dirty="0"/>
              <a:t>Robert Ezra Park (1936)</a:t>
            </a:r>
            <a:endParaRPr lang="pt-BR" dirty="0"/>
          </a:p>
        </p:txBody>
      </p:sp>
      <p:sp>
        <p:nvSpPr>
          <p:cNvPr id="3" name="Espaço Reservado para Conteúdo 2"/>
          <p:cNvSpPr>
            <a:spLocks noGrp="1"/>
          </p:cNvSpPr>
          <p:nvPr>
            <p:ph idx="1"/>
          </p:nvPr>
        </p:nvSpPr>
        <p:spPr>
          <a:xfrm>
            <a:off x="838200" y="1825625"/>
            <a:ext cx="10187354" cy="4351338"/>
          </a:xfrm>
        </p:spPr>
        <p:txBody>
          <a:bodyPr numCol="2">
            <a:normAutofit fontScale="92500" lnSpcReduction="10000"/>
          </a:bodyPr>
          <a:lstStyle/>
          <a:p>
            <a:pPr marL="720725" indent="0">
              <a:buNone/>
            </a:pPr>
            <a:r>
              <a:rPr lang="pt-BR" dirty="0"/>
              <a:t>A ecologia humana é uma tentativa de aplicar às inter-relações dos seres humanos um tipo de análise anteriormente aplicado às inter-relações das plantas e dos animais. O termo "simbiose" descreve um tipo de relacionamento social que é mais biótico do que cultural. Essa ordem social biótica passa a existir e é mantida pela competição. Nas sociedades vegetais e animais, a competição não é restringida por uma ordem institucional ou moral. A sociedade humana é consequência e efeito dessa limitação da ordem social simbiótica pelo cultural. Diferentes ciências sociais estão preocupadas com as formas que essa limitação da ordem social natural ou ecológica assume (1) no nível econômico, (2) no político e (3) no nível moral.</a:t>
            </a:r>
          </a:p>
        </p:txBody>
      </p:sp>
    </p:spTree>
    <p:extLst>
      <p:ext uri="{BB962C8B-B14F-4D97-AF65-F5344CB8AC3E}">
        <p14:creationId xmlns:p14="http://schemas.microsoft.com/office/powerpoint/2010/main" val="22794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2. Ecologia humana</a:t>
            </a:r>
            <a:endParaRPr lang="pt-BR" dirty="0"/>
          </a:p>
        </p:txBody>
      </p:sp>
      <p:sp>
        <p:nvSpPr>
          <p:cNvPr id="3" name="Espaço Reservado para Conteúdo 2"/>
          <p:cNvSpPr>
            <a:spLocks noGrp="1"/>
          </p:cNvSpPr>
          <p:nvPr>
            <p:ph idx="1"/>
          </p:nvPr>
        </p:nvSpPr>
        <p:spPr>
          <a:xfrm>
            <a:off x="614083" y="1942166"/>
            <a:ext cx="4402015" cy="2719481"/>
          </a:xfrm>
        </p:spPr>
        <p:txBody>
          <a:bodyPr numCol="1">
            <a:normAutofit/>
          </a:bodyPr>
          <a:lstStyle/>
          <a:p>
            <a:pPr marL="0" indent="0">
              <a:buNone/>
            </a:pPr>
            <a:r>
              <a:rPr lang="pt-BR" sz="3600" b="1" dirty="0"/>
              <a:t>Escola de Chicago</a:t>
            </a:r>
            <a:br>
              <a:rPr lang="pt-BR" dirty="0"/>
            </a:br>
            <a:br>
              <a:rPr lang="pt-BR" dirty="0"/>
            </a:br>
            <a:r>
              <a:rPr lang="pt-BR" dirty="0"/>
              <a:t>Muitas publicações porém subestimou a importância do meio físico, concentrando-se apenas no social e cultural.</a:t>
            </a:r>
          </a:p>
        </p:txBody>
      </p:sp>
      <p:sp>
        <p:nvSpPr>
          <p:cNvPr id="5" name="CaixaDeTexto 4">
            <a:extLst>
              <a:ext uri="{FF2B5EF4-FFF2-40B4-BE49-F238E27FC236}">
                <a16:creationId xmlns:a16="http://schemas.microsoft.com/office/drawing/2014/main" id="{DF5B7B4F-AA35-4CF9-91A5-DC724C73FD3A}"/>
              </a:ext>
            </a:extLst>
          </p:cNvPr>
          <p:cNvSpPr txBox="1"/>
          <p:nvPr/>
        </p:nvSpPr>
        <p:spPr>
          <a:xfrm>
            <a:off x="6098932" y="365125"/>
            <a:ext cx="6093068" cy="6740307"/>
          </a:xfrm>
          <a:prstGeom prst="rect">
            <a:avLst/>
          </a:prstGeom>
          <a:noFill/>
        </p:spPr>
        <p:txBody>
          <a:bodyPr wrap="square">
            <a:spAutoFit/>
          </a:bodyPr>
          <a:lstStyle/>
          <a:p>
            <a:r>
              <a:rPr lang="pt-BR" dirty="0"/>
              <a:t>RESUMO: “A ecologia humana, uma das últimas novidades no cenário das ciências sociais, emprestou sua estrutura conceitual e métodos da ecologia vegetal e animal. O malthusianismo, o darwinismo, o movimento de pesquisa social e a geografia humana estão entre os precursores da ecologia humana, que recebeu formulação sistemática pela primeira vez por Park e outros por volta de 1915. Ele se esforça para a descrição e análise objetivas do espaço, temporal, físico e tecnológico bases da vida social. A capacidade de comunicação simbólica, racionalidade, mobilidade relativamente grande, organização e controle formal e a posse de uma tecnologia e cultura distinguem os seres humanos das plantas e animais; o reconhecimento dessas diferenças torna a ecologia humana uma disciplina única das ciências sociais. Preocupa-se com estruturas e fenômenos sociais localizados, ou territorialmente delimitados, sendo a comunidade o conceito central. A definição de áreas naturais, distintas das administrativas, e de regiões tem sido uma de suas principais contribuições teóricas e práticas. A descoberta dos padrões nos quais os fenômenos sociais se agrupam e da coincidência dos padrões teve implicações importantes para o controle e planejamento social. Os fatos ecológicos, não sendo autoexplicativos, devem ser entendidos à luz dos fenômenos socioculturais e psíquicos.”</a:t>
            </a:r>
          </a:p>
        </p:txBody>
      </p:sp>
      <p:sp>
        <p:nvSpPr>
          <p:cNvPr id="6" name="CaixaDeTexto 5">
            <a:extLst>
              <a:ext uri="{FF2B5EF4-FFF2-40B4-BE49-F238E27FC236}">
                <a16:creationId xmlns:a16="http://schemas.microsoft.com/office/drawing/2014/main" id="{14E9A42A-7BEC-EADA-D941-9EDDC593D1CB}"/>
              </a:ext>
            </a:extLst>
          </p:cNvPr>
          <p:cNvSpPr txBox="1"/>
          <p:nvPr/>
        </p:nvSpPr>
        <p:spPr>
          <a:xfrm>
            <a:off x="689508" y="5569545"/>
            <a:ext cx="4326590" cy="923330"/>
          </a:xfrm>
          <a:prstGeom prst="rect">
            <a:avLst/>
          </a:prstGeom>
          <a:noFill/>
        </p:spPr>
        <p:txBody>
          <a:bodyPr wrap="square">
            <a:spAutoFit/>
          </a:bodyPr>
          <a:lstStyle/>
          <a:p>
            <a:r>
              <a:rPr lang="en-US" dirty="0"/>
              <a:t>L. Wirth. Human ecology. American Journal of Sociology, vol. 50, n.° 6, Maio 882 de 1945.</a:t>
            </a:r>
            <a:r>
              <a:rPr lang="pt-BR" dirty="0"/>
              <a:t> </a:t>
            </a:r>
          </a:p>
        </p:txBody>
      </p:sp>
    </p:spTree>
    <p:extLst>
      <p:ext uri="{BB962C8B-B14F-4D97-AF65-F5344CB8AC3E}">
        <p14:creationId xmlns:p14="http://schemas.microsoft.com/office/powerpoint/2010/main" val="404095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2. Ecologia humana</a:t>
            </a:r>
            <a:endParaRPr lang="pt-BR" dirty="0"/>
          </a:p>
        </p:txBody>
      </p:sp>
      <p:sp>
        <p:nvSpPr>
          <p:cNvPr id="3" name="Espaço Reservado para Conteúdo 2"/>
          <p:cNvSpPr>
            <a:spLocks noGrp="1"/>
          </p:cNvSpPr>
          <p:nvPr>
            <p:ph idx="1"/>
          </p:nvPr>
        </p:nvSpPr>
        <p:spPr/>
        <p:txBody>
          <a:bodyPr numCol="3">
            <a:normAutofit fontScale="77500" lnSpcReduction="20000"/>
          </a:bodyPr>
          <a:lstStyle/>
          <a:p>
            <a:pPr marL="0" indent="0">
              <a:buNone/>
            </a:pPr>
            <a:r>
              <a:rPr lang="pt-BR" dirty="0"/>
              <a:t>Após uma fase de relativa indiferença pela problemática da ecologia humana, os anos 70 são caracterizados pelo retomar da visão global inicial, acrescida de algumas precisões de carácter metodológico. Por outras palavras, o homem passa a ser considerado como um todo, um sistema de órgãos e de funções, dotado de instintos e de inteligência, com um património genético e cultural e inserido num meio que é constituído por elementos bióticos, abióticos e sociais. Estamos, assim, perante dois sistemas em </a:t>
            </a:r>
            <a:r>
              <a:rPr lang="pt-BR" dirty="0" err="1"/>
              <a:t>interacção</a:t>
            </a:r>
            <a:r>
              <a:rPr lang="pt-BR" dirty="0"/>
              <a:t> constante: o sistema-homem que recebe e descodifica a informação procedente do sistema-ambiente e elabora uma </a:t>
            </a:r>
            <a:r>
              <a:rPr lang="pt-BR" dirty="0" err="1"/>
              <a:t>acção</a:t>
            </a:r>
            <a:r>
              <a:rPr lang="pt-BR" dirty="0"/>
              <a:t> de resposta. </a:t>
            </a:r>
          </a:p>
          <a:p>
            <a:pPr marL="0" indent="0">
              <a:buNone/>
            </a:pPr>
            <a:r>
              <a:rPr lang="pt-BR" dirty="0"/>
              <a:t>A resposta do sistema-homem ao sistema-ambiente pode ser uma alteração no próprio sistema-homem (</a:t>
            </a:r>
            <a:r>
              <a:rPr lang="pt-BR" dirty="0" err="1"/>
              <a:t>reacções</a:t>
            </a:r>
            <a:r>
              <a:rPr lang="pt-BR" dirty="0"/>
              <a:t> vasculares, </a:t>
            </a:r>
            <a:r>
              <a:rPr lang="pt-BR" dirty="0" err="1"/>
              <a:t>reacções</a:t>
            </a:r>
            <a:r>
              <a:rPr lang="pt-BR" dirty="0"/>
              <a:t> imunitárias) ou uma intervenção no meio que o rodeia, ou seja, uma alteração do sistema-ambiente (construção de abrigos contra as intempéries, climatização, diferentes formas de agricultura, urbanização, modificação no regime político). A ecologia humana deixa, assim, de ser um capítulo de uma ciência ou a síntese de todas as ciências, mas o estudo interdisciplinar das </a:t>
            </a:r>
            <a:r>
              <a:rPr lang="pt-BR" dirty="0" err="1"/>
              <a:t>interacções</a:t>
            </a:r>
            <a:r>
              <a:rPr lang="pt-BR" dirty="0"/>
              <a:t> entre o homem e o ambiente, estudo esse que é realizado através de uma metodologia sistémica.</a:t>
            </a:r>
          </a:p>
        </p:txBody>
      </p:sp>
    </p:spTree>
    <p:extLst>
      <p:ext uri="{BB962C8B-B14F-4D97-AF65-F5344CB8AC3E}">
        <p14:creationId xmlns:p14="http://schemas.microsoft.com/office/powerpoint/2010/main" val="350823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3. Demografia e ecologia humana</a:t>
            </a:r>
          </a:p>
        </p:txBody>
      </p:sp>
      <p:sp>
        <p:nvSpPr>
          <p:cNvPr id="3" name="Espaço Reservado para Conteúdo 2"/>
          <p:cNvSpPr>
            <a:spLocks noGrp="1"/>
          </p:cNvSpPr>
          <p:nvPr>
            <p:ph idx="1"/>
          </p:nvPr>
        </p:nvSpPr>
        <p:spPr/>
        <p:txBody>
          <a:bodyPr numCol="3">
            <a:normAutofit fontScale="62500" lnSpcReduction="20000"/>
          </a:bodyPr>
          <a:lstStyle/>
          <a:p>
            <a:pPr marL="0" indent="0">
              <a:buNone/>
            </a:pPr>
            <a:r>
              <a:rPr lang="pt-BR" dirty="0"/>
              <a:t>Apesar de a preocupação com os problemas da população remontar à antiguidade, a demografia como ciência apenas aparece na segunda metade do século </a:t>
            </a:r>
            <a:r>
              <a:rPr lang="pt-BR" dirty="0" err="1"/>
              <a:t>xvni</a:t>
            </a:r>
            <a:r>
              <a:rPr lang="pt-BR" dirty="0"/>
              <a:t>. Foi </a:t>
            </a:r>
            <a:r>
              <a:rPr lang="pt-BR" dirty="0" err="1"/>
              <a:t>Archille</a:t>
            </a:r>
            <a:r>
              <a:rPr lang="pt-BR" dirty="0"/>
              <a:t> </a:t>
            </a:r>
            <a:r>
              <a:rPr lang="pt-BR" dirty="0" err="1"/>
              <a:t>Guillard</a:t>
            </a:r>
            <a:r>
              <a:rPr lang="pt-BR" dirty="0"/>
              <a:t> (</a:t>
            </a:r>
            <a:r>
              <a:rPr lang="fr-FR" dirty="0"/>
              <a:t>P. Acot, Histoire de Vécologie, PUF, Paris, 1988.)</a:t>
            </a:r>
            <a:r>
              <a:rPr lang="pt-BR" dirty="0"/>
              <a:t>, na sequência de uma tendência do pensamento que consistiu em considerar os problemas ligados à população como interessantes em si, que inventou o nome de demografia comparada. Neste autor encontramos a seguinte definição de demografia: «Em sentido lato, </a:t>
            </a:r>
            <a:r>
              <a:rPr lang="pt-BR" dirty="0" err="1"/>
              <a:t>agrange</a:t>
            </a:r>
            <a:r>
              <a:rPr lang="pt-BR" dirty="0"/>
              <a:t> a história natural e social da espécie humana; em sentido restrito, abrange o conhecimento matemático das populações, dos seus movimentos gerais, do seu estado físico, intelectual e moral.»</a:t>
            </a:r>
          </a:p>
          <a:p>
            <a:pPr marL="0" indent="0">
              <a:buNone/>
            </a:pPr>
            <a:r>
              <a:rPr lang="pt-BR" dirty="0"/>
              <a:t>A. </a:t>
            </a:r>
            <a:r>
              <a:rPr lang="pt-BR" dirty="0" err="1"/>
              <a:t>Guillard</a:t>
            </a:r>
            <a:r>
              <a:rPr lang="pt-BR" dirty="0"/>
              <a:t> teve o cuidado de fixar logo à partida, com relativa precisão, o conteúdo fundamental da demografia — «conhecimento matemático das populações, dos seus movimentos» —, abriu caminho à demografia social, «intelectual e dos seus movimentos», e à demografia histórica, «história natural da espécie humana». </a:t>
            </a:r>
          </a:p>
          <a:p>
            <a:pPr marL="0" indent="0">
              <a:buNone/>
            </a:pPr>
            <a:r>
              <a:rPr lang="pt-BR" dirty="0"/>
              <a:t>Porém, com o desenvolvimento da demografia no século </a:t>
            </a:r>
            <a:r>
              <a:rPr lang="pt-BR" dirty="0" err="1"/>
              <a:t>xx</a:t>
            </a:r>
            <a:r>
              <a:rPr lang="pt-BR" dirty="0"/>
              <a:t>, a sua problemática inicial, formulada em termos simples, começa a diversificar-se e a </a:t>
            </a:r>
            <a:r>
              <a:rPr lang="pt-BR" dirty="0" err="1"/>
              <a:t>complexificar-se</a:t>
            </a:r>
            <a:r>
              <a:rPr lang="pt-BR" dirty="0"/>
              <a:t>. As técnicas e os métodos multiplicaram-se a tal ponto que começaram a surgir especializações em técnicas de análise da mortalidade, da natalidade, das projeções demográficas. Por outro lado, as ligações com as outras ciências (em particular com a geografia, a medicina, a biologia, a política, a sociologia, a antropologia, a economia e a história) alargaram a sua problemática. Contudo, é errado pensar que o desenvolvimento da demografia quebrou a sua unidade inicial. A demografia é uma só, apesar das diferentes especialidades, ou seja, todos os ramos perdem por completo o sentido sem a referência constante a um núcleo de base. </a:t>
            </a:r>
          </a:p>
        </p:txBody>
      </p:sp>
    </p:spTree>
    <p:extLst>
      <p:ext uri="{BB962C8B-B14F-4D97-AF65-F5344CB8AC3E}">
        <p14:creationId xmlns:p14="http://schemas.microsoft.com/office/powerpoint/2010/main" val="160494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3. Demografia e ecologia humana</a:t>
            </a:r>
          </a:p>
        </p:txBody>
      </p:sp>
      <p:sp>
        <p:nvSpPr>
          <p:cNvPr id="3" name="Espaço Reservado para Conteúdo 2"/>
          <p:cNvSpPr>
            <a:spLocks noGrp="1"/>
          </p:cNvSpPr>
          <p:nvPr>
            <p:ph idx="1"/>
          </p:nvPr>
        </p:nvSpPr>
        <p:spPr/>
        <p:txBody>
          <a:bodyPr numCol="3">
            <a:normAutofit fontScale="62500" lnSpcReduction="20000"/>
          </a:bodyPr>
          <a:lstStyle/>
          <a:p>
            <a:pPr marL="358775" indent="0">
              <a:buNone/>
            </a:pPr>
            <a:r>
              <a:rPr lang="pt-BR" dirty="0"/>
              <a:t>Este núcleo básico pode ser precisado através de cinco elementos essenciais, os quais constituem a essência da prática demográfica:</a:t>
            </a:r>
          </a:p>
          <a:p>
            <a:pPr marL="358775" indent="0">
              <a:buNone/>
            </a:pPr>
            <a:r>
              <a:rPr lang="pt-BR" dirty="0"/>
              <a:t>• Não se analisam pessoas isoladas, mas conjuntos de pessoas delimitadas espacialmente e com um certo significado social; </a:t>
            </a:r>
          </a:p>
          <a:p>
            <a:pPr marL="358775" indent="0">
              <a:buNone/>
            </a:pPr>
            <a:endParaRPr lang="pt-BR" dirty="0"/>
          </a:p>
          <a:p>
            <a:pPr marL="358775" indent="0">
              <a:buNone/>
            </a:pPr>
            <a:r>
              <a:rPr lang="pt-BR" sz="5100" dirty="0">
                <a:solidFill>
                  <a:srgbClr val="FF0000"/>
                </a:solidFill>
              </a:rPr>
              <a:t>É </a:t>
            </a:r>
            <a:r>
              <a:rPr lang="pt-BR" sz="5100" dirty="0" err="1">
                <a:solidFill>
                  <a:srgbClr val="FF0000"/>
                </a:solidFill>
              </a:rPr>
              <a:t>DEMOgrafia</a:t>
            </a:r>
            <a:r>
              <a:rPr lang="pt-BR" sz="5100" dirty="0">
                <a:solidFill>
                  <a:srgbClr val="FF0000"/>
                </a:solidFill>
              </a:rPr>
              <a:t> e não </a:t>
            </a:r>
            <a:r>
              <a:rPr lang="pt-BR" sz="5100" dirty="0" err="1">
                <a:solidFill>
                  <a:srgbClr val="FF0000"/>
                </a:solidFill>
              </a:rPr>
              <a:t>FULANOgrafia</a:t>
            </a:r>
            <a:r>
              <a:rPr lang="pt-BR" sz="5100" dirty="0">
                <a:solidFill>
                  <a:srgbClr val="FF0000"/>
                </a:solidFill>
              </a:rPr>
              <a:t>!!!</a:t>
            </a:r>
          </a:p>
          <a:p>
            <a:pPr marL="358775" indent="0">
              <a:buNone/>
            </a:pPr>
            <a:endParaRPr lang="pt-BR" dirty="0"/>
          </a:p>
          <a:p>
            <a:pPr marL="358775" indent="0">
              <a:buNone/>
            </a:pPr>
            <a:r>
              <a:rPr lang="pt-BR" dirty="0"/>
              <a:t>esta análise é feita observando, medindo e descrevendo a dimensão, a estrutura e a distribuição espacial desse conjunto de pessoas (é o estado da população);</a:t>
            </a:r>
          </a:p>
          <a:p>
            <a:pPr marL="358775" indent="0">
              <a:buNone/>
            </a:pPr>
            <a:r>
              <a:rPr lang="pt-BR" dirty="0"/>
              <a:t>• Não se estuda apenas o aspecto estático, mas também as mudanças ocorridas ao longo do tempo (é a dinâmica demográfica);</a:t>
            </a:r>
          </a:p>
          <a:p>
            <a:pPr marL="358775" indent="0">
              <a:buNone/>
            </a:pPr>
            <a:r>
              <a:rPr lang="pt-BR" dirty="0"/>
              <a:t>• Analisam-se os </a:t>
            </a:r>
            <a:r>
              <a:rPr lang="pt-BR" dirty="0" err="1"/>
              <a:t>factores</a:t>
            </a:r>
            <a:r>
              <a:rPr lang="pt-BR" dirty="0"/>
              <a:t> responsáveis pelas mudanças no estado da população —a natalidade, a mortalidade e os movimentos migratórios; a natalidade e a mortalidade formam o crescimento natural e os movimentos migratórios (emigração, imigração e migrações internas) o crescimento migratório; a soma do crescimento natural com o crescimento migratório produz o crescimento total da população;</a:t>
            </a:r>
          </a:p>
          <a:p>
            <a:pPr marL="358775" indent="0">
              <a:buNone/>
            </a:pPr>
            <a:r>
              <a:rPr lang="pt-BR" dirty="0"/>
              <a:t>• Analisam-se os efeitos das variáveis </a:t>
            </a:r>
            <a:r>
              <a:rPr lang="pt-BR" dirty="0" err="1"/>
              <a:t>macrodemográficas</a:t>
            </a:r>
            <a:r>
              <a:rPr lang="pt-BR" dirty="0"/>
              <a:t> (estado da população) nas variáveis </a:t>
            </a:r>
            <a:r>
              <a:rPr lang="pt-BR" dirty="0" err="1"/>
              <a:t>microdemográficas</a:t>
            </a:r>
            <a:r>
              <a:rPr lang="pt-BR" dirty="0"/>
              <a:t> (natalidade, mortalidade,</a:t>
            </a:r>
          </a:p>
          <a:p>
            <a:pPr marL="358775" indent="0">
              <a:buNone/>
            </a:pPr>
            <a:r>
              <a:rPr lang="pt-BR" dirty="0"/>
              <a:t>migrações), e vice-versa; </a:t>
            </a:r>
          </a:p>
          <a:p>
            <a:pPr marL="358775" indent="0">
              <a:buNone/>
            </a:pPr>
            <a:r>
              <a:rPr lang="pt-BR" dirty="0"/>
              <a:t>• Estudam-se as causas e as consequências dos comportamentos demográficos, ou seja, analisa-se o efeito do sistema social nas variáveis </a:t>
            </a:r>
            <a:r>
              <a:rPr lang="pt-BR" dirty="0" err="1"/>
              <a:t>microdemográficas</a:t>
            </a:r>
            <a:r>
              <a:rPr lang="pt-BR" dirty="0"/>
              <a:t> e o efeito da evolução </a:t>
            </a:r>
            <a:r>
              <a:rPr lang="pt-BR" dirty="0" err="1"/>
              <a:t>macrodemográfica</a:t>
            </a:r>
            <a:r>
              <a:rPr lang="pt-BR" dirty="0"/>
              <a:t> no sistema social.</a:t>
            </a:r>
          </a:p>
          <a:p>
            <a:endParaRPr lang="pt-BR" dirty="0"/>
          </a:p>
        </p:txBody>
      </p:sp>
    </p:spTree>
    <p:extLst>
      <p:ext uri="{BB962C8B-B14F-4D97-AF65-F5344CB8AC3E}">
        <p14:creationId xmlns:p14="http://schemas.microsoft.com/office/powerpoint/2010/main" val="57555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grpSp>
        <p:nvGrpSpPr>
          <p:cNvPr id="4" name="Grupo 3"/>
          <p:cNvGrpSpPr/>
          <p:nvPr/>
        </p:nvGrpSpPr>
        <p:grpSpPr>
          <a:xfrm>
            <a:off x="2524999" y="3224369"/>
            <a:ext cx="2920802" cy="1460401"/>
            <a:chOff x="3968166" y="3428998"/>
            <a:chExt cx="2920802" cy="1460401"/>
          </a:xfrm>
        </p:grpSpPr>
        <p:sp>
          <p:nvSpPr>
            <p:cNvPr id="14" name="Retângulo de cantos arredondados 13"/>
            <p:cNvSpPr/>
            <p:nvPr/>
          </p:nvSpPr>
          <p:spPr>
            <a:xfrm>
              <a:off x="3968166" y="3428998"/>
              <a:ext cx="2920802" cy="146040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tângulo 14"/>
            <p:cNvSpPr/>
            <p:nvPr/>
          </p:nvSpPr>
          <p:spPr>
            <a:xfrm>
              <a:off x="4010940" y="3471772"/>
              <a:ext cx="2835254" cy="13748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Font typeface="Arial" panose="020B0604020202020204" pitchFamily="34" charset="0"/>
                <a:buChar char="•"/>
              </a:pPr>
              <a:r>
                <a:rPr lang="pt-BR" sz="1600" kern="1200" dirty="0"/>
                <a:t>Identificar os elementos demográficos que permitem compreender o país e suas transições a partir dos seguintes aspectos:</a:t>
              </a:r>
            </a:p>
          </p:txBody>
        </p:sp>
      </p:grpSp>
      <p:grpSp>
        <p:nvGrpSpPr>
          <p:cNvPr id="5" name="Grupo 4"/>
          <p:cNvGrpSpPr/>
          <p:nvPr/>
        </p:nvGrpSpPr>
        <p:grpSpPr>
          <a:xfrm>
            <a:off x="6746200" y="1072351"/>
            <a:ext cx="2920802" cy="1460401"/>
            <a:chOff x="8189367" y="1276980"/>
            <a:chExt cx="2920802" cy="1460401"/>
          </a:xfrm>
        </p:grpSpPr>
        <p:sp>
          <p:nvSpPr>
            <p:cNvPr id="12" name="Retângulo de cantos arredondados 11"/>
            <p:cNvSpPr/>
            <p:nvPr/>
          </p:nvSpPr>
          <p:spPr>
            <a:xfrm>
              <a:off x="8189367" y="1276980"/>
              <a:ext cx="2920802" cy="146040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tângulo 12"/>
            <p:cNvSpPr/>
            <p:nvPr/>
          </p:nvSpPr>
          <p:spPr>
            <a:xfrm>
              <a:off x="8232141" y="1319754"/>
              <a:ext cx="2835254" cy="13748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Font typeface="Arial" panose="020B0604020202020204" pitchFamily="34" charset="0"/>
                <a:buChar char="•"/>
              </a:pPr>
              <a:r>
                <a:rPr lang="pt-BR" sz="1600" kern="1200" dirty="0"/>
                <a:t>o estado da população (estrutura, dimensão e distribuição espacial)</a:t>
              </a:r>
            </a:p>
          </p:txBody>
        </p:sp>
      </p:grpSp>
      <p:grpSp>
        <p:nvGrpSpPr>
          <p:cNvPr id="6" name="Grupo 5"/>
          <p:cNvGrpSpPr/>
          <p:nvPr/>
        </p:nvGrpSpPr>
        <p:grpSpPr>
          <a:xfrm>
            <a:off x="6732122" y="2679011"/>
            <a:ext cx="2920802" cy="1460401"/>
            <a:chOff x="8175289" y="2883640"/>
            <a:chExt cx="2920802" cy="1460401"/>
          </a:xfrm>
        </p:grpSpPr>
        <p:sp>
          <p:nvSpPr>
            <p:cNvPr id="10" name="Retângulo de cantos arredondados 9"/>
            <p:cNvSpPr/>
            <p:nvPr/>
          </p:nvSpPr>
          <p:spPr>
            <a:xfrm>
              <a:off x="8175289" y="2883640"/>
              <a:ext cx="2920802" cy="146040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tângulo 10"/>
            <p:cNvSpPr/>
            <p:nvPr/>
          </p:nvSpPr>
          <p:spPr>
            <a:xfrm>
              <a:off x="8218063" y="2926414"/>
              <a:ext cx="2835254" cy="13748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Font typeface="Arial" panose="020B0604020202020204" pitchFamily="34" charset="0"/>
                <a:buChar char="•"/>
              </a:pPr>
              <a:r>
                <a:rPr lang="pt-BR" sz="1600" kern="1200" dirty="0"/>
                <a:t>as variáveis demográficas (natalidade, mortalidade, migrações)</a:t>
              </a:r>
            </a:p>
          </p:txBody>
        </p:sp>
      </p:grpSp>
      <p:grpSp>
        <p:nvGrpSpPr>
          <p:cNvPr id="7" name="Grupo 6"/>
          <p:cNvGrpSpPr/>
          <p:nvPr/>
        </p:nvGrpSpPr>
        <p:grpSpPr>
          <a:xfrm>
            <a:off x="6746200" y="4325248"/>
            <a:ext cx="2920802" cy="1460401"/>
            <a:chOff x="8189367" y="4529877"/>
            <a:chExt cx="2920802" cy="1460401"/>
          </a:xfrm>
        </p:grpSpPr>
        <p:sp>
          <p:nvSpPr>
            <p:cNvPr id="8" name="Retângulo de cantos arredondados 7"/>
            <p:cNvSpPr/>
            <p:nvPr/>
          </p:nvSpPr>
          <p:spPr>
            <a:xfrm>
              <a:off x="8189367" y="4529877"/>
              <a:ext cx="2920802" cy="146040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tângulo 8"/>
            <p:cNvSpPr/>
            <p:nvPr/>
          </p:nvSpPr>
          <p:spPr>
            <a:xfrm>
              <a:off x="8232141" y="4572651"/>
              <a:ext cx="2835254" cy="13748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Font typeface="Arial" panose="020B0604020202020204" pitchFamily="34" charset="0"/>
                <a:buChar char="•"/>
              </a:pPr>
              <a:r>
                <a:rPr lang="pt-BR" sz="1600" kern="1200" dirty="0"/>
                <a:t>a dinâmica demográfica</a:t>
              </a:r>
            </a:p>
          </p:txBody>
        </p:sp>
      </p:grpSp>
    </p:spTree>
    <p:extLst>
      <p:ext uri="{BB962C8B-B14F-4D97-AF65-F5344CB8AC3E}">
        <p14:creationId xmlns:p14="http://schemas.microsoft.com/office/powerpoint/2010/main" val="148127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3. Demografia e ecologia humana</a:t>
            </a:r>
          </a:p>
        </p:txBody>
      </p:sp>
      <p:sp>
        <p:nvSpPr>
          <p:cNvPr id="3" name="Espaço Reservado para Conteúdo 2"/>
          <p:cNvSpPr>
            <a:spLocks noGrp="1"/>
          </p:cNvSpPr>
          <p:nvPr>
            <p:ph idx="1"/>
          </p:nvPr>
        </p:nvSpPr>
        <p:spPr/>
        <p:txBody>
          <a:bodyPr numCol="3">
            <a:normAutofit fontScale="70000" lnSpcReduction="20000"/>
          </a:bodyPr>
          <a:lstStyle/>
          <a:p>
            <a:pPr marL="0" indent="0">
              <a:buNone/>
            </a:pPr>
            <a:r>
              <a:rPr lang="pt-BR" dirty="0"/>
              <a:t>A demografia é, assim, uma ciência social com algumas dualidades interessantes. Antes de mais é uma ciência social de raiz biológica: os dois grandes fenómenos demográficos — a natalidade e a mortalidade — são antes de mais manifestações </a:t>
            </a:r>
            <a:r>
              <a:rPr lang="pt-BR" dirty="0" err="1"/>
              <a:t>sócio-culturais</a:t>
            </a:r>
            <a:r>
              <a:rPr lang="pt-BR" dirty="0"/>
              <a:t> de processos biológicos, ou seja, «naturalmente», a demografia estuda fenómenos que, sendo biológicos na origem, sofrem profundas modificações quando inseridos na sociedade. Por outro lado, em sentido restrito, a demografia procura compreender como é que o estado da população se modifica através de dois tipos de movimentos (o natural e o migratório), mas, numa perspectiva mais abrangente, preocupa-se com as causas e as consequências da evolução estrutural, da ocupação do espaço e dos movimentos da população.</a:t>
            </a:r>
          </a:p>
          <a:p>
            <a:pPr marL="0" indent="0">
              <a:buNone/>
            </a:pPr>
            <a:r>
              <a:rPr lang="pt-BR" dirty="0"/>
              <a:t>Ora, na análise destas causas e destas consequências encontramos um complexo muito diversificado de variáveis: económicas, sociais, psicológicas, morais, políticas, biológicas, históricas. A demografia, ao analisar o comportamento das variáveis </a:t>
            </a:r>
            <a:r>
              <a:rPr lang="pt-BR" dirty="0" err="1"/>
              <a:t>microdemográficas</a:t>
            </a:r>
            <a:r>
              <a:rPr lang="pt-BR" dirty="0"/>
              <a:t> e ao estudar as consequências da evolução global e estrutural do estado da população, descobre que a sua problemática interfere com uma grande diversidade de ciências e que muitas dessas ciências não são as ciências sociais. No seu complexo processo de investigação a demografia precisa de ultrapassar as limitações do sistema social e de tomar em consideração a dinâmica das </a:t>
            </a:r>
            <a:r>
              <a:rPr lang="pt-BR" dirty="0" err="1"/>
              <a:t>interacções</a:t>
            </a:r>
            <a:r>
              <a:rPr lang="pt-BR" dirty="0"/>
              <a:t> </a:t>
            </a:r>
            <a:r>
              <a:rPr lang="pt-BR" dirty="0" err="1"/>
              <a:t>bioculturais</a:t>
            </a:r>
            <a:r>
              <a:rPr lang="pt-BR" dirty="0"/>
              <a:t>.</a:t>
            </a:r>
          </a:p>
        </p:txBody>
      </p:sp>
    </p:spTree>
    <p:extLst>
      <p:ext uri="{BB962C8B-B14F-4D97-AF65-F5344CB8AC3E}">
        <p14:creationId xmlns:p14="http://schemas.microsoft.com/office/powerpoint/2010/main" val="370991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3. Demografia e ecologia humana</a:t>
            </a:r>
          </a:p>
        </p:txBody>
      </p:sp>
      <p:sp>
        <p:nvSpPr>
          <p:cNvPr id="3" name="Espaço Reservado para Conteúdo 2"/>
          <p:cNvSpPr>
            <a:spLocks noGrp="1"/>
          </p:cNvSpPr>
          <p:nvPr>
            <p:ph idx="1"/>
          </p:nvPr>
        </p:nvSpPr>
        <p:spPr/>
        <p:txBody>
          <a:bodyPr numCol="3">
            <a:normAutofit fontScale="77500" lnSpcReduction="20000"/>
          </a:bodyPr>
          <a:lstStyle/>
          <a:p>
            <a:pPr marL="0" indent="0">
              <a:buNone/>
            </a:pPr>
            <a:r>
              <a:rPr lang="pt-BR" dirty="0"/>
              <a:t>A ecologia humana pode ser concebida, conforme vimos anteriormente, sob diversos pontos de vista. Nos dias de hoje, ou é considerada claramente como uma nova disciplina, ou como uma reflexão sobre a sociedade inserida num determinado contexto ambiental. Seja qual for o ponto de vista, procura-se sempre conciliar os comportamentos da </a:t>
            </a:r>
            <a:r>
              <a:rPr lang="pt-BR" dirty="0" err="1"/>
              <a:t>sociosfera</a:t>
            </a:r>
            <a:r>
              <a:rPr lang="pt-BR" dirty="0"/>
              <a:t> com os comportamentos da biosfera, ou seja, tendo em consideração a dinâmica das </a:t>
            </a:r>
            <a:r>
              <a:rPr lang="pt-BR" dirty="0" err="1"/>
              <a:t>interacções</a:t>
            </a:r>
            <a:r>
              <a:rPr lang="pt-BR" dirty="0"/>
              <a:t> </a:t>
            </a:r>
            <a:r>
              <a:rPr lang="pt-BR" dirty="0" err="1"/>
              <a:t>bioculturais</a:t>
            </a:r>
            <a:r>
              <a:rPr lang="pt-BR" dirty="0"/>
              <a:t>, a ecologia humana estuda cada vez mais numa perspectiva global os diferentes «climas» que </a:t>
            </a:r>
            <a:r>
              <a:rPr lang="pt-BR" dirty="0" err="1"/>
              <a:t>actuam</a:t>
            </a:r>
            <a:r>
              <a:rPr lang="pt-BR" dirty="0"/>
              <a:t> no homem — físico, químico, biológico, sociológico, económico, técnico, cultural, espiritual... A população, na perspectiva da ecologia humana, é um conjunto de indivíduos num sistema interdependente de </a:t>
            </a:r>
            <a:r>
              <a:rPr lang="pt-BR" dirty="0" err="1"/>
              <a:t>actividades</a:t>
            </a:r>
            <a:r>
              <a:rPr lang="pt-BR" dirty="0"/>
              <a:t>.</a:t>
            </a:r>
          </a:p>
          <a:p>
            <a:pPr marL="0" indent="0">
              <a:buNone/>
            </a:pPr>
            <a:r>
              <a:rPr lang="pt-BR" dirty="0"/>
              <a:t>Cada </a:t>
            </a:r>
            <a:r>
              <a:rPr lang="pt-BR" dirty="0" err="1"/>
              <a:t>actividade</a:t>
            </a:r>
            <a:r>
              <a:rPr lang="pt-BR" dirty="0"/>
              <a:t> produz um output e os ingredientes utilizados na produção desses outputs são os inputs, os quais não são mais do que outputs de qualquer outra </a:t>
            </a:r>
            <a:r>
              <a:rPr lang="pt-BR" dirty="0" err="1"/>
              <a:t>actividade</a:t>
            </a:r>
            <a:r>
              <a:rPr lang="pt-BR" dirty="0"/>
              <a:t>. Esta rede complexa de ligações que assim se estabelece é um sistema específico da ecologia em geral e da ecologia humana em particular — o ecossistema.</a:t>
            </a:r>
          </a:p>
        </p:txBody>
      </p:sp>
    </p:spTree>
    <p:extLst>
      <p:ext uri="{BB962C8B-B14F-4D97-AF65-F5344CB8AC3E}">
        <p14:creationId xmlns:p14="http://schemas.microsoft.com/office/powerpoint/2010/main" val="172974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5740" y="365125"/>
            <a:ext cx="6570552" cy="1325563"/>
          </a:xfrm>
        </p:spPr>
        <p:txBody>
          <a:bodyPr/>
          <a:lstStyle/>
          <a:p>
            <a:r>
              <a:rPr lang="pt-BR" b="1" dirty="0"/>
              <a:t>1. A emergência da ecologia</a:t>
            </a:r>
            <a:endParaRPr lang="pt-BR" dirty="0"/>
          </a:p>
        </p:txBody>
      </p:sp>
      <p:sp>
        <p:nvSpPr>
          <p:cNvPr id="3" name="Espaço Reservado para Conteúdo 2"/>
          <p:cNvSpPr>
            <a:spLocks noGrp="1"/>
          </p:cNvSpPr>
          <p:nvPr>
            <p:ph idx="1"/>
          </p:nvPr>
        </p:nvSpPr>
        <p:spPr>
          <a:xfrm>
            <a:off x="297786" y="1821141"/>
            <a:ext cx="5699760" cy="3669030"/>
          </a:xfrm>
        </p:spPr>
        <p:txBody>
          <a:bodyPr numCol="1">
            <a:normAutofit lnSpcReduction="10000"/>
          </a:bodyPr>
          <a:lstStyle/>
          <a:p>
            <a:pPr marL="0" indent="457200" defTabSz="892175">
              <a:lnSpc>
                <a:spcPct val="120000"/>
              </a:lnSpc>
              <a:buNone/>
            </a:pPr>
            <a:r>
              <a:rPr lang="pt-BR" dirty="0"/>
              <a:t>O biólogo alemão Ernst </a:t>
            </a:r>
            <a:r>
              <a:rPr lang="pt-BR" dirty="0" err="1"/>
              <a:t>Haeckel</a:t>
            </a:r>
            <a:r>
              <a:rPr lang="pt-BR" dirty="0"/>
              <a:t> foi o primeiro cientista a empregar a palavra ecologia nos finais do século </a:t>
            </a:r>
            <a:r>
              <a:rPr lang="pt-BR" dirty="0" err="1"/>
              <a:t>xix</a:t>
            </a:r>
            <a:r>
              <a:rPr lang="pt-BR" dirty="0"/>
              <a:t> em sua obra:</a:t>
            </a:r>
          </a:p>
          <a:p>
            <a:pPr marL="0" indent="457200" defTabSz="892175">
              <a:lnSpc>
                <a:spcPct val="120000"/>
              </a:lnSpc>
              <a:buNone/>
            </a:pPr>
            <a:r>
              <a:rPr lang="fr-FR" i="1" dirty="0"/>
              <a:t>Histoire de la création des êtres organisés d'après les lois naturelles </a:t>
            </a:r>
            <a:r>
              <a:rPr lang="fr-FR" dirty="0"/>
              <a:t>(Reinwall &amp; Cie, Paris, 1874). </a:t>
            </a:r>
            <a:endParaRPr lang="pt-BR" dirty="0"/>
          </a:p>
        </p:txBody>
      </p:sp>
      <p:pic>
        <p:nvPicPr>
          <p:cNvPr id="1030" name="Picture 6" descr="Ficheiro:Haeckel Stephoidea 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084" y="181062"/>
            <a:ext cx="4483916" cy="6364610"/>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p:cNvSpPr/>
          <p:nvPr/>
        </p:nvSpPr>
        <p:spPr>
          <a:xfrm>
            <a:off x="430306" y="6545672"/>
            <a:ext cx="11924884" cy="253916"/>
          </a:xfrm>
          <a:prstGeom prst="rect">
            <a:avLst/>
          </a:prstGeom>
        </p:spPr>
        <p:txBody>
          <a:bodyPr wrap="square">
            <a:spAutoFit/>
          </a:bodyPr>
          <a:lstStyle/>
          <a:p>
            <a:r>
              <a:rPr lang="pt-BR" sz="1050" b="0" i="0" dirty="0">
                <a:solidFill>
                  <a:srgbClr val="222222"/>
                </a:solidFill>
                <a:effectLst/>
                <a:latin typeface="Arial" panose="020B0604020202020204" pitchFamily="34" charset="0"/>
              </a:rPr>
              <a:t>Fontes das imagens: Retrato e assinatura: </a:t>
            </a:r>
            <a:r>
              <a:rPr lang="pt-BR" sz="1050" b="0" i="0" dirty="0">
                <a:solidFill>
                  <a:srgbClr val="222222"/>
                </a:solidFill>
                <a:effectLst/>
                <a:latin typeface="Arial" panose="020B0604020202020204" pitchFamily="34" charset="0"/>
                <a:hlinkClick r:id="rId3"/>
              </a:rPr>
              <a:t>https://pt.wikipedia.org/wiki/</a:t>
            </a:r>
            <a:r>
              <a:rPr lang="pt-BR" sz="1050" b="0" i="0" dirty="0" err="1">
                <a:solidFill>
                  <a:srgbClr val="222222"/>
                </a:solidFill>
                <a:effectLst/>
                <a:latin typeface="Arial" panose="020B0604020202020204" pitchFamily="34" charset="0"/>
                <a:hlinkClick r:id="rId3"/>
              </a:rPr>
              <a:t>Ernst_Haeckel</a:t>
            </a:r>
            <a:r>
              <a:rPr lang="pt-BR" sz="1050" b="0" i="0" dirty="0">
                <a:solidFill>
                  <a:srgbClr val="222222"/>
                </a:solidFill>
                <a:effectLst/>
                <a:latin typeface="Arial" panose="020B0604020202020204" pitchFamily="34" charset="0"/>
              </a:rPr>
              <a:t>; Gravura de </a:t>
            </a:r>
            <a:r>
              <a:rPr lang="pt-BR" sz="1050" b="0" i="0" u="none" strike="noStrike" dirty="0">
                <a:solidFill>
                  <a:srgbClr val="0B0080"/>
                </a:solidFill>
                <a:effectLst/>
                <a:latin typeface="Arial" panose="020B0604020202020204" pitchFamily="34" charset="0"/>
                <a:hlinkClick r:id="rId4" tooltip="Radiolários"/>
              </a:rPr>
              <a:t>Radiolários</a:t>
            </a:r>
            <a:r>
              <a:rPr lang="pt-BR" sz="1050" b="0" i="0" dirty="0">
                <a:solidFill>
                  <a:srgbClr val="222222"/>
                </a:solidFill>
                <a:effectLst/>
                <a:latin typeface="Arial" panose="020B0604020202020204" pitchFamily="34" charset="0"/>
              </a:rPr>
              <a:t> da super família </a:t>
            </a:r>
            <a:r>
              <a:rPr lang="pt-BR" sz="1050" b="0" i="1" dirty="0" err="1">
                <a:solidFill>
                  <a:srgbClr val="222222"/>
                </a:solidFill>
                <a:effectLst/>
                <a:latin typeface="Arial" panose="020B0604020202020204" pitchFamily="34" charset="0"/>
              </a:rPr>
              <a:t>Stephoidea</a:t>
            </a:r>
            <a:r>
              <a:rPr lang="pt-BR" sz="1050" b="0" i="1" dirty="0">
                <a:solidFill>
                  <a:srgbClr val="222222"/>
                </a:solidFill>
                <a:effectLst/>
                <a:latin typeface="Arial" panose="020B0604020202020204" pitchFamily="34" charset="0"/>
              </a:rPr>
              <a:t>:</a:t>
            </a:r>
            <a:r>
              <a:rPr lang="pt-BR" sz="1050" b="0" i="0" dirty="0">
                <a:solidFill>
                  <a:srgbClr val="222222"/>
                </a:solidFill>
                <a:effectLst/>
                <a:latin typeface="Arial" panose="020B0604020202020204" pitchFamily="34" charset="0"/>
              </a:rPr>
              <a:t> </a:t>
            </a:r>
            <a:r>
              <a:rPr lang="pt-BR" sz="1050" b="0" i="0" dirty="0">
                <a:solidFill>
                  <a:srgbClr val="222222"/>
                </a:solidFill>
                <a:effectLst/>
                <a:latin typeface="Arial" panose="020B0604020202020204" pitchFamily="34" charset="0"/>
                <a:hlinkClick r:id="rId5"/>
              </a:rPr>
              <a:t>https://pt.wikipedia.org/wiki/Radiolaria</a:t>
            </a:r>
            <a:endParaRPr lang="pt-BR" sz="1050" dirty="0"/>
          </a:p>
        </p:txBody>
      </p:sp>
      <p:pic>
        <p:nvPicPr>
          <p:cNvPr id="1028" name="Picture 4" descr="https://upload.wikimedia.org/wikipedia/commons/thumb/e/eb/ErnstHaeckelDW.jpg/200px-ErnstHaeckelD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559428"/>
            <a:ext cx="2630380" cy="4458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36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3. Demografia e ecologia humana</a:t>
            </a:r>
          </a:p>
        </p:txBody>
      </p:sp>
      <p:sp>
        <p:nvSpPr>
          <p:cNvPr id="3" name="Espaço Reservado para Conteúdo 2"/>
          <p:cNvSpPr>
            <a:spLocks noGrp="1"/>
          </p:cNvSpPr>
          <p:nvPr>
            <p:ph idx="1"/>
          </p:nvPr>
        </p:nvSpPr>
        <p:spPr/>
        <p:txBody>
          <a:bodyPr numCol="3">
            <a:normAutofit fontScale="70000" lnSpcReduction="20000"/>
          </a:bodyPr>
          <a:lstStyle/>
          <a:p>
            <a:pPr marL="0" indent="457200">
              <a:buNone/>
            </a:pPr>
            <a:r>
              <a:rPr lang="pt-BR" dirty="0"/>
              <a:t>Consequentemente, do ponto de vista da ecologia humana, os conceitos de população e de organização encontram-se intimamente ligados, enquanto, do ponto de vista da demografia, em sentido restrito, a população não é mais do que o produto de dois movimentos (o natural e o migratório). Estamos, assim, perante uma pluralidade de pontos de vista.</a:t>
            </a:r>
          </a:p>
          <a:p>
            <a:pPr marL="0" indent="457200">
              <a:buNone/>
            </a:pPr>
            <a:r>
              <a:rPr lang="pt-BR" dirty="0"/>
              <a:t>Porém, para além de utilizar a ideia de população como um sistema interdependente de </a:t>
            </a:r>
            <a:r>
              <a:rPr lang="pt-BR" dirty="0" err="1"/>
              <a:t>actividades</a:t>
            </a:r>
            <a:r>
              <a:rPr lang="pt-BR" dirty="0"/>
              <a:t>, a ecologia humana utiliza também outros conceitos fundamentais, como é o caso do conceito básico de «ambiente». Por outras palavras, estamos em presença de variáveis que </a:t>
            </a:r>
            <a:r>
              <a:rPr lang="pt-BR" dirty="0" err="1"/>
              <a:t>afectam</a:t>
            </a:r>
            <a:r>
              <a:rPr lang="pt-BR" dirty="0"/>
              <a:t> e que são </a:t>
            </a:r>
            <a:r>
              <a:rPr lang="pt-BR" dirty="0" err="1"/>
              <a:t>afectadas</a:t>
            </a:r>
            <a:r>
              <a:rPr lang="pt-BR" dirty="0"/>
              <a:t> pelo «ambiente», da mesma forma que a demografia também introduziu nas suas preocupações a noção de «ambiente», quer em termos de causas, quer em termos de consequências.</a:t>
            </a:r>
          </a:p>
          <a:p>
            <a:pPr marL="0" indent="457200">
              <a:buNone/>
            </a:pPr>
            <a:r>
              <a:rPr lang="pt-BR" dirty="0"/>
              <a:t>Duas metodologias de observar a realidade, ou melhor, duas ciências independentes, que utilizam dois conceitos distintos de população numa visão restrita dos respectivos </a:t>
            </a:r>
            <a:r>
              <a:rPr lang="pt-BR" dirty="0" err="1"/>
              <a:t>objectos</a:t>
            </a:r>
            <a:r>
              <a:rPr lang="pt-BR" dirty="0"/>
              <a:t> de estudo, tornam-se complementares, com problemas metodológicos idênticos, quando passamos a um nível mais amplo.</a:t>
            </a:r>
          </a:p>
          <a:p>
            <a:pPr marL="0" indent="457200">
              <a:buNone/>
            </a:pPr>
            <a:r>
              <a:rPr lang="pt-BR" dirty="0"/>
              <a:t>A demografia e a ecologia humana necessitam de uma atitude científica globalizante e de uma metodologia que integre a dinâmica das interações </a:t>
            </a:r>
            <a:r>
              <a:rPr lang="pt-BR" dirty="0" err="1"/>
              <a:t>bioculturais</a:t>
            </a:r>
            <a:r>
              <a:rPr lang="pt-BR" dirty="0"/>
              <a:t>.</a:t>
            </a:r>
          </a:p>
        </p:txBody>
      </p:sp>
    </p:spTree>
    <p:extLst>
      <p:ext uri="{BB962C8B-B14F-4D97-AF65-F5344CB8AC3E}">
        <p14:creationId xmlns:p14="http://schemas.microsoft.com/office/powerpoint/2010/main" val="180238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Referências</a:t>
            </a:r>
          </a:p>
        </p:txBody>
      </p:sp>
      <p:sp>
        <p:nvSpPr>
          <p:cNvPr id="3" name="Espaço Reservado para Conteúdo 2"/>
          <p:cNvSpPr>
            <a:spLocks noGrp="1"/>
          </p:cNvSpPr>
          <p:nvPr>
            <p:ph idx="1"/>
          </p:nvPr>
        </p:nvSpPr>
        <p:spPr>
          <a:xfrm>
            <a:off x="645459" y="1568824"/>
            <a:ext cx="11035553" cy="4858869"/>
          </a:xfrm>
        </p:spPr>
        <p:txBody>
          <a:bodyPr numCol="3">
            <a:normAutofit fontScale="62500" lnSpcReduction="20000"/>
          </a:bodyPr>
          <a:lstStyle/>
          <a:p>
            <a:pPr marL="623888" indent="0">
              <a:buNone/>
            </a:pPr>
            <a:r>
              <a:rPr lang="en-US" dirty="0"/>
              <a:t>BARROWS, H. Geography as human ecology. In: Ann. Ass. Am. Geography, n.° 13, 1, 1923.</a:t>
            </a:r>
          </a:p>
          <a:p>
            <a:pPr marL="623888" indent="0">
              <a:buNone/>
            </a:pPr>
            <a:r>
              <a:rPr lang="en-US" dirty="0"/>
              <a:t>Barton, H., Grant, M., 2006. A health map for the local human habitat. The Journal of the Royal Society for the Promotion of Health, 126(6), pp. 252-253. </a:t>
            </a:r>
            <a:r>
              <a:rPr lang="en-US" dirty="0">
                <a:hlinkClick r:id="rId2"/>
              </a:rPr>
              <a:t>https://www.researchgate.net/publication/6647677_A_health_map_for_the_local_human_habitat</a:t>
            </a:r>
            <a:br>
              <a:rPr lang="en-US" dirty="0"/>
            </a:br>
            <a:endParaRPr lang="en-US" dirty="0"/>
          </a:p>
          <a:p>
            <a:pPr marL="623888" indent="0">
              <a:buNone/>
            </a:pPr>
            <a:r>
              <a:rPr lang="en-US" dirty="0"/>
              <a:t>BERNARD, L. A classification of environments. American Journal of Sociology, </a:t>
            </a:r>
            <a:r>
              <a:rPr lang="en-US" dirty="0" err="1"/>
              <a:t>Julho</a:t>
            </a:r>
            <a:r>
              <a:rPr lang="en-US" dirty="0"/>
              <a:t> de 1925, 31:3, 318-332. </a:t>
            </a:r>
            <a:r>
              <a:rPr lang="en-US" dirty="0">
                <a:hlinkClick r:id="rId3"/>
              </a:rPr>
              <a:t>https://www.journals.uchicago.edu/doi/10.1086/213879</a:t>
            </a:r>
            <a:endParaRPr lang="en-US" dirty="0"/>
          </a:p>
          <a:p>
            <a:pPr marL="623888" indent="0">
              <a:buNone/>
            </a:pPr>
            <a:r>
              <a:rPr lang="en-US" dirty="0"/>
              <a:t>  </a:t>
            </a:r>
          </a:p>
          <a:p>
            <a:pPr marL="623888" indent="0">
              <a:buNone/>
            </a:pPr>
            <a:endParaRPr lang="en-US" dirty="0"/>
          </a:p>
          <a:p>
            <a:pPr marL="623888" indent="0">
              <a:buNone/>
            </a:pPr>
            <a:r>
              <a:rPr lang="en-US" dirty="0"/>
              <a:t>CLEMENTS, F. Research Methods in Ecology, Lincoln, Nebraska, 1905. </a:t>
            </a:r>
            <a:r>
              <a:rPr lang="en-US" dirty="0">
                <a:hlinkClick r:id="rId4"/>
              </a:rPr>
              <a:t>https://archive.org/details/researchmethodsi00clemuoft/page/68/mode/2up</a:t>
            </a:r>
            <a:endParaRPr lang="en-US" dirty="0"/>
          </a:p>
          <a:p>
            <a:pPr marL="623888" indent="0">
              <a:buNone/>
            </a:pPr>
            <a:r>
              <a:rPr lang="pt-BR" dirty="0"/>
              <a:t>HAECKEL, E. </a:t>
            </a:r>
            <a:r>
              <a:rPr lang="fr-FR" dirty="0"/>
              <a:t>Histoire de la création des êtres organisés d'après les lois naturelles. Reinwall &amp; Cie, Paris, 1874. </a:t>
            </a:r>
            <a:r>
              <a:rPr lang="fr-FR" dirty="0">
                <a:hlinkClick r:id="rId5"/>
              </a:rPr>
              <a:t>https://archive.org/details/b2932967x</a:t>
            </a:r>
            <a:endParaRPr lang="fr-FR" dirty="0"/>
          </a:p>
          <a:p>
            <a:pPr marL="623888" indent="0">
              <a:buNone/>
            </a:pPr>
            <a:r>
              <a:rPr lang="fr-FR" dirty="0"/>
              <a:t>PARK, R. E. </a:t>
            </a:r>
            <a:r>
              <a:rPr lang="en-US" dirty="0"/>
              <a:t>Human Ecology. American Journal of Sociology, 1936, 42:1, 1-15. </a:t>
            </a:r>
            <a:r>
              <a:rPr lang="en-US" dirty="0">
                <a:hlinkClick r:id="rId6"/>
              </a:rPr>
              <a:t>https://www.journals.uchicago.edu/doi/10.1086/217327</a:t>
            </a:r>
            <a:endParaRPr lang="en-US" dirty="0"/>
          </a:p>
          <a:p>
            <a:pPr marL="623888" indent="0">
              <a:buNone/>
            </a:pPr>
            <a:r>
              <a:rPr lang="en-US" dirty="0"/>
              <a:t>THOMSON, J. Darwinism and Human Life, Nova </a:t>
            </a:r>
            <a:r>
              <a:rPr lang="en-US" dirty="0" err="1"/>
              <a:t>Iorque</a:t>
            </a:r>
            <a:r>
              <a:rPr lang="en-US" dirty="0"/>
              <a:t>, 1911. </a:t>
            </a:r>
            <a:r>
              <a:rPr lang="en-US" dirty="0">
                <a:hlinkClick r:id="rId7"/>
              </a:rPr>
              <a:t>https://archive.org/details/cu31924003109935</a:t>
            </a:r>
            <a:endParaRPr lang="en-US" dirty="0"/>
          </a:p>
          <a:p>
            <a:pPr marL="623888" indent="0">
              <a:buNone/>
            </a:pPr>
            <a:endParaRPr lang="en-US" dirty="0"/>
          </a:p>
          <a:p>
            <a:pPr marL="623888" indent="0">
              <a:buNone/>
            </a:pPr>
            <a:r>
              <a:rPr lang="en-US" dirty="0"/>
              <a:t>YOUNG, G. Origins of Human Ecology. Hutchinson Ross Publishing Company, </a:t>
            </a:r>
            <a:r>
              <a:rPr lang="en-US" dirty="0" err="1"/>
              <a:t>Pensilvânia</a:t>
            </a:r>
            <a:r>
              <a:rPr lang="en-US" dirty="0"/>
              <a:t>, 1983. </a:t>
            </a:r>
          </a:p>
          <a:p>
            <a:pPr marL="623888" indent="0">
              <a:buNone/>
            </a:pPr>
            <a:r>
              <a:rPr lang="en-US" dirty="0"/>
              <a:t>WARMING, E. </a:t>
            </a:r>
            <a:r>
              <a:rPr lang="en-US" dirty="0" err="1"/>
              <a:t>Oecology</a:t>
            </a:r>
            <a:r>
              <a:rPr lang="en-US" dirty="0"/>
              <a:t> of Plants, Oxford, 1909. </a:t>
            </a:r>
            <a:r>
              <a:rPr lang="en-US" dirty="0">
                <a:hlinkClick r:id="rId8"/>
              </a:rPr>
              <a:t>https://archive.org/details/oecologyofplants00warmiala</a:t>
            </a:r>
            <a:endParaRPr lang="en-US" dirty="0"/>
          </a:p>
          <a:p>
            <a:pPr marL="623888" indent="0">
              <a:buNone/>
            </a:pPr>
            <a:r>
              <a:rPr lang="en-US" dirty="0"/>
              <a:t>WIRTH, L. Human Ecology. American Journal of </a:t>
            </a:r>
            <a:r>
              <a:rPr lang="en-US" dirty="0" err="1"/>
              <a:t>SociologyMay</a:t>
            </a:r>
            <a:r>
              <a:rPr lang="en-US" dirty="0"/>
              <a:t> 1945, Volume 50, Number 6, pp. 483 – 488. </a:t>
            </a:r>
            <a:r>
              <a:rPr lang="en-US" dirty="0">
                <a:hlinkClick r:id="rId9"/>
              </a:rPr>
              <a:t>https://www.journals.uchicago.edu/doi/10.1086/219688</a:t>
            </a:r>
            <a:endParaRPr lang="en-US" dirty="0"/>
          </a:p>
          <a:p>
            <a:pPr marL="623888" indent="0">
              <a:buNone/>
            </a:pPr>
            <a:endParaRPr lang="en-US" dirty="0"/>
          </a:p>
          <a:p>
            <a:pPr marL="0" indent="457200">
              <a:buNone/>
            </a:pPr>
            <a:endParaRPr lang="fr-FR" dirty="0"/>
          </a:p>
        </p:txBody>
      </p:sp>
    </p:spTree>
    <p:extLst>
      <p:ext uri="{BB962C8B-B14F-4D97-AF65-F5344CB8AC3E}">
        <p14:creationId xmlns:p14="http://schemas.microsoft.com/office/powerpoint/2010/main" val="427516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C5B562-CEDD-459D-B789-83217B8D66AA}"/>
              </a:ext>
            </a:extLst>
          </p:cNvPr>
          <p:cNvSpPr>
            <a:spLocks noGrp="1"/>
          </p:cNvSpPr>
          <p:nvPr>
            <p:ph type="title"/>
          </p:nvPr>
        </p:nvSpPr>
        <p:spPr>
          <a:xfrm>
            <a:off x="407376" y="1094886"/>
            <a:ext cx="3997569" cy="1325563"/>
          </a:xfrm>
        </p:spPr>
        <p:txBody>
          <a:bodyPr>
            <a:normAutofit fontScale="90000"/>
          </a:bodyPr>
          <a:lstStyle/>
          <a:p>
            <a:r>
              <a:rPr lang="pt-BR" dirty="0"/>
              <a:t>História da criação de seres organizados de acordo com as leis naturais</a:t>
            </a:r>
          </a:p>
        </p:txBody>
      </p:sp>
      <p:sp>
        <p:nvSpPr>
          <p:cNvPr id="3" name="Espaço Reservado para Conteúdo 2">
            <a:extLst>
              <a:ext uri="{FF2B5EF4-FFF2-40B4-BE49-F238E27FC236}">
                <a16:creationId xmlns:a16="http://schemas.microsoft.com/office/drawing/2014/main" id="{F1EDC3FF-9800-4DBC-ACFC-E0088D1886D9}"/>
              </a:ext>
            </a:extLst>
          </p:cNvPr>
          <p:cNvSpPr>
            <a:spLocks noGrp="1"/>
          </p:cNvSpPr>
          <p:nvPr>
            <p:ph idx="1"/>
          </p:nvPr>
        </p:nvSpPr>
        <p:spPr>
          <a:xfrm>
            <a:off x="407376" y="4835768"/>
            <a:ext cx="3461239" cy="1782365"/>
          </a:xfrm>
        </p:spPr>
        <p:txBody>
          <a:bodyPr>
            <a:normAutofit/>
          </a:bodyPr>
          <a:lstStyle/>
          <a:p>
            <a:pPr marL="0" indent="0">
              <a:buNone/>
            </a:pPr>
            <a:r>
              <a:rPr lang="fr-FR" sz="2000" dirty="0"/>
              <a:t>HAECKEL, E. Histoire de la création des êtres organisés d'après les lois naturelles. Reinwall &amp; Cie, Paris, 1874. </a:t>
            </a:r>
            <a:r>
              <a:rPr lang="fr-FR" sz="2000" dirty="0">
                <a:hlinkClick r:id="rId2"/>
              </a:rPr>
              <a:t>https://archive.org/details/b2932967x</a:t>
            </a:r>
            <a:endParaRPr lang="fr-FR" sz="2000" dirty="0"/>
          </a:p>
          <a:p>
            <a:pPr marL="0" indent="0">
              <a:buNone/>
            </a:pPr>
            <a:endParaRPr lang="fr-FR" sz="2000" dirty="0"/>
          </a:p>
          <a:p>
            <a:pPr marL="0" indent="0">
              <a:buNone/>
            </a:pPr>
            <a:endParaRPr lang="pt-BR" sz="2000" dirty="0"/>
          </a:p>
        </p:txBody>
      </p:sp>
      <p:pic>
        <p:nvPicPr>
          <p:cNvPr id="5" name="Imagem 4" descr="Diagrama&#10;&#10;Descrição gerada automaticamente">
            <a:extLst>
              <a:ext uri="{FF2B5EF4-FFF2-40B4-BE49-F238E27FC236}">
                <a16:creationId xmlns:a16="http://schemas.microsoft.com/office/drawing/2014/main" id="{486C4F5B-59D5-4BA8-8CDF-1811DCDB29C8}"/>
              </a:ext>
            </a:extLst>
          </p:cNvPr>
          <p:cNvPicPr>
            <a:picLocks noChangeAspect="1"/>
          </p:cNvPicPr>
          <p:nvPr/>
        </p:nvPicPr>
        <p:blipFill>
          <a:blip r:embed="rId3"/>
          <a:stretch>
            <a:fillRect/>
          </a:stretch>
        </p:blipFill>
        <p:spPr>
          <a:xfrm>
            <a:off x="4569654" y="64019"/>
            <a:ext cx="7401958" cy="6554115"/>
          </a:xfrm>
          <a:prstGeom prst="rect">
            <a:avLst/>
          </a:prstGeom>
        </p:spPr>
      </p:pic>
    </p:spTree>
    <p:extLst>
      <p:ext uri="{BB962C8B-B14F-4D97-AF65-F5344CB8AC3E}">
        <p14:creationId xmlns:p14="http://schemas.microsoft.com/office/powerpoint/2010/main" val="2815368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1. A emergência da ecologia</a:t>
            </a:r>
            <a:endParaRPr lang="pt-BR" dirty="0"/>
          </a:p>
        </p:txBody>
      </p:sp>
      <p:sp>
        <p:nvSpPr>
          <p:cNvPr id="3" name="Espaço Reservado para Conteúdo 2"/>
          <p:cNvSpPr>
            <a:spLocks noGrp="1"/>
          </p:cNvSpPr>
          <p:nvPr>
            <p:ph idx="1"/>
          </p:nvPr>
        </p:nvSpPr>
        <p:spPr>
          <a:xfrm>
            <a:off x="388620" y="1690688"/>
            <a:ext cx="4800600" cy="4880610"/>
          </a:xfrm>
        </p:spPr>
        <p:txBody>
          <a:bodyPr numCol="1">
            <a:normAutofit/>
          </a:bodyPr>
          <a:lstStyle/>
          <a:p>
            <a:pPr marL="0" indent="457200" defTabSz="892175">
              <a:lnSpc>
                <a:spcPct val="120000"/>
              </a:lnSpc>
              <a:buNone/>
            </a:pPr>
            <a:r>
              <a:rPr lang="pt-BR" dirty="0"/>
              <a:t>Porém, apenas nos princípios do século XX, quando começaram a aparecer os primeiros manuais de índole científica, a ecologia se transforma verdadeiramente numa ciência, associada, em geral, às ciências biológicas. </a:t>
            </a:r>
          </a:p>
        </p:txBody>
      </p:sp>
      <p:sp>
        <p:nvSpPr>
          <p:cNvPr id="5" name="Retângulo 4"/>
          <p:cNvSpPr/>
          <p:nvPr/>
        </p:nvSpPr>
        <p:spPr>
          <a:xfrm>
            <a:off x="5189220" y="5402789"/>
            <a:ext cx="3634740" cy="1477328"/>
          </a:xfrm>
          <a:prstGeom prst="rect">
            <a:avLst/>
          </a:prstGeom>
        </p:spPr>
        <p:txBody>
          <a:bodyPr wrap="square">
            <a:spAutoFit/>
          </a:bodyPr>
          <a:lstStyle/>
          <a:p>
            <a:r>
              <a:rPr lang="en-US" dirty="0"/>
              <a:t>CLEMENTS, F. Research Methods in Ecology, Lincoln, Nebraska, 1905. </a:t>
            </a:r>
            <a:r>
              <a:rPr lang="pt-BR" dirty="0">
                <a:hlinkClick r:id="rId2"/>
              </a:rPr>
              <a:t>https://archive.org/details/researchmethodsi00clemuoft/page/68/mode/2up</a:t>
            </a:r>
            <a:endParaRPr lang="pt-BR" dirty="0"/>
          </a:p>
        </p:txBody>
      </p:sp>
      <p:pic>
        <p:nvPicPr>
          <p:cNvPr id="2050" name="Picture 2" descr="https://ia600309.us.archive.org/BookReader/BookReaderImages.php?zip=/13/items/researchmethodsi00clemuoft/researchmethodsi00clemuoft_jp2.zip&amp;file=researchmethodsi00clemuoft_jp2/researchmethodsi00clemuoft_0093.jp2&amp;scale=4&amp;rotate=0"/>
          <p:cNvPicPr>
            <a:picLocks noChangeAspect="1" noChangeArrowheads="1"/>
          </p:cNvPicPr>
          <p:nvPr/>
        </p:nvPicPr>
        <p:blipFill rotWithShape="1">
          <a:blip r:embed="rId3">
            <a:extLst>
              <a:ext uri="{28A0092B-C50C-407E-A947-70E740481C1C}">
                <a14:useLocalDpi xmlns:a14="http://schemas.microsoft.com/office/drawing/2010/main" val="0"/>
              </a:ext>
            </a:extLst>
          </a:blip>
          <a:srcRect t="33264" r="2584" b="30130"/>
          <a:stretch/>
        </p:blipFill>
        <p:spPr bwMode="auto">
          <a:xfrm>
            <a:off x="5189220" y="1519665"/>
            <a:ext cx="6614160" cy="3859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86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1. A emergência da ecologia</a:t>
            </a:r>
            <a:endParaRPr lang="pt-BR" dirty="0"/>
          </a:p>
        </p:txBody>
      </p:sp>
      <p:sp>
        <p:nvSpPr>
          <p:cNvPr id="3" name="Espaço Reservado para Conteúdo 2"/>
          <p:cNvSpPr>
            <a:spLocks noGrp="1"/>
          </p:cNvSpPr>
          <p:nvPr>
            <p:ph idx="1"/>
          </p:nvPr>
        </p:nvSpPr>
        <p:spPr>
          <a:xfrm>
            <a:off x="388620" y="1690688"/>
            <a:ext cx="4800600" cy="4880610"/>
          </a:xfrm>
        </p:spPr>
        <p:txBody>
          <a:bodyPr numCol="1">
            <a:normAutofit/>
          </a:bodyPr>
          <a:lstStyle/>
          <a:p>
            <a:pPr marL="0" indent="457200" defTabSz="892175">
              <a:lnSpc>
                <a:spcPct val="120000"/>
              </a:lnSpc>
              <a:buNone/>
            </a:pPr>
            <a:r>
              <a:rPr lang="pt-BR" dirty="0"/>
              <a:t>Porém, apenas nos princípios do século XX, quando começaram a aparecer os primeiros manuais de índole científica, a ecologia se transforma verdadeiramente numa ciência, associada, em geral, às ciências biológicas. </a:t>
            </a:r>
          </a:p>
        </p:txBody>
      </p:sp>
      <p:sp>
        <p:nvSpPr>
          <p:cNvPr id="4" name="Retângulo 3"/>
          <p:cNvSpPr/>
          <p:nvPr/>
        </p:nvSpPr>
        <p:spPr>
          <a:xfrm>
            <a:off x="838200" y="6384853"/>
            <a:ext cx="10965180" cy="369332"/>
          </a:xfrm>
          <a:prstGeom prst="rect">
            <a:avLst/>
          </a:prstGeom>
        </p:spPr>
        <p:txBody>
          <a:bodyPr wrap="square">
            <a:spAutoFit/>
          </a:bodyPr>
          <a:lstStyle/>
          <a:p>
            <a:r>
              <a:rPr lang="en-US" dirty="0"/>
              <a:t>WARMING, E. </a:t>
            </a:r>
            <a:r>
              <a:rPr lang="en-US" dirty="0" err="1"/>
              <a:t>Oecology</a:t>
            </a:r>
            <a:r>
              <a:rPr lang="en-US" dirty="0"/>
              <a:t> of Plants, Oxford, 1909. </a:t>
            </a:r>
            <a:r>
              <a:rPr lang="pt-BR" dirty="0">
                <a:hlinkClick r:id="rId2"/>
              </a:rPr>
              <a:t>https://archive.org/details/oecologyofplants00warmiala</a:t>
            </a:r>
            <a:endParaRPr lang="pt-BR" dirty="0"/>
          </a:p>
        </p:txBody>
      </p:sp>
      <p:pic>
        <p:nvPicPr>
          <p:cNvPr id="6" name="Imagem 5" descr="Texto, Carta&#10;&#10;Descrição gerada automaticamente">
            <a:extLst>
              <a:ext uri="{FF2B5EF4-FFF2-40B4-BE49-F238E27FC236}">
                <a16:creationId xmlns:a16="http://schemas.microsoft.com/office/drawing/2014/main" id="{0791F950-A06B-40AA-BF48-E36E9DAD7A3D}"/>
              </a:ext>
            </a:extLst>
          </p:cNvPr>
          <p:cNvPicPr>
            <a:picLocks noChangeAspect="1"/>
          </p:cNvPicPr>
          <p:nvPr/>
        </p:nvPicPr>
        <p:blipFill>
          <a:blip r:embed="rId3"/>
          <a:stretch>
            <a:fillRect/>
          </a:stretch>
        </p:blipFill>
        <p:spPr>
          <a:xfrm>
            <a:off x="8070575" y="154023"/>
            <a:ext cx="3970436" cy="6204394"/>
          </a:xfrm>
          <a:prstGeom prst="rect">
            <a:avLst/>
          </a:prstGeom>
        </p:spPr>
      </p:pic>
    </p:spTree>
    <p:extLst>
      <p:ext uri="{BB962C8B-B14F-4D97-AF65-F5344CB8AC3E}">
        <p14:creationId xmlns:p14="http://schemas.microsoft.com/office/powerpoint/2010/main" val="422786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1. A emergência da ecologia</a:t>
            </a:r>
            <a:endParaRPr lang="pt-BR" dirty="0"/>
          </a:p>
        </p:txBody>
      </p:sp>
      <p:sp>
        <p:nvSpPr>
          <p:cNvPr id="3" name="Espaço Reservado para Conteúdo 2"/>
          <p:cNvSpPr>
            <a:spLocks noGrp="1"/>
          </p:cNvSpPr>
          <p:nvPr>
            <p:ph idx="1"/>
          </p:nvPr>
        </p:nvSpPr>
        <p:spPr>
          <a:xfrm>
            <a:off x="838200" y="1531620"/>
            <a:ext cx="11040208" cy="3198642"/>
          </a:xfrm>
        </p:spPr>
        <p:txBody>
          <a:bodyPr numCol="2">
            <a:normAutofit lnSpcReduction="10000"/>
          </a:bodyPr>
          <a:lstStyle/>
          <a:p>
            <a:pPr marL="0" indent="457200" defTabSz="892175">
              <a:lnSpc>
                <a:spcPct val="100000"/>
              </a:lnSpc>
              <a:buNone/>
            </a:pPr>
            <a:r>
              <a:rPr lang="pt-BR" dirty="0"/>
              <a:t>Ecologia é o estudo das relações dos organismos ou de grupos de organismos com o meio/entorno/ambiente. </a:t>
            </a:r>
          </a:p>
          <a:p>
            <a:pPr marL="0" indent="457200" defTabSz="892175">
              <a:lnSpc>
                <a:spcPct val="100000"/>
              </a:lnSpc>
              <a:buNone/>
            </a:pPr>
            <a:r>
              <a:rPr lang="pt-BR" dirty="0"/>
              <a:t>Ecologia compreende o mundo da vida como um sistema de interdependências dinâmicas. </a:t>
            </a:r>
          </a:p>
          <a:p>
            <a:pPr marL="447675" indent="9525" defTabSz="892175">
              <a:lnSpc>
                <a:spcPct val="100000"/>
              </a:lnSpc>
              <a:buNone/>
            </a:pPr>
            <a:endParaRPr lang="pt-BR" dirty="0"/>
          </a:p>
          <a:p>
            <a:pPr marL="447675" indent="9525" defTabSz="892175">
              <a:lnSpc>
                <a:spcPct val="100000"/>
              </a:lnSpc>
              <a:buNone/>
            </a:pPr>
            <a:r>
              <a:rPr lang="pt-BR" dirty="0"/>
              <a:t>Qualquer organismo (plantas e animais, incluindo o homem) está num contínuo processo de adaptação a um meio exterior a si próprio.</a:t>
            </a:r>
          </a:p>
        </p:txBody>
      </p:sp>
    </p:spTree>
    <p:extLst>
      <p:ext uri="{BB962C8B-B14F-4D97-AF65-F5344CB8AC3E}">
        <p14:creationId xmlns:p14="http://schemas.microsoft.com/office/powerpoint/2010/main" val="126371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9958" y="250538"/>
            <a:ext cx="3480057" cy="1325563"/>
          </a:xfrm>
        </p:spPr>
        <p:txBody>
          <a:bodyPr>
            <a:normAutofit fontScale="90000"/>
          </a:bodyPr>
          <a:lstStyle/>
          <a:p>
            <a:r>
              <a:rPr lang="pt-BR" b="1" dirty="0"/>
              <a:t>1. A emergência da ecologia</a:t>
            </a:r>
            <a:endParaRPr lang="pt-BR" dirty="0"/>
          </a:p>
        </p:txBody>
      </p:sp>
      <p:pic>
        <p:nvPicPr>
          <p:cNvPr id="6" name="Picture 2" descr="Resultado de imagem para ecologia ecosof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9146" y="410150"/>
            <a:ext cx="8392027" cy="6294028"/>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220249" y="5319183"/>
            <a:ext cx="3359474" cy="1384995"/>
          </a:xfrm>
          <a:prstGeom prst="rect">
            <a:avLst/>
          </a:prstGeom>
        </p:spPr>
        <p:txBody>
          <a:bodyPr wrap="square">
            <a:spAutoFit/>
          </a:bodyPr>
          <a:lstStyle/>
          <a:p>
            <a:r>
              <a:rPr lang="pt-BR" sz="1400" b="1" dirty="0" err="1"/>
              <a:t>Eco-lógica</a:t>
            </a:r>
            <a:r>
              <a:rPr lang="pt-BR" sz="1400" b="1" dirty="0"/>
              <a:t> ou </a:t>
            </a:r>
            <a:r>
              <a:rPr lang="pt-BR" sz="1400" b="1" dirty="0" err="1"/>
              <a:t>Ego-lógica</a:t>
            </a:r>
            <a:r>
              <a:rPr lang="pt-BR" sz="1400" b="1" dirty="0"/>
              <a:t>? Unicidade ou insustentabilidade. </a:t>
            </a:r>
            <a:r>
              <a:rPr lang="en-US" sz="1400" b="1" dirty="0" err="1"/>
              <a:t>por</a:t>
            </a:r>
            <a:r>
              <a:rPr lang="en-US" sz="1400" b="1" dirty="0"/>
              <a:t> Christopher Chase Creative Systems Thinking.</a:t>
            </a:r>
            <a:endParaRPr lang="pt-BR" sz="1400" b="1" dirty="0"/>
          </a:p>
          <a:p>
            <a:r>
              <a:rPr lang="pt-BR" sz="1400" dirty="0">
                <a:hlinkClick r:id="rId3"/>
              </a:rPr>
              <a:t>https://unicidade.org/2017/04/26/eco-logica-ou-ego-logica-unicidade-ou-insustentabilidade/</a:t>
            </a:r>
            <a:endParaRPr lang="pt-BR" sz="1400" dirty="0"/>
          </a:p>
        </p:txBody>
      </p:sp>
    </p:spTree>
    <p:extLst>
      <p:ext uri="{BB962C8B-B14F-4D97-AF65-F5344CB8AC3E}">
        <p14:creationId xmlns:p14="http://schemas.microsoft.com/office/powerpoint/2010/main" val="3008245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1. A emergência da ecologia</a:t>
            </a:r>
            <a:endParaRPr lang="pt-BR" dirty="0"/>
          </a:p>
        </p:txBody>
      </p:sp>
      <p:sp>
        <p:nvSpPr>
          <p:cNvPr id="3" name="Espaço Reservado para Conteúdo 2"/>
          <p:cNvSpPr>
            <a:spLocks noGrp="1"/>
          </p:cNvSpPr>
          <p:nvPr>
            <p:ph idx="1"/>
          </p:nvPr>
        </p:nvSpPr>
        <p:spPr>
          <a:xfrm>
            <a:off x="718455" y="1690688"/>
            <a:ext cx="10134603" cy="2082437"/>
          </a:xfrm>
        </p:spPr>
        <p:txBody>
          <a:bodyPr numCol="1">
            <a:normAutofit/>
          </a:bodyPr>
          <a:lstStyle/>
          <a:p>
            <a:pPr marL="0" indent="457200">
              <a:lnSpc>
                <a:spcPct val="120000"/>
              </a:lnSpc>
              <a:buNone/>
            </a:pPr>
            <a:r>
              <a:rPr lang="pt-BR" dirty="0"/>
              <a:t>Esta ecologia científica, que se desenvolve nos finais do século XIX, princípios do século XX, com raízes nas ciências biológicas, deve a </a:t>
            </a:r>
            <a:r>
              <a:rPr lang="pt-BR" b="1" dirty="0"/>
              <a:t>Darwin</a:t>
            </a:r>
            <a:r>
              <a:rPr lang="pt-BR" dirty="0"/>
              <a:t> alguns dos seus conceitos básicos:</a:t>
            </a:r>
          </a:p>
        </p:txBody>
      </p:sp>
      <p:graphicFrame>
        <p:nvGraphicFramePr>
          <p:cNvPr id="4" name="Diagrama 3"/>
          <p:cNvGraphicFramePr/>
          <p:nvPr>
            <p:extLst>
              <p:ext uri="{D42A27DB-BD31-4B8C-83A1-F6EECF244321}">
                <p14:modId xmlns:p14="http://schemas.microsoft.com/office/powerpoint/2010/main" val="3252753471"/>
              </p:ext>
            </p:extLst>
          </p:nvPr>
        </p:nvGraphicFramePr>
        <p:xfrm>
          <a:off x="3730173" y="2919284"/>
          <a:ext cx="4368800" cy="3819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ângulo 4"/>
          <p:cNvSpPr/>
          <p:nvPr/>
        </p:nvSpPr>
        <p:spPr>
          <a:xfrm>
            <a:off x="1088571" y="6314228"/>
            <a:ext cx="10014857" cy="402546"/>
          </a:xfrm>
          <a:prstGeom prst="rect">
            <a:avLst/>
          </a:prstGeom>
        </p:spPr>
        <p:txBody>
          <a:bodyPr wrap="square">
            <a:spAutoFit/>
          </a:bodyPr>
          <a:lstStyle/>
          <a:p>
            <a:pPr indent="457200">
              <a:lnSpc>
                <a:spcPct val="120000"/>
              </a:lnSpc>
            </a:pPr>
            <a:r>
              <a:rPr lang="en-US" dirty="0"/>
              <a:t>YOUNG, G. Origins of Human Ecology. Hutchinson Ross Publishing Company, </a:t>
            </a:r>
            <a:r>
              <a:rPr lang="en-US" dirty="0" err="1"/>
              <a:t>Pensilvânia</a:t>
            </a:r>
            <a:r>
              <a:rPr lang="en-US" dirty="0"/>
              <a:t>, 1983.</a:t>
            </a:r>
            <a:r>
              <a:rPr lang="pt-BR" dirty="0"/>
              <a:t> </a:t>
            </a:r>
          </a:p>
        </p:txBody>
      </p:sp>
    </p:spTree>
    <p:extLst>
      <p:ext uri="{BB962C8B-B14F-4D97-AF65-F5344CB8AC3E}">
        <p14:creationId xmlns:p14="http://schemas.microsoft.com/office/powerpoint/2010/main" val="218210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D44A9CF8-72E8-4752-A374-FF69494A94B8}"/>
                                            </p:graphicEl>
                                          </p:spTgt>
                                        </p:tgtEl>
                                        <p:attrNameLst>
                                          <p:attrName>style.visibility</p:attrName>
                                        </p:attrNameLst>
                                      </p:cBhvr>
                                      <p:to>
                                        <p:strVal val="visible"/>
                                      </p:to>
                                    </p:set>
                                    <p:animEffect transition="in" filter="fade">
                                      <p:cBhvr>
                                        <p:cTn id="12" dur="500"/>
                                        <p:tgtEl>
                                          <p:spTgt spid="4">
                                            <p:graphicEl>
                                              <a:dgm id="{D44A9CF8-72E8-4752-A374-FF69494A94B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FFBD43C1-6A13-4208-B9C5-4C62FA90D12A}"/>
                                            </p:graphicEl>
                                          </p:spTgt>
                                        </p:tgtEl>
                                        <p:attrNameLst>
                                          <p:attrName>style.visibility</p:attrName>
                                        </p:attrNameLst>
                                      </p:cBhvr>
                                      <p:to>
                                        <p:strVal val="visible"/>
                                      </p:to>
                                    </p:set>
                                    <p:animEffect transition="in" filter="fade">
                                      <p:cBhvr>
                                        <p:cTn id="17" dur="500"/>
                                        <p:tgtEl>
                                          <p:spTgt spid="4">
                                            <p:graphicEl>
                                              <a:dgm id="{FFBD43C1-6A13-4208-B9C5-4C62FA90D12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00E39178-8B35-4C90-9C61-93604C7209DA}"/>
                                            </p:graphicEl>
                                          </p:spTgt>
                                        </p:tgtEl>
                                        <p:attrNameLst>
                                          <p:attrName>style.visibility</p:attrName>
                                        </p:attrNameLst>
                                      </p:cBhvr>
                                      <p:to>
                                        <p:strVal val="visible"/>
                                      </p:to>
                                    </p:set>
                                    <p:animEffect transition="in" filter="fade">
                                      <p:cBhvr>
                                        <p:cTn id="22" dur="500"/>
                                        <p:tgtEl>
                                          <p:spTgt spid="4">
                                            <p:graphicEl>
                                              <a:dgm id="{00E39178-8B35-4C90-9C61-93604C7209D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Sub>
          <a:bldDgm bld="one"/>
        </p:bldSub>
      </p:bldGraphic>
      <p:bldP spid="5"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1206</TotalTime>
  <Words>4202</Words>
  <Application>Microsoft Office PowerPoint</Application>
  <PresentationFormat>Widescreen</PresentationFormat>
  <Paragraphs>181</Paragraphs>
  <Slides>31</Slides>
  <Notes>2</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Calibri</vt:lpstr>
      <vt:lpstr>Calibri Light</vt:lpstr>
      <vt:lpstr>Tema do Office</vt:lpstr>
      <vt:lpstr>Demografia  e ecologia humana</vt:lpstr>
      <vt:lpstr>Estrutura do texto</vt:lpstr>
      <vt:lpstr>1. A emergência da ecologia</vt:lpstr>
      <vt:lpstr>História da criação de seres organizados de acordo com as leis naturais</vt:lpstr>
      <vt:lpstr>1. A emergência da ecologia</vt:lpstr>
      <vt:lpstr>1. A emergência da ecologia</vt:lpstr>
      <vt:lpstr>1. A emergência da ecologia</vt:lpstr>
      <vt:lpstr>1. A emergência da ecologia</vt:lpstr>
      <vt:lpstr>1. A emergência da ecologia</vt:lpstr>
      <vt:lpstr>1. A emergência da ecologia</vt:lpstr>
      <vt:lpstr>1. A emergência da ecologia (continuação)</vt:lpstr>
      <vt:lpstr>1. A emergência da ecologia (continuação)</vt:lpstr>
      <vt:lpstr>1. A emergência da ecologia (continuação)</vt:lpstr>
      <vt:lpstr>2. Ecologia humana</vt:lpstr>
      <vt:lpstr>2. Ecologia humana O homem é uma espécie biológica particular</vt:lpstr>
      <vt:lpstr>2. Ecologia humana</vt:lpstr>
      <vt:lpstr>2. Ecologia humana</vt:lpstr>
      <vt:lpstr>2. Ecologia humana</vt:lpstr>
      <vt:lpstr>2. Ecologia humana</vt:lpstr>
      <vt:lpstr>2. Ecologia humana</vt:lpstr>
      <vt:lpstr>2. Ecologia humana</vt:lpstr>
      <vt:lpstr>Resumo do artigo: Human Ecology Robert Ezra Park (1936)</vt:lpstr>
      <vt:lpstr>2. Ecologia humana</vt:lpstr>
      <vt:lpstr>2. Ecologia humana</vt:lpstr>
      <vt:lpstr>3. Demografia e ecologia humana</vt:lpstr>
      <vt:lpstr>3. Demografia e ecologia humana</vt:lpstr>
      <vt:lpstr>Apresentação do PowerPoint</vt:lpstr>
      <vt:lpstr>3. Demografia e ecologia humana</vt:lpstr>
      <vt:lpstr>3. Demografia e ecologia humana</vt:lpstr>
      <vt:lpstr>3. Demografia e ecologia humana</vt:lpstr>
      <vt:lpstr>Referências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Tendências demográficas no Brasil e no Mundo</dc:title>
  <dc:creator>Ricardo de Sampaio Dagnino</dc:creator>
  <cp:lastModifiedBy>Ricardo Dagnino</cp:lastModifiedBy>
  <cp:revision>50</cp:revision>
  <dcterms:created xsi:type="dcterms:W3CDTF">2020-03-12T18:51:47Z</dcterms:created>
  <dcterms:modified xsi:type="dcterms:W3CDTF">2023-06-16T23:55:11Z</dcterms:modified>
</cp:coreProperties>
</file>