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2"/>
  </p:notesMasterIdLst>
  <p:sldIdLst>
    <p:sldId id="256" r:id="rId2"/>
    <p:sldId id="287" r:id="rId3"/>
    <p:sldId id="313" r:id="rId4"/>
    <p:sldId id="307" r:id="rId5"/>
    <p:sldId id="310" r:id="rId6"/>
    <p:sldId id="311" r:id="rId7"/>
    <p:sldId id="312" r:id="rId8"/>
    <p:sldId id="308" r:id="rId9"/>
    <p:sldId id="309" r:id="rId10"/>
    <p:sldId id="305" r:id="rId11"/>
    <p:sldId id="306" r:id="rId12"/>
    <p:sldId id="322" r:id="rId13"/>
    <p:sldId id="326" r:id="rId14"/>
    <p:sldId id="323" r:id="rId15"/>
    <p:sldId id="301" r:id="rId16"/>
    <p:sldId id="321" r:id="rId17"/>
    <p:sldId id="324" r:id="rId18"/>
    <p:sldId id="325" r:id="rId19"/>
    <p:sldId id="327" r:id="rId20"/>
    <p:sldId id="303" r:id="rId21"/>
    <p:sldId id="314" r:id="rId22"/>
    <p:sldId id="299" r:id="rId23"/>
    <p:sldId id="316" r:id="rId24"/>
    <p:sldId id="286" r:id="rId25"/>
    <p:sldId id="257" r:id="rId26"/>
    <p:sldId id="318" r:id="rId27"/>
    <p:sldId id="320" r:id="rId28"/>
    <p:sldId id="284" r:id="rId29"/>
    <p:sldId id="329" r:id="rId30"/>
    <p:sldId id="296" r:id="rId31"/>
    <p:sldId id="297" r:id="rId32"/>
    <p:sldId id="330" r:id="rId33"/>
    <p:sldId id="288" r:id="rId34"/>
    <p:sldId id="289" r:id="rId35"/>
    <p:sldId id="290" r:id="rId36"/>
    <p:sldId id="291" r:id="rId37"/>
    <p:sldId id="295" r:id="rId38"/>
    <p:sldId id="292" r:id="rId39"/>
    <p:sldId id="293" r:id="rId40"/>
    <p:sldId id="294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6" autoAdjust="0"/>
    <p:restoredTop sz="91698" autoAdjust="0"/>
  </p:normalViewPr>
  <p:slideViewPr>
    <p:cSldViewPr snapToGrid="0">
      <p:cViewPr varScale="1">
        <p:scale>
          <a:sx n="92" d="100"/>
          <a:sy n="92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ar\Dropbox\_UFRGS_Desenv_Regional\Aulas\_Demografia\Apresentacoes\Dados_Tendencias_Demograficas\Mortalidad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ar\Dropbox\_UFRGS_Desenv_Regional\Aulas\_Demografia\Apresentacoes\Dados_Tendencias_Demograficas\Mortalidad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ar\Dropbox\_UFRGS_Desenv_Regional\Aulas\_Demografia\Apresentacoes\Dados_Tendencias_Demograficas\Mortalidad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ar\Dropbox\_UFRGS_Desenv_Regional\Aulas\_Demografia\Apresentacoes\Dados_Tendencias_Demograficas\Mortalidad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ricar\Dropbox\_UFRGS_Desenv_Regional\Aulas\_Demografia\DAGNINO_tendencias_demografic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pt-BR"/>
              <a:t>MUNDO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7846878356771971E-2"/>
          <c:y val="0.12025376396865299"/>
          <c:w val="0.7618442589722294"/>
          <c:h val="0.69096271976321399"/>
        </c:manualLayout>
      </c:layout>
      <c:lineChart>
        <c:grouping val="standard"/>
        <c:varyColors val="0"/>
        <c:ser>
          <c:idx val="2"/>
          <c:order val="1"/>
          <c:tx>
            <c:v>Taxa de Natalidade</c:v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Data!$C$2:$O$2</c:f>
              <c:numCache>
                <c:formatCode>General</c:formatCode>
                <c:ptCount val="13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</c:numCache>
            </c:numRef>
          </c:cat>
          <c:val>
            <c:numRef>
              <c:f>Data!$C$10:$O$10</c:f>
              <c:numCache>
                <c:formatCode>#,#00</c:formatCode>
                <c:ptCount val="13"/>
                <c:pt idx="0">
                  <c:v>36.9</c:v>
                </c:pt>
                <c:pt idx="1">
                  <c:v>35.4</c:v>
                </c:pt>
                <c:pt idx="2">
                  <c:v>35.4</c:v>
                </c:pt>
                <c:pt idx="3">
                  <c:v>34</c:v>
                </c:pt>
                <c:pt idx="4">
                  <c:v>31.4</c:v>
                </c:pt>
                <c:pt idx="5">
                  <c:v>28.5</c:v>
                </c:pt>
                <c:pt idx="6">
                  <c:v>27.9</c:v>
                </c:pt>
                <c:pt idx="7">
                  <c:v>27.4</c:v>
                </c:pt>
                <c:pt idx="8">
                  <c:v>24.3</c:v>
                </c:pt>
                <c:pt idx="9">
                  <c:v>22</c:v>
                </c:pt>
                <c:pt idx="10">
                  <c:v>20.9</c:v>
                </c:pt>
                <c:pt idx="11">
                  <c:v>20.3</c:v>
                </c:pt>
                <c:pt idx="12">
                  <c:v>19.600000000000001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15F-4B7D-9A9D-4CC0B719D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94515184"/>
        <c:axId val="-1494521712"/>
      </c:lineChart>
      <c:lineChart>
        <c:grouping val="standard"/>
        <c:varyColors val="0"/>
        <c:ser>
          <c:idx val="1"/>
          <c:order val="0"/>
          <c:tx>
            <c:v>Taxa de Mortalidade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Data!$C$2:$O$2</c:f>
              <c:numCache>
                <c:formatCode>General</c:formatCode>
                <c:ptCount val="13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</c:numCache>
            </c:numRef>
          </c:cat>
          <c:val>
            <c:numRef>
              <c:f>Data!$C$3:$O$3</c:f>
              <c:numCache>
                <c:formatCode>0.0</c:formatCode>
                <c:ptCount val="13"/>
                <c:pt idx="0">
                  <c:v>19.100000000000001</c:v>
                </c:pt>
                <c:pt idx="1">
                  <c:v>17.399999999999999</c:v>
                </c:pt>
                <c:pt idx="2">
                  <c:v>16.100000000000001</c:v>
                </c:pt>
                <c:pt idx="3">
                  <c:v>13.5</c:v>
                </c:pt>
                <c:pt idx="4">
                  <c:v>12</c:v>
                </c:pt>
                <c:pt idx="5">
                  <c:v>10.8</c:v>
                </c:pt>
                <c:pt idx="6">
                  <c:v>10.1</c:v>
                </c:pt>
                <c:pt idx="7">
                  <c:v>9.5</c:v>
                </c:pt>
                <c:pt idx="8">
                  <c:v>9.1</c:v>
                </c:pt>
                <c:pt idx="9">
                  <c:v>8.6999999999999993</c:v>
                </c:pt>
                <c:pt idx="10">
                  <c:v>8.4</c:v>
                </c:pt>
                <c:pt idx="11">
                  <c:v>8</c:v>
                </c:pt>
                <c:pt idx="12">
                  <c:v>7.7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15F-4B7D-9A9D-4CC0B719D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94522800"/>
        <c:axId val="-1494510288"/>
      </c:lineChart>
      <c:catAx>
        <c:axId val="-1494515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Ano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94521712"/>
        <c:crosses val="autoZero"/>
        <c:auto val="1"/>
        <c:lblAlgn val="ctr"/>
        <c:lblOffset val="100"/>
        <c:noMultiLvlLbl val="0"/>
      </c:catAx>
      <c:valAx>
        <c:axId val="-149452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Taxa de Natalidade (por mil habitantes)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94515184"/>
        <c:crosses val="autoZero"/>
        <c:crossBetween val="between"/>
      </c:valAx>
      <c:valAx>
        <c:axId val="-149451028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Taxa de Mortalidade (por mil habitantes)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94522800"/>
        <c:crosses val="max"/>
        <c:crossBetween val="between"/>
      </c:valAx>
      <c:catAx>
        <c:axId val="-1494522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494510288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383341976958401"/>
          <c:y val="0.14913011927610975"/>
          <c:w val="0.27345144424326856"/>
          <c:h val="0.165498321926471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pt-BR"/>
              <a:t>BRASIL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7846878356771971E-2"/>
          <c:y val="0.12025376396865299"/>
          <c:w val="0.7618442589722294"/>
          <c:h val="0.71576668962834411"/>
        </c:manualLayout>
      </c:layout>
      <c:lineChart>
        <c:grouping val="standard"/>
        <c:varyColors val="0"/>
        <c:ser>
          <c:idx val="2"/>
          <c:order val="1"/>
          <c:tx>
            <c:v>Taxa de Natalidade</c:v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Data!$C$2:$O$2</c:f>
              <c:numCache>
                <c:formatCode>General</c:formatCode>
                <c:ptCount val="13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</c:numCache>
            </c:numRef>
          </c:cat>
          <c:val>
            <c:numRef>
              <c:f>Data!$C$13:$O$13</c:f>
              <c:numCache>
                <c:formatCode>0.0</c:formatCode>
                <c:ptCount val="13"/>
                <c:pt idx="0">
                  <c:v>43.9</c:v>
                </c:pt>
                <c:pt idx="1">
                  <c:v>42.7</c:v>
                </c:pt>
                <c:pt idx="2">
                  <c:v>41.5</c:v>
                </c:pt>
                <c:pt idx="3">
                  <c:v>37.299999999999997</c:v>
                </c:pt>
                <c:pt idx="4">
                  <c:v>33.799999999999997</c:v>
                </c:pt>
                <c:pt idx="5">
                  <c:v>32.700000000000003</c:v>
                </c:pt>
                <c:pt idx="6">
                  <c:v>31</c:v>
                </c:pt>
                <c:pt idx="7">
                  <c:v>26.8</c:v>
                </c:pt>
                <c:pt idx="8">
                  <c:v>23.5</c:v>
                </c:pt>
                <c:pt idx="9">
                  <c:v>21.6</c:v>
                </c:pt>
                <c:pt idx="10">
                  <c:v>18.7</c:v>
                </c:pt>
                <c:pt idx="11">
                  <c:v>16.2</c:v>
                </c:pt>
                <c:pt idx="12">
                  <c:v>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15F-4B7D-9A9D-4CC0B719D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94513008"/>
        <c:axId val="-1494522256"/>
      </c:lineChart>
      <c:lineChart>
        <c:grouping val="standard"/>
        <c:varyColors val="0"/>
        <c:ser>
          <c:idx val="1"/>
          <c:order val="0"/>
          <c:tx>
            <c:v>Taxa de Mortalidade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Data!$C$2:$O$2</c:f>
              <c:numCache>
                <c:formatCode>General</c:formatCode>
                <c:ptCount val="13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</c:numCache>
            </c:numRef>
          </c:cat>
          <c:val>
            <c:numRef>
              <c:f>Data!$C$6:$O$6</c:f>
              <c:numCache>
                <c:formatCode>0.0</c:formatCode>
                <c:ptCount val="13"/>
                <c:pt idx="0">
                  <c:v>15.5</c:v>
                </c:pt>
                <c:pt idx="1">
                  <c:v>14.1</c:v>
                </c:pt>
                <c:pt idx="2">
                  <c:v>12.5</c:v>
                </c:pt>
                <c:pt idx="3">
                  <c:v>10.9</c:v>
                </c:pt>
                <c:pt idx="4">
                  <c:v>9.5</c:v>
                </c:pt>
                <c:pt idx="5">
                  <c:v>9</c:v>
                </c:pt>
                <c:pt idx="6">
                  <c:v>8.4</c:v>
                </c:pt>
                <c:pt idx="7">
                  <c:v>7.6</c:v>
                </c:pt>
                <c:pt idx="8">
                  <c:v>6.9</c:v>
                </c:pt>
                <c:pt idx="9">
                  <c:v>6.2</c:v>
                </c:pt>
                <c:pt idx="10">
                  <c:v>5.9</c:v>
                </c:pt>
                <c:pt idx="11">
                  <c:v>5.9</c:v>
                </c:pt>
                <c:pt idx="12">
                  <c:v>5.9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15F-4B7D-9A9D-4CC0B719D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94517904"/>
        <c:axId val="-1494511920"/>
      </c:lineChart>
      <c:catAx>
        <c:axId val="-1494513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Ano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94522256"/>
        <c:crosses val="autoZero"/>
        <c:auto val="1"/>
        <c:lblAlgn val="ctr"/>
        <c:lblOffset val="100"/>
        <c:noMultiLvlLbl val="0"/>
      </c:catAx>
      <c:valAx>
        <c:axId val="-149452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Taxa de Natalidade (por mil habitantes)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94513008"/>
        <c:crosses val="autoZero"/>
        <c:crossBetween val="between"/>
      </c:valAx>
      <c:valAx>
        <c:axId val="-14945119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Taxa de Mortalidade (por mil habitantes)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94517904"/>
        <c:crosses val="max"/>
        <c:crossBetween val="between"/>
      </c:valAx>
      <c:catAx>
        <c:axId val="-1494517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494511920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383341976958401"/>
          <c:y val="0.14913011927610975"/>
          <c:w val="0.27345144424326856"/>
          <c:h val="0.165498321926471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Taxa de Natalidade (por mil habitantes)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5044041260576693"/>
          <c:y val="0.10125874963458605"/>
          <c:w val="0.84311115393792557"/>
          <c:h val="0.67607903178769324"/>
        </c:manualLayout>
      </c:layout>
      <c:lineChart>
        <c:grouping val="standard"/>
        <c:varyColors val="0"/>
        <c:ser>
          <c:idx val="1"/>
          <c:order val="0"/>
          <c:tx>
            <c:strRef>
              <c:f>Data!$B$10</c:f>
              <c:strCache>
                <c:ptCount val="1"/>
                <c:pt idx="0">
                  <c:v>Mundo</c:v>
                </c:pt>
              </c:strCache>
            </c:strRef>
          </c:tx>
          <c:spPr>
            <a:ln w="22225" cap="rnd" cmpd="sng" algn="ctr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Data!$C$2:$W$2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Data!$C$10:$W$10</c:f>
              <c:numCache>
                <c:formatCode>0.0</c:formatCode>
                <c:ptCount val="21"/>
                <c:pt idx="0">
                  <c:v>36.9</c:v>
                </c:pt>
                <c:pt idx="1">
                  <c:v>35.4</c:v>
                </c:pt>
                <c:pt idx="2">
                  <c:v>35.4</c:v>
                </c:pt>
                <c:pt idx="3">
                  <c:v>34</c:v>
                </c:pt>
                <c:pt idx="4">
                  <c:v>31.4</c:v>
                </c:pt>
                <c:pt idx="5">
                  <c:v>28.5</c:v>
                </c:pt>
                <c:pt idx="6">
                  <c:v>27.9</c:v>
                </c:pt>
                <c:pt idx="7">
                  <c:v>27.4</c:v>
                </c:pt>
                <c:pt idx="8">
                  <c:v>24.3</c:v>
                </c:pt>
                <c:pt idx="9">
                  <c:v>22</c:v>
                </c:pt>
                <c:pt idx="10">
                  <c:v>20.9</c:v>
                </c:pt>
                <c:pt idx="11">
                  <c:v>20.3</c:v>
                </c:pt>
                <c:pt idx="12">
                  <c:v>19.600000000000001</c:v>
                </c:pt>
                <c:pt idx="13">
                  <c:v>18.600000000000001</c:v>
                </c:pt>
                <c:pt idx="14">
                  <c:v>17.600000000000001</c:v>
                </c:pt>
                <c:pt idx="15">
                  <c:v>16.7</c:v>
                </c:pt>
                <c:pt idx="16">
                  <c:v>16.100000000000001</c:v>
                </c:pt>
                <c:pt idx="17">
                  <c:v>15.6</c:v>
                </c:pt>
                <c:pt idx="18">
                  <c:v>15.2</c:v>
                </c:pt>
                <c:pt idx="19">
                  <c:v>14.8</c:v>
                </c:pt>
                <c:pt idx="20">
                  <c:v>14.4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326-4753-BA1A-24BE0746C328}"/>
            </c:ext>
          </c:extLst>
        </c:ser>
        <c:ser>
          <c:idx val="2"/>
          <c:order val="1"/>
          <c:tx>
            <c:strRef>
              <c:f>Data!$B$13</c:f>
              <c:strCache>
                <c:ptCount val="1"/>
                <c:pt idx="0">
                  <c:v>Brasil</c:v>
                </c:pt>
              </c:strCache>
            </c:strRef>
          </c:tx>
          <c:spPr>
            <a:ln w="22225" cap="rnd" cmpd="sng" algn="ctr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Data!$C$2:$W$2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Data!$C$13:$W$13</c:f>
              <c:numCache>
                <c:formatCode>0.0</c:formatCode>
                <c:ptCount val="21"/>
                <c:pt idx="0">
                  <c:v>43.9</c:v>
                </c:pt>
                <c:pt idx="1">
                  <c:v>42.7</c:v>
                </c:pt>
                <c:pt idx="2">
                  <c:v>41.5</c:v>
                </c:pt>
                <c:pt idx="3">
                  <c:v>37.299999999999997</c:v>
                </c:pt>
                <c:pt idx="4">
                  <c:v>33.799999999999997</c:v>
                </c:pt>
                <c:pt idx="5">
                  <c:v>32.700000000000003</c:v>
                </c:pt>
                <c:pt idx="6">
                  <c:v>31</c:v>
                </c:pt>
                <c:pt idx="7">
                  <c:v>26.8</c:v>
                </c:pt>
                <c:pt idx="8">
                  <c:v>23.5</c:v>
                </c:pt>
                <c:pt idx="9">
                  <c:v>21.6</c:v>
                </c:pt>
                <c:pt idx="10">
                  <c:v>18.7</c:v>
                </c:pt>
                <c:pt idx="11">
                  <c:v>16.2</c:v>
                </c:pt>
                <c:pt idx="12">
                  <c:v>15</c:v>
                </c:pt>
                <c:pt idx="13">
                  <c:v>13.8</c:v>
                </c:pt>
                <c:pt idx="14">
                  <c:v>12.7</c:v>
                </c:pt>
                <c:pt idx="15">
                  <c:v>11.7</c:v>
                </c:pt>
                <c:pt idx="16">
                  <c:v>10.9</c:v>
                </c:pt>
                <c:pt idx="17">
                  <c:v>10.3</c:v>
                </c:pt>
                <c:pt idx="18">
                  <c:v>9.9</c:v>
                </c:pt>
                <c:pt idx="19">
                  <c:v>9.5</c:v>
                </c:pt>
                <c:pt idx="20">
                  <c:v>9.1999999999999993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326-4753-BA1A-24BE0746C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-1494521168"/>
        <c:axId val="-1494513552"/>
      </c:lineChart>
      <c:catAx>
        <c:axId val="-1494521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Ano</a:t>
                </a:r>
              </a:p>
            </c:rich>
          </c:tx>
          <c:layout>
            <c:manualLayout>
              <c:xMode val="edge"/>
              <c:yMode val="edge"/>
              <c:x val="0.50410681072045449"/>
              <c:y val="0.917482623699815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94513552"/>
        <c:crosses val="autoZero"/>
        <c:auto val="1"/>
        <c:lblAlgn val="ctr"/>
        <c:lblOffset val="100"/>
        <c:noMultiLvlLbl val="0"/>
      </c:catAx>
      <c:valAx>
        <c:axId val="-14945135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 dirty="0"/>
                  <a:t>Taxa de Natalidade (por mil habitantes)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9452116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848013384261615"/>
          <c:y val="0.16089036324163183"/>
          <c:w val="0.13592552237004804"/>
          <c:h val="0.11380099478305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lt1"/>
    </a:solidFill>
    <a:ln>
      <a:noFill/>
    </a:ln>
    <a:effectLst/>
  </c:spPr>
  <c:txPr>
    <a:bodyPr/>
    <a:lstStyle/>
    <a:p>
      <a:pPr>
        <a:defRPr sz="2000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Taxa de Mortalidade (por mil habitantes)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Data!$B$10</c:f>
              <c:strCache>
                <c:ptCount val="1"/>
                <c:pt idx="0">
                  <c:v>Mundo</c:v>
                </c:pt>
              </c:strCache>
            </c:strRef>
          </c:tx>
          <c:spPr>
            <a:ln w="22225" cap="rnd" cmpd="sng" algn="ctr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Data!$C$2:$W$2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Data!$C$3:$W$3</c:f>
              <c:numCache>
                <c:formatCode>0.0</c:formatCode>
                <c:ptCount val="21"/>
                <c:pt idx="0">
                  <c:v>19.100000000000001</c:v>
                </c:pt>
                <c:pt idx="1">
                  <c:v>17.399999999999999</c:v>
                </c:pt>
                <c:pt idx="2">
                  <c:v>16.100000000000001</c:v>
                </c:pt>
                <c:pt idx="3">
                  <c:v>13.5</c:v>
                </c:pt>
                <c:pt idx="4">
                  <c:v>12</c:v>
                </c:pt>
                <c:pt idx="5">
                  <c:v>10.8</c:v>
                </c:pt>
                <c:pt idx="6">
                  <c:v>10.1</c:v>
                </c:pt>
                <c:pt idx="7">
                  <c:v>9.5</c:v>
                </c:pt>
                <c:pt idx="8">
                  <c:v>9.1</c:v>
                </c:pt>
                <c:pt idx="9">
                  <c:v>8.6999999999999993</c:v>
                </c:pt>
                <c:pt idx="10">
                  <c:v>8.4</c:v>
                </c:pt>
                <c:pt idx="11">
                  <c:v>8</c:v>
                </c:pt>
                <c:pt idx="12">
                  <c:v>7.7</c:v>
                </c:pt>
                <c:pt idx="13">
                  <c:v>7.7</c:v>
                </c:pt>
                <c:pt idx="14">
                  <c:v>7.8</c:v>
                </c:pt>
                <c:pt idx="15">
                  <c:v>8</c:v>
                </c:pt>
                <c:pt idx="16">
                  <c:v>8.3000000000000007</c:v>
                </c:pt>
                <c:pt idx="17">
                  <c:v>8.6</c:v>
                </c:pt>
                <c:pt idx="18">
                  <c:v>9</c:v>
                </c:pt>
                <c:pt idx="19">
                  <c:v>9.3000000000000007</c:v>
                </c:pt>
                <c:pt idx="20">
                  <c:v>9.6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055-41F7-9D02-68306CE931FC}"/>
            </c:ext>
          </c:extLst>
        </c:ser>
        <c:ser>
          <c:idx val="2"/>
          <c:order val="1"/>
          <c:tx>
            <c:strRef>
              <c:f>Data!$B$13</c:f>
              <c:strCache>
                <c:ptCount val="1"/>
                <c:pt idx="0">
                  <c:v>Brasil</c:v>
                </c:pt>
              </c:strCache>
            </c:strRef>
          </c:tx>
          <c:spPr>
            <a:ln w="22225" cap="rnd" cmpd="sng" algn="ctr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Data!$C$2:$W$2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Data!$C$6:$W$6</c:f>
              <c:numCache>
                <c:formatCode>0.0</c:formatCode>
                <c:ptCount val="21"/>
                <c:pt idx="0">
                  <c:v>15.5</c:v>
                </c:pt>
                <c:pt idx="1">
                  <c:v>14.1</c:v>
                </c:pt>
                <c:pt idx="2">
                  <c:v>12.5</c:v>
                </c:pt>
                <c:pt idx="3">
                  <c:v>10.9</c:v>
                </c:pt>
                <c:pt idx="4">
                  <c:v>9.5</c:v>
                </c:pt>
                <c:pt idx="5">
                  <c:v>9</c:v>
                </c:pt>
                <c:pt idx="6">
                  <c:v>8.4</c:v>
                </c:pt>
                <c:pt idx="7">
                  <c:v>7.6</c:v>
                </c:pt>
                <c:pt idx="8">
                  <c:v>6.9</c:v>
                </c:pt>
                <c:pt idx="9">
                  <c:v>6.2</c:v>
                </c:pt>
                <c:pt idx="10">
                  <c:v>5.9</c:v>
                </c:pt>
                <c:pt idx="11">
                  <c:v>5.9</c:v>
                </c:pt>
                <c:pt idx="12">
                  <c:v>5.9</c:v>
                </c:pt>
                <c:pt idx="13">
                  <c:v>6.3</c:v>
                </c:pt>
                <c:pt idx="14">
                  <c:v>6.7</c:v>
                </c:pt>
                <c:pt idx="15">
                  <c:v>7.1</c:v>
                </c:pt>
                <c:pt idx="16">
                  <c:v>7.7</c:v>
                </c:pt>
                <c:pt idx="17">
                  <c:v>8.3000000000000007</c:v>
                </c:pt>
                <c:pt idx="18">
                  <c:v>8.9</c:v>
                </c:pt>
                <c:pt idx="19">
                  <c:v>9.6</c:v>
                </c:pt>
                <c:pt idx="20">
                  <c:v>10.199999999999999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055-41F7-9D02-68306CE93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-1494511376"/>
        <c:axId val="-1494510832"/>
      </c:lineChart>
      <c:catAx>
        <c:axId val="-1494511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Ano</a:t>
                </a:r>
              </a:p>
            </c:rich>
          </c:tx>
          <c:layout>
            <c:manualLayout>
              <c:xMode val="edge"/>
              <c:yMode val="edge"/>
              <c:x val="0.45870336578528786"/>
              <c:y val="0.884364475818554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94510832"/>
        <c:crosses val="autoZero"/>
        <c:auto val="1"/>
        <c:lblAlgn val="ctr"/>
        <c:lblOffset val="100"/>
        <c:noMultiLvlLbl val="0"/>
      </c:catAx>
      <c:valAx>
        <c:axId val="-14945108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Taxa de Mortalidade (por mil habitantes)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9451137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532450958022813"/>
          <c:y val="0.18959037164701648"/>
          <c:w val="0.13800840264982611"/>
          <c:h val="0.10779098478461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lt1"/>
    </a:solidFill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Plan1!$A$4</c:f>
              <c:strCache>
                <c:ptCount val="1"/>
                <c:pt idx="0">
                  <c:v>Fecundidade abaixo do nível de reposição (menos de 2,1 nascimentos por mulher)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Plan1!$B$3:$E$3</c:f>
              <c:strCache>
                <c:ptCount val="4"/>
                <c:pt idx="0">
                  <c:v>1975-1980</c:v>
                </c:pt>
                <c:pt idx="1">
                  <c:v>1995-2000</c:v>
                </c:pt>
                <c:pt idx="2">
                  <c:v>2010-2015</c:v>
                </c:pt>
                <c:pt idx="3">
                  <c:v>2025-2030</c:v>
                </c:pt>
              </c:strCache>
            </c:strRef>
          </c:cat>
          <c:val>
            <c:numRef>
              <c:f>Plan1!$B$4:$E$4</c:f>
              <c:numCache>
                <c:formatCode>General</c:formatCode>
                <c:ptCount val="4"/>
                <c:pt idx="0">
                  <c:v>21</c:v>
                </c:pt>
                <c:pt idx="1">
                  <c:v>44</c:v>
                </c:pt>
                <c:pt idx="2">
                  <c:v>46</c:v>
                </c:pt>
                <c:pt idx="3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05-441F-ABBD-7634E821B0DE}"/>
            </c:ext>
          </c:extLst>
        </c:ser>
        <c:ser>
          <c:idx val="1"/>
          <c:order val="1"/>
          <c:tx>
            <c:strRef>
              <c:f>Plan1!$A$5</c:f>
              <c:strCache>
                <c:ptCount val="1"/>
                <c:pt idx="0">
                  <c:v>Fecundidade intermediária (de 2,1 a 5 nascimentos por mulher)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Plan1!$B$3:$E$3</c:f>
              <c:strCache>
                <c:ptCount val="4"/>
                <c:pt idx="0">
                  <c:v>1975-1980</c:v>
                </c:pt>
                <c:pt idx="1">
                  <c:v>1995-2000</c:v>
                </c:pt>
                <c:pt idx="2">
                  <c:v>2010-2015</c:v>
                </c:pt>
                <c:pt idx="3">
                  <c:v>2025-2030</c:v>
                </c:pt>
              </c:strCache>
            </c:strRef>
          </c:cat>
          <c:val>
            <c:numRef>
              <c:f>Plan1!$B$5:$E$5</c:f>
              <c:numCache>
                <c:formatCode>General</c:formatCode>
                <c:ptCount val="4"/>
                <c:pt idx="0">
                  <c:v>56</c:v>
                </c:pt>
                <c:pt idx="1">
                  <c:v>45</c:v>
                </c:pt>
                <c:pt idx="2">
                  <c:v>46</c:v>
                </c:pt>
                <c:pt idx="3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05-441F-ABBD-7634E821B0DE}"/>
            </c:ext>
          </c:extLst>
        </c:ser>
        <c:ser>
          <c:idx val="2"/>
          <c:order val="2"/>
          <c:tx>
            <c:strRef>
              <c:f>Plan1!$A$6</c:f>
              <c:strCache>
                <c:ptCount val="1"/>
                <c:pt idx="0">
                  <c:v>Fecundidade elevada (mais de 5 nascimentos por mulher)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Plan1!$B$3:$E$3</c:f>
              <c:strCache>
                <c:ptCount val="4"/>
                <c:pt idx="0">
                  <c:v>1975-1980</c:v>
                </c:pt>
                <c:pt idx="1">
                  <c:v>1995-2000</c:v>
                </c:pt>
                <c:pt idx="2">
                  <c:v>2010-2015</c:v>
                </c:pt>
                <c:pt idx="3">
                  <c:v>2025-2030</c:v>
                </c:pt>
              </c:strCache>
            </c:strRef>
          </c:cat>
          <c:val>
            <c:numRef>
              <c:f>Plan1!$B$6:$E$6</c:f>
              <c:numCache>
                <c:formatCode>General</c:formatCode>
                <c:ptCount val="4"/>
                <c:pt idx="0">
                  <c:v>23</c:v>
                </c:pt>
                <c:pt idx="1">
                  <c:v>11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05-441F-ABBD-7634E821B0D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494509200"/>
        <c:axId val="-1494517360"/>
      </c:barChart>
      <c:catAx>
        <c:axId val="-149450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94517360"/>
        <c:crosses val="autoZero"/>
        <c:auto val="1"/>
        <c:lblAlgn val="ctr"/>
        <c:lblOffset val="100"/>
        <c:noMultiLvlLbl val="0"/>
      </c:catAx>
      <c:valAx>
        <c:axId val="-149451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49450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056981489790257"/>
          <c:w val="0.95815925814884362"/>
          <c:h val="0.208017760457427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C3CA1-BCCA-40D9-A57A-E09B7650B3DC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B6108-6A5B-4B1B-9255-D35405522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86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B6108-6A5B-4B1B-9255-D35405522FE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483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B6108-6A5B-4B1B-9255-D35405522FE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75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B6108-6A5B-4B1B-9255-D35405522FE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421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B6108-6A5B-4B1B-9255-D35405522FE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657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B6108-6A5B-4B1B-9255-D35405522FE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67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B6108-6A5B-4B1B-9255-D35405522FE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396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B6108-6A5B-4B1B-9255-D35405522FEB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35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39A8B1C-DBC1-4072-85D6-4E1EA2C48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1FC0F82-D517-48EE-A876-CD8768F34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F40E4F9-94D3-4DE4-BCE2-8F7E2C32F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250F-5A9E-4047-9089-2E7E807A04BE}" type="datetime1">
              <a:rPr lang="pt-BR" smtClean="0"/>
              <a:t>01/04/2019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46BC865-F251-453A-9101-BDF7B2C3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9D84456-56F3-4B9F-967B-3C491AFB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32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8D0D71-9492-4737-98FD-8A8FE11F1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502B6BD8-25C2-4EAC-9FBD-9D5AA0D7E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8106B51-70CB-4D23-82C3-BF897B24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9293-948F-4375-8D2B-1245BE7675DD}" type="datetime1">
              <a:rPr lang="pt-BR" smtClean="0"/>
              <a:t>01/04/2019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16CB451-BB0F-4103-9F29-58BC6569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1F43F20-79CA-418A-AC67-86D15B6A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57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1CB3320F-FD17-4EB7-8F71-4C44CA404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81D2A379-7B80-4457-8653-418B300D0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1E61ECE-51E4-4532-997A-B0C302D23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F79-AC06-421A-A38D-CEA9DC817F80}" type="datetime1">
              <a:rPr lang="pt-BR" smtClean="0"/>
              <a:t>01/04/2019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2F21062-DDB3-44E8-A486-69AFB751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378C0112-B917-4B3F-937D-9CFD2549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03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301965C-E2D6-44A2-9151-A7023D65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7BD65B2-49E3-475C-912A-E0A16BC4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EADA063-6722-41A6-BB78-4F50010A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0A81B-DAF5-4603-8D5F-DFE6B6E7063A}" type="datetime1">
              <a:rPr lang="pt-BR" smtClean="0"/>
              <a:t>01/04/2019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16D5BF3-4806-4767-AA92-4F5B9037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4DA719F-650E-4966-A85F-88903A3DA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92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F184E50-E8AB-4C78-98E0-67ADEB60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BE403DDA-8CE0-4643-8E48-872740E5C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5A7F83E-04B5-45D8-B89E-03A48FDD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83B7-A20C-4227-B14D-1DA53256612A}" type="datetime1">
              <a:rPr lang="pt-BR" smtClean="0"/>
              <a:t>01/04/2019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2FEE9C3-B02C-4764-826C-E0BB5F69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3755D758-E181-460B-A6C7-4AA9E39AB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9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3DC56FA-6066-4F98-93E4-BA4983CB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8DA5024-2CD4-4C9B-BA16-53C20793F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56244A60-4A16-4018-B295-4126C00B7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02B6B3F8-7F6F-4FFA-9B9C-C8FA6615C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EFBB-0F5D-4BCF-91DA-94AD8D4CE207}" type="datetime1">
              <a:rPr lang="pt-BR" smtClean="0"/>
              <a:t>01/04/2019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AEAAF69A-95EA-4E06-B98D-28DC3C22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85E7BE6-D8F6-427D-94FF-DD165B5B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07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4EFD8CC-EA67-4C3D-80B4-C2888233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03B88079-34D9-4BF6-A75F-83C13FDB3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9396F4F3-E610-4BC0-8887-B427E8E62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F5CF94F3-9AF1-4DE1-A7EB-F4C972239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27828F08-9195-49E5-AA7A-9DF0A7388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DF8C5B9B-6F4F-4C03-AE7E-DDFFF1F50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7FE8-1BB2-48C4-BBD9-E842A7229F56}" type="datetime1">
              <a:rPr lang="pt-BR" smtClean="0"/>
              <a:t>01/04/2019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5AE1A658-441B-49BF-BE48-18C672039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AB40042F-8842-4224-9107-091A48A34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59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7950F03-1564-4B40-85FA-91276771B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6D25E2E8-E56E-4125-84A3-2CE11A5DE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00DD-4484-42F6-B1CD-2D48E6066C0E}" type="datetime1">
              <a:rPr lang="pt-BR" smtClean="0"/>
              <a:t>01/04/2019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BA9520C4-44D8-44D7-8C2A-AF62381C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5C6B73A1-2537-4C19-BD72-79055D85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85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0E6F3D99-9D36-41D3-A474-AF33848CC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A2EF-72CD-466D-A43A-114B56A35667}" type="datetime1">
              <a:rPr lang="pt-BR" smtClean="0"/>
              <a:t>01/04/2019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5A015016-38C9-4333-8942-7D90FCBB9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F7DF7BA6-94E8-4486-969F-33F27A409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65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C5EBB02-C290-47E5-B6B0-98A3D7F8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27BC18B-AC46-4791-9E04-B98E519A7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DA155604-FE2F-4038-BA30-585093297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FDA8970C-5351-4CA8-84E6-337B6E9B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F7D1-E9B3-4AB3-AE2B-672D3280E612}" type="datetime1">
              <a:rPr lang="pt-BR" smtClean="0"/>
              <a:t>01/04/2019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A979AEFE-14FB-46A2-848E-1F73770C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300225F-B7FA-47EA-BEF4-335D7364B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3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2A2D062-AF67-413A-BDD4-22BFEFFA9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75209CA3-DD0E-4EC6-802B-021524BAEC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A6749BA6-2270-4E32-A9A3-A2AF27A13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6736CD60-5F97-4663-98CA-83B29A29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9058-79FD-4B4D-9E40-8E23FDB0C7EA}" type="datetime1">
              <a:rPr lang="pt-BR" smtClean="0"/>
              <a:t>01/04/2019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66A432E6-0889-4B66-839B-CD9D5543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EB9AB87-44D1-419C-918A-9E72B014B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73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4EED20B4-6943-43DA-AB26-2E13015A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E81ACA97-946E-4413-AFBD-3E0D38CCB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1AA535C-03E4-4AFB-B92A-893EB53CF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49BB7-9016-4EC4-8B49-B1CE68220AE9}" type="datetime1">
              <a:rPr lang="pt-BR" smtClean="0"/>
              <a:t>01/04/2019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F771CE1-6CE8-4B34-97E3-63CF1C067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73C2166-A334-4B58-AF64-12FF26167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08232-5124-4C2C-AF88-74483AB43D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16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pulation.un.org/wpp/Graphs/DemographicProfile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pulation.un.org/wpp/Graphs/DemographicProfile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pulation.un.org/wpp/Graphs/DemographicProfil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opulation.un.org/wpp/Graphs/DemographicProfil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opulation.un.org/wpp/Graphs/DemographicProfil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opulation.un.org/wpp/Graphs/DemographicProfil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population.un.org/wpp/Graphs/DemographicProfile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opulation.un.org/wpp/Graphs/DemographicProfile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t-ii.demopaedia.org/wiki/Fecundidade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pminder.org/answers/how-did-the-world-population-chang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ourworldindata.org/world-population-growth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populationpyramid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onomist.com/briefing/2009/10/29/go-forth-and-multiply-a-lot-less" TargetMode="External"/><Relationship Id="rId3" Type="http://schemas.openxmlformats.org/officeDocument/2006/relationships/hyperlink" Target="http://www.ufjf.br/ladem/2017/06/28/as-novas-projecoes-da-onu-sobre-a-populacao-brasileira-e-mundial-artigo-de-jose-eustaquio-diniz-alves/" TargetMode="External"/><Relationship Id="rId7" Type="http://schemas.openxmlformats.org/officeDocument/2006/relationships/hyperlink" Target="http://dx.doi.org/10.24201/edu.v7i01.23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t.ly/Belem_ObsMetropoles" TargetMode="External"/><Relationship Id="rId5" Type="http://schemas.openxmlformats.org/officeDocument/2006/relationships/hyperlink" Target="http://www.demographic-research.org/volumes/vol28/39/" TargetMode="External"/><Relationship Id="rId10" Type="http://schemas.openxmlformats.org/officeDocument/2006/relationships/hyperlink" Target="https://population.un.org/wpp/DataQuery" TargetMode="External"/><Relationship Id="rId4" Type="http://schemas.openxmlformats.org/officeDocument/2006/relationships/hyperlink" Target="https://www.ecodebate.com.br/2013/10/04/projecoes-para-a-populacao-mundial-2000-2300-o-futuro-esta-aberto-artigo-de-jose-eustaquio-diniz-alves/" TargetMode="External"/><Relationship Id="rId9" Type="http://schemas.openxmlformats.org/officeDocument/2006/relationships/hyperlink" Target="https://population.un.org/wpp/Publications/Files/PopFacts_2017-3_The-end-of-high-fertility.pdf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pminder.org/tools/#$state$time$value=2018&amp;delay:208;&amp;entities$show$country$/$in@=usa&amp;=chn&amp;=nga&amp;=bra;;;;&amp;entities_colorlegend$filter$;;&amp;marker$axis_y$which=population_total&amp;scaleType=linear&amp;spaceRef:null;&amp;color$which=country&amp;spaceRef=entities;;;&amp;ui$presentation:true;&amp;chart-type=linechar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pminder.org/tools/#$state$time$value=2018&amp;delay:208;&amp;entities$show$country$/$in@=usa&amp;=chn&amp;=nga&amp;=bra;;;;&amp;entities_colorlegend$filter$;;&amp;marker$axis_y$which=population_total&amp;scaleType=linear&amp;spaceRef:null;&amp;color$which=country&amp;spaceRef=entities;;;&amp;ui$presentation:true;&amp;chart-type=linechart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pminder.org/tools/#$state$time$value=2018&amp;delay:208;&amp;entities$show$country$/$in@=usa&amp;=chn&amp;=nga&amp;=bra;;;;&amp;entities_colorlegend$filter$;;&amp;marker$axis_y$which=population_total&amp;scaleType=linear&amp;spaceRef:null;&amp;color$which=country&amp;spaceRef=entities;;;&amp;ui$presentation:true;&amp;chart-type=linechart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pminder.org/tools/#$state$time$value=1963&amp;delay:208;&amp;entities$show$country$/$in@=usa&amp;=chn&amp;=nga&amp;=bra;;;;&amp;entities_colorlegend$filter$;;&amp;marker$axis_y$which=children_per_woman_total_fertility&amp;scaleType=linear&amp;spaceRef:null;&amp;color$which=country&amp;spaceRef=entities;;;&amp;ui$presentation:true;&amp;chart-type=linechart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pminder.org/tools/#$state$time$value=1963&amp;delay:208;&amp;entities$show$country$/$in@=usa&amp;=chn&amp;=nga&amp;=bra;;;;&amp;entities_colorlegend$filter$;;&amp;marker$axis_y$which=children_per_woman_total_fertility&amp;scaleType=linear&amp;spaceRef:null;&amp;color$which=country&amp;spaceRef=entities;;;&amp;ui$presentation:true;&amp;chart-type=linechart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392650C-9878-4379-A078-100F4EDEC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7386" y="2095040"/>
            <a:ext cx="9144000" cy="2387600"/>
          </a:xfrm>
        </p:spPr>
        <p:txBody>
          <a:bodyPr>
            <a:normAutofit/>
          </a:bodyPr>
          <a:lstStyle/>
          <a:p>
            <a:r>
              <a:rPr lang="pt-BR" dirty="0"/>
              <a:t>Tendências demográficas no Brasil e no Mundo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4A5890C-46AE-4928-858C-945E5F36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18924"/>
            <a:ext cx="12192000" cy="1388225"/>
          </a:xfrm>
        </p:spPr>
        <p:txBody>
          <a:bodyPr>
            <a:normAutofit fontScale="92500" lnSpcReduction="20000"/>
          </a:bodyPr>
          <a:lstStyle/>
          <a:p>
            <a:r>
              <a:rPr lang="pt-BR" sz="3200" dirty="0"/>
              <a:t>Ricardo de Sampaio Dagnino</a:t>
            </a:r>
          </a:p>
          <a:p>
            <a:r>
              <a:rPr lang="pt-BR" i="1" dirty="0"/>
              <a:t>Demógrafo e Geógrafo</a:t>
            </a:r>
          </a:p>
          <a:p>
            <a:r>
              <a:rPr lang="pt-BR" sz="1700" dirty="0"/>
              <a:t>Professor do Departamento Interdisciplinar </a:t>
            </a:r>
          </a:p>
          <a:p>
            <a:r>
              <a:rPr lang="pt-BR" sz="1700" dirty="0"/>
              <a:t>Universidade Federal do Rio Grande do Sul </a:t>
            </a:r>
          </a:p>
        </p:txBody>
      </p:sp>
      <p:pic>
        <p:nvPicPr>
          <p:cNvPr id="4" name="Picture 29" descr="https://www.ufrgs.br/campuslitoralnorte/wp-content/uploads/2016/12/CLN-insta-fundo-laranja-150x150.png">
            <a:extLst>
              <a:ext uri="{FF2B5EF4-FFF2-40B4-BE49-F238E27FC236}">
                <a16:creationId xmlns="" xmlns:a16="http://schemas.microsoft.com/office/drawing/2014/main" id="{43A7BAB8-173D-4C1C-884E-F58912C43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7" y="250851"/>
            <a:ext cx="1844189" cy="184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1" descr="https://www.ufrgs.br/campuslitoralnorte/wp-content/uploads/2018/03/UFRGS-LITORAL-original-300x239.png">
            <a:extLst>
              <a:ext uri="{FF2B5EF4-FFF2-40B4-BE49-F238E27FC236}">
                <a16:creationId xmlns="" xmlns:a16="http://schemas.microsoft.com/office/drawing/2014/main" id="{FC2195F6-882B-4982-B2B5-A3A7A39A1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396" y="299287"/>
            <a:ext cx="1791980" cy="142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>
            <a:extLst>
              <a:ext uri="{FF2B5EF4-FFF2-40B4-BE49-F238E27FC236}">
                <a16:creationId xmlns="" xmlns:a16="http://schemas.microsoft.com/office/drawing/2014/main" id="{24A5890C-46AE-4928-858C-945E5F3678D8}"/>
              </a:ext>
            </a:extLst>
          </p:cNvPr>
          <p:cNvSpPr txBox="1">
            <a:spLocks/>
          </p:cNvSpPr>
          <p:nvPr/>
        </p:nvSpPr>
        <p:spPr>
          <a:xfrm>
            <a:off x="-1" y="706815"/>
            <a:ext cx="12192001" cy="138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1800" b="1" dirty="0" smtClean="0"/>
              <a:t>Seminário </a:t>
            </a:r>
            <a:r>
              <a:rPr lang="pt-BR" sz="1800" b="1" dirty="0"/>
              <a:t>em </a:t>
            </a:r>
            <a:r>
              <a:rPr lang="pt-BR" sz="1800" b="1" dirty="0" smtClean="0"/>
              <a:t>Agronegócios</a:t>
            </a:r>
          </a:p>
          <a:p>
            <a:pPr>
              <a:spcBef>
                <a:spcPts val="0"/>
              </a:spcBef>
            </a:pPr>
            <a:r>
              <a:rPr lang="pt-BR" sz="1800" dirty="0" smtClean="0"/>
              <a:t>Faculdade de Agronomia</a:t>
            </a:r>
          </a:p>
          <a:p>
            <a:pPr>
              <a:spcBef>
                <a:spcPts val="0"/>
              </a:spcBef>
            </a:pPr>
            <a:r>
              <a:rPr lang="pt-BR" sz="1800" dirty="0" smtClean="0"/>
              <a:t>Universidade Federal do Rio Grande do Sul</a:t>
            </a:r>
          </a:p>
          <a:p>
            <a:pPr>
              <a:spcBef>
                <a:spcPts val="0"/>
              </a:spcBef>
            </a:pPr>
            <a:r>
              <a:rPr lang="pt-BR" sz="1800" dirty="0" smtClean="0"/>
              <a:t>27 de março de 2019 </a:t>
            </a:r>
            <a:endParaRPr lang="pt-BR" sz="18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4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A0DF79-889A-4B12-8D0C-1B8089CFC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Transição da Natalidade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36848520-1D79-48A7-AFCA-A4DA03B1E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Gráfico 3">
            <a:extLst>
              <a:ext uri="{FF2B5EF4-FFF2-40B4-BE49-F238E27FC236}">
                <a16:creationId xmlns="" xmlns:a16="http://schemas.microsoft.com/office/drawing/2014/main" id="{6CD4011D-ED71-4AC6-B179-1A46F5BBF4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755272"/>
              </p:ext>
            </p:extLst>
          </p:nvPr>
        </p:nvGraphicFramePr>
        <p:xfrm>
          <a:off x="0" y="1690688"/>
          <a:ext cx="10896600" cy="5136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3F8E78F6-8580-4E64-9834-A284D30C888D}"/>
              </a:ext>
            </a:extLst>
          </p:cNvPr>
          <p:cNvSpPr/>
          <p:nvPr/>
        </p:nvSpPr>
        <p:spPr>
          <a:xfrm>
            <a:off x="11106150" y="5626453"/>
            <a:ext cx="1227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Fonte: United Nations (2017b). 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00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7482C6A-1277-4610-84FB-A44EF8B4D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Transição da mortalidade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A6EB7155-3A1D-4A78-A665-62549E651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Gráfico 3">
            <a:extLst>
              <a:ext uri="{FF2B5EF4-FFF2-40B4-BE49-F238E27FC236}">
                <a16:creationId xmlns="" xmlns:a16="http://schemas.microsoft.com/office/drawing/2014/main" id="{A0E70EB9-95AA-4A19-9975-2C24ED792D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873680"/>
              </p:ext>
            </p:extLst>
          </p:nvPr>
        </p:nvGraphicFramePr>
        <p:xfrm>
          <a:off x="0" y="1485900"/>
          <a:ext cx="11106150" cy="53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6833C8C2-1B6F-4F7C-A6FC-C43D0F710815}"/>
              </a:ext>
            </a:extLst>
          </p:cNvPr>
          <p:cNvSpPr/>
          <p:nvPr/>
        </p:nvSpPr>
        <p:spPr>
          <a:xfrm>
            <a:off x="11106150" y="5626453"/>
            <a:ext cx="1227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Fonte: United Nations (2017b). 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74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5980" y="1587532"/>
            <a:ext cx="8729152" cy="378053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41C151-73E6-47C2-AACB-D2EBACD5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Pirâmides etárias: Mundo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1036DAD-8E88-4D6C-99DC-6DEC65AE7A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8151" y="1524000"/>
            <a:ext cx="3978908" cy="378053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B08EEBE2-4905-42F6-8806-5F793AADD1F0}"/>
              </a:ext>
            </a:extLst>
          </p:cNvPr>
          <p:cNvSpPr/>
          <p:nvPr/>
        </p:nvSpPr>
        <p:spPr>
          <a:xfrm>
            <a:off x="574128" y="608277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United Nations - </a:t>
            </a:r>
            <a:r>
              <a:rPr lang="pt-BR" sz="1100" dirty="0">
                <a:hlinkClick r:id="rId4"/>
              </a:rPr>
              <a:t>https://population.un.org/wpp/Graphs/DemographicProfiles/</a:t>
            </a:r>
            <a:endParaRPr lang="pt-BR" sz="1100" dirty="0"/>
          </a:p>
          <a:p>
            <a:endParaRPr lang="pt-BR" sz="1100" dirty="0"/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48823739-BEF4-460C-82C2-84C6D74F8C89}"/>
              </a:ext>
            </a:extLst>
          </p:cNvPr>
          <p:cNvSpPr/>
          <p:nvPr/>
        </p:nvSpPr>
        <p:spPr>
          <a:xfrm>
            <a:off x="4095750" y="1489931"/>
            <a:ext cx="8096250" cy="387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480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5980" y="1587532"/>
            <a:ext cx="8729152" cy="378053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41C151-73E6-47C2-AACB-D2EBACD5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Pirâmides etárias: Mundo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1036DAD-8E88-4D6C-99DC-6DEC65AE7A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8151" y="1524000"/>
            <a:ext cx="3978908" cy="378053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B08EEBE2-4905-42F6-8806-5F793AADD1F0}"/>
              </a:ext>
            </a:extLst>
          </p:cNvPr>
          <p:cNvSpPr/>
          <p:nvPr/>
        </p:nvSpPr>
        <p:spPr>
          <a:xfrm>
            <a:off x="574128" y="608277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United Nations - </a:t>
            </a:r>
            <a:r>
              <a:rPr lang="pt-BR" sz="1100" dirty="0">
                <a:hlinkClick r:id="rId4"/>
              </a:rPr>
              <a:t>https://population.un.org/wpp/Graphs/DemographicProfiles/</a:t>
            </a:r>
            <a:endParaRPr lang="pt-BR" sz="1100" dirty="0"/>
          </a:p>
          <a:p>
            <a:endParaRPr lang="pt-BR" sz="1100" dirty="0"/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48823739-BEF4-460C-82C2-84C6D74F8C89}"/>
              </a:ext>
            </a:extLst>
          </p:cNvPr>
          <p:cNvSpPr/>
          <p:nvPr/>
        </p:nvSpPr>
        <p:spPr>
          <a:xfrm>
            <a:off x="7758150" y="1489931"/>
            <a:ext cx="4433849" cy="387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317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41C151-73E6-47C2-AACB-D2EBACD5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Pirâmides etárias: Mundo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DED63F1-1DEF-4775-8959-3DE49FF64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44414"/>
            <a:ext cx="4767072" cy="1865744"/>
          </a:xfrm>
        </p:spPr>
        <p:txBody>
          <a:bodyPr numCol="1">
            <a:normAutofit/>
          </a:bodyPr>
          <a:lstStyle/>
          <a:p>
            <a:r>
              <a:rPr lang="pt-BR" dirty="0"/>
              <a:t>A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="" xmlns:a16="http://schemas.microsoft.com/office/drawing/2014/main" id="{8D709FA0-2CA9-4E97-9E54-A125A17EBBB5}"/>
              </a:ext>
            </a:extLst>
          </p:cNvPr>
          <p:cNvSpPr txBox="1">
            <a:spLocks/>
          </p:cNvSpPr>
          <p:nvPr/>
        </p:nvSpPr>
        <p:spPr>
          <a:xfrm>
            <a:off x="1024128" y="4114958"/>
            <a:ext cx="4582510" cy="2074650"/>
          </a:xfrm>
          <a:prstGeom prst="rect">
            <a:avLst/>
          </a:prstGeom>
        </p:spPr>
        <p:txBody>
          <a:bodyPr vert="horz" lIns="45720" tIns="45720" rIns="45720" bIns="45720" numCol="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pt-BR" sz="1800" dirty="0"/>
              <a:t>-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5980" y="1587532"/>
            <a:ext cx="8729152" cy="378053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1036DAD-8E88-4D6C-99DC-6DEC65AE7A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8151" y="1524000"/>
            <a:ext cx="3978908" cy="378053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B08EEBE2-4905-42F6-8806-5F793AADD1F0}"/>
              </a:ext>
            </a:extLst>
          </p:cNvPr>
          <p:cNvSpPr/>
          <p:nvPr/>
        </p:nvSpPr>
        <p:spPr>
          <a:xfrm>
            <a:off x="574128" y="608277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United Nations - </a:t>
            </a:r>
            <a:r>
              <a:rPr lang="pt-BR" sz="1100" dirty="0">
                <a:hlinkClick r:id="rId4"/>
              </a:rPr>
              <a:t>https://population.un.org/wpp/Graphs/DemographicProfiles/</a:t>
            </a:r>
            <a:endParaRPr lang="pt-BR" sz="1100" dirty="0"/>
          </a:p>
          <a:p>
            <a:endParaRPr lang="pt-BR" sz="11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18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41C151-73E6-47C2-AACB-D2EBACD5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Pirâmides etárias: Brasil</a:t>
            </a:r>
          </a:p>
        </p:txBody>
      </p:sp>
      <p:sp>
        <p:nvSpPr>
          <p:cNvPr id="7" name="Retângulo 6"/>
          <p:cNvSpPr/>
          <p:nvPr/>
        </p:nvSpPr>
        <p:spPr>
          <a:xfrm>
            <a:off x="574128" y="608277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United Nations - </a:t>
            </a:r>
            <a:r>
              <a:rPr lang="pt-BR" sz="1100" dirty="0">
                <a:hlinkClick r:id="rId2"/>
              </a:rPr>
              <a:t>https://population.un.org/wpp/Graphs/DemographicProfiles/</a:t>
            </a:r>
            <a:endParaRPr lang="pt-BR" sz="1100" dirty="0"/>
          </a:p>
          <a:p>
            <a:endParaRPr lang="pt-BR" sz="11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3299" y="1432974"/>
            <a:ext cx="8611332" cy="397114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CA0F930C-9E37-41AF-BC30-84222E4F9C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9536" y="1534095"/>
            <a:ext cx="3862342" cy="378980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B7A425D-7DB4-4AAE-8538-4183474253F9}"/>
              </a:ext>
            </a:extLst>
          </p:cNvPr>
          <p:cNvSpPr/>
          <p:nvPr/>
        </p:nvSpPr>
        <p:spPr>
          <a:xfrm>
            <a:off x="4095750" y="1489931"/>
            <a:ext cx="8096250" cy="387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851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41C151-73E6-47C2-AACB-D2EBACD5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Pirâmides etárias: Brasil</a:t>
            </a:r>
          </a:p>
        </p:txBody>
      </p:sp>
      <p:sp>
        <p:nvSpPr>
          <p:cNvPr id="7" name="Retângulo 6"/>
          <p:cNvSpPr/>
          <p:nvPr/>
        </p:nvSpPr>
        <p:spPr>
          <a:xfrm>
            <a:off x="574128" y="608277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United Nations - </a:t>
            </a:r>
            <a:r>
              <a:rPr lang="pt-BR" sz="1100" dirty="0">
                <a:hlinkClick r:id="rId2"/>
              </a:rPr>
              <a:t>https://population.un.org/wpp/Graphs/DemographicProfiles/</a:t>
            </a:r>
            <a:endParaRPr lang="pt-BR" sz="1100" dirty="0"/>
          </a:p>
          <a:p>
            <a:endParaRPr lang="pt-BR" sz="11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3299" y="1432974"/>
            <a:ext cx="8611332" cy="397114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CA0F930C-9E37-41AF-BC30-84222E4F9C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9536" y="1534095"/>
            <a:ext cx="3862342" cy="378980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342580CD-84E7-4695-BD8E-86D4F904B1C8}"/>
              </a:ext>
            </a:extLst>
          </p:cNvPr>
          <p:cNvSpPr/>
          <p:nvPr/>
        </p:nvSpPr>
        <p:spPr>
          <a:xfrm>
            <a:off x="7758150" y="1489931"/>
            <a:ext cx="4433849" cy="387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454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41C151-73E6-47C2-AACB-D2EBACD5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Pirâmides etárias: Brasil</a:t>
            </a:r>
          </a:p>
        </p:txBody>
      </p:sp>
      <p:sp>
        <p:nvSpPr>
          <p:cNvPr id="7" name="Retângulo 6"/>
          <p:cNvSpPr/>
          <p:nvPr/>
        </p:nvSpPr>
        <p:spPr>
          <a:xfrm>
            <a:off x="574128" y="608277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United Nations - </a:t>
            </a:r>
            <a:r>
              <a:rPr lang="pt-BR" sz="1100" dirty="0">
                <a:hlinkClick r:id="rId2"/>
              </a:rPr>
              <a:t>https://population.un.org/wpp/Graphs/DemographicProfiles/</a:t>
            </a:r>
            <a:endParaRPr lang="pt-BR" sz="1100" dirty="0"/>
          </a:p>
          <a:p>
            <a:endParaRPr lang="pt-BR" sz="11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3981" y="1432974"/>
            <a:ext cx="8611332" cy="397114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CA0F930C-9E37-41AF-BC30-84222E4F9C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9536" y="1534095"/>
            <a:ext cx="3862342" cy="3789809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532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41C151-73E6-47C2-AACB-D2EBACD5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530"/>
            <a:ext cx="10515600" cy="727193"/>
          </a:xfrm>
        </p:spPr>
        <p:txBody>
          <a:bodyPr/>
          <a:lstStyle/>
          <a:p>
            <a:r>
              <a:rPr lang="pt-BR"/>
              <a:t>Pirâmides etárias - 1950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DED63F1-1DEF-4775-8959-3DE49FF64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44414"/>
            <a:ext cx="4767072" cy="1865744"/>
          </a:xfrm>
        </p:spPr>
        <p:txBody>
          <a:bodyPr numCol="1">
            <a:normAutofit/>
          </a:bodyPr>
          <a:lstStyle/>
          <a:p>
            <a:r>
              <a:rPr lang="pt-BR" dirty="0"/>
              <a:t>A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="" xmlns:a16="http://schemas.microsoft.com/office/drawing/2014/main" id="{8D709FA0-2CA9-4E97-9E54-A125A17EBBB5}"/>
              </a:ext>
            </a:extLst>
          </p:cNvPr>
          <p:cNvSpPr txBox="1">
            <a:spLocks/>
          </p:cNvSpPr>
          <p:nvPr/>
        </p:nvSpPr>
        <p:spPr>
          <a:xfrm>
            <a:off x="1024128" y="4114958"/>
            <a:ext cx="4582510" cy="2074650"/>
          </a:xfrm>
          <a:prstGeom prst="rect">
            <a:avLst/>
          </a:prstGeom>
        </p:spPr>
        <p:txBody>
          <a:bodyPr vert="horz" lIns="45720" tIns="45720" rIns="45720" bIns="45720" numCol="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pt-BR" sz="1800" dirty="0"/>
              <a:t>-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79671" y="1600980"/>
            <a:ext cx="8729152" cy="378053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1036DAD-8E88-4D6C-99DC-6DEC65AE7A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8151" y="1524000"/>
            <a:ext cx="3978908" cy="378053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B08EEBE2-4905-42F6-8806-5F793AADD1F0}"/>
              </a:ext>
            </a:extLst>
          </p:cNvPr>
          <p:cNvSpPr/>
          <p:nvPr/>
        </p:nvSpPr>
        <p:spPr>
          <a:xfrm>
            <a:off x="574128" y="608277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United Nations - </a:t>
            </a:r>
            <a:r>
              <a:rPr lang="pt-BR" sz="1100" dirty="0">
                <a:hlinkClick r:id="rId4"/>
              </a:rPr>
              <a:t>https://population.un.org/wpp/Graphs/DemographicProfiles/</a:t>
            </a:r>
            <a:endParaRPr lang="pt-BR" sz="1100" dirty="0"/>
          </a:p>
          <a:p>
            <a:endParaRPr lang="pt-BR" sz="1100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E7E0F018-7AC9-407E-AA74-C313ED3C4225}"/>
              </a:ext>
            </a:extLst>
          </p:cNvPr>
          <p:cNvSpPr/>
          <p:nvPr/>
        </p:nvSpPr>
        <p:spPr>
          <a:xfrm>
            <a:off x="4095750" y="1489931"/>
            <a:ext cx="8096250" cy="387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7723A140-DA08-4E4E-A3BE-A5F1747DFC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0"/>
          <a:stretch/>
        </p:blipFill>
        <p:spPr>
          <a:xfrm>
            <a:off x="5519004" y="1489931"/>
            <a:ext cx="4297017" cy="397114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D89703F7-15CD-4230-888D-59B87BF12FBF}"/>
              </a:ext>
            </a:extLst>
          </p:cNvPr>
          <p:cNvSpPr txBox="1"/>
          <p:nvPr/>
        </p:nvSpPr>
        <p:spPr>
          <a:xfrm>
            <a:off x="7758151" y="1137634"/>
            <a:ext cx="189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Brasil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7133DD6E-E76B-4A20-BEBC-5DA0AB021053}"/>
              </a:ext>
            </a:extLst>
          </p:cNvPr>
          <p:cNvSpPr txBox="1"/>
          <p:nvPr/>
        </p:nvSpPr>
        <p:spPr>
          <a:xfrm>
            <a:off x="1790626" y="1133162"/>
            <a:ext cx="189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Mundo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4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41C151-73E6-47C2-AACB-D2EBACD5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530"/>
            <a:ext cx="10515600" cy="727193"/>
          </a:xfrm>
        </p:spPr>
        <p:txBody>
          <a:bodyPr/>
          <a:lstStyle/>
          <a:p>
            <a:r>
              <a:rPr lang="pt-BR" dirty="0"/>
              <a:t>Pirâmides etárias - 2050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1036DAD-8E88-4D6C-99DC-6DEC65AE7A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8151" y="1524000"/>
            <a:ext cx="3978908" cy="378053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B08EEBE2-4905-42F6-8806-5F793AADD1F0}"/>
              </a:ext>
            </a:extLst>
          </p:cNvPr>
          <p:cNvSpPr/>
          <p:nvPr/>
        </p:nvSpPr>
        <p:spPr>
          <a:xfrm>
            <a:off x="574128" y="608277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United Nations - </a:t>
            </a:r>
            <a:r>
              <a:rPr lang="pt-BR" sz="1100" dirty="0">
                <a:hlinkClick r:id="rId3"/>
              </a:rPr>
              <a:t>https://population.un.org/wpp/Graphs/DemographicProfiles/</a:t>
            </a:r>
            <a:endParaRPr lang="pt-BR" sz="1100" dirty="0"/>
          </a:p>
          <a:p>
            <a:endParaRPr lang="pt-BR" sz="1100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E7E0F018-7AC9-407E-AA74-C313ED3C4225}"/>
              </a:ext>
            </a:extLst>
          </p:cNvPr>
          <p:cNvSpPr/>
          <p:nvPr/>
        </p:nvSpPr>
        <p:spPr>
          <a:xfrm>
            <a:off x="4095750" y="1489931"/>
            <a:ext cx="8096250" cy="387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D89703F7-15CD-4230-888D-59B87BF12FBF}"/>
              </a:ext>
            </a:extLst>
          </p:cNvPr>
          <p:cNvSpPr txBox="1"/>
          <p:nvPr/>
        </p:nvSpPr>
        <p:spPr>
          <a:xfrm>
            <a:off x="7758151" y="1137634"/>
            <a:ext cx="189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Brasil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7133DD6E-E76B-4A20-BEBC-5DA0AB021053}"/>
              </a:ext>
            </a:extLst>
          </p:cNvPr>
          <p:cNvSpPr txBox="1"/>
          <p:nvPr/>
        </p:nvSpPr>
        <p:spPr>
          <a:xfrm>
            <a:off x="1790626" y="1133162"/>
            <a:ext cx="189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Mundo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32D152E1-C4F8-4493-A32E-71DD1C7D30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174" y="1634033"/>
            <a:ext cx="3978908" cy="378053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2EA276C9-EB67-4E46-BD01-B3ED44A7FE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749" y="1624761"/>
            <a:ext cx="3862342" cy="3789809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55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41C151-73E6-47C2-AACB-D2EBACD5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55143" cy="1325563"/>
          </a:xfrm>
        </p:spPr>
        <p:txBody>
          <a:bodyPr/>
          <a:lstStyle/>
          <a:p>
            <a:r>
              <a:rPr lang="pt-BR" dirty="0"/>
              <a:t>Contextualizando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DED63F1-1DEF-4775-8959-3DE49FF64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52" y="2020530"/>
            <a:ext cx="5279136" cy="1209368"/>
          </a:xfrm>
        </p:spPr>
        <p:txBody>
          <a:bodyPr numCol="1">
            <a:normAutofit lnSpcReduction="10000"/>
          </a:bodyPr>
          <a:lstStyle/>
          <a:p>
            <a:r>
              <a:rPr lang="pt-BR" dirty="0"/>
              <a:t>A revista The Economist de outubro de 2009 estampa na capa: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905" y="245466"/>
            <a:ext cx="4975121" cy="6524408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B942414-E0A6-4808-8465-A83BAF1DB4E0}"/>
              </a:ext>
            </a:extLst>
          </p:cNvPr>
          <p:cNvSpPr/>
          <p:nvPr/>
        </p:nvSpPr>
        <p:spPr>
          <a:xfrm>
            <a:off x="4565839" y="6308209"/>
            <a:ext cx="2255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The Economist (2009)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="" xmlns:a16="http://schemas.microsoft.com/office/drawing/2014/main" id="{E61AFAD9-0B4C-4291-B1A7-C81247E05A30}"/>
              </a:ext>
            </a:extLst>
          </p:cNvPr>
          <p:cNvSpPr txBox="1">
            <a:spLocks/>
          </p:cNvSpPr>
          <p:nvPr/>
        </p:nvSpPr>
        <p:spPr>
          <a:xfrm>
            <a:off x="364974" y="3559740"/>
            <a:ext cx="4389701" cy="120925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pt-BR" dirty="0"/>
              <a:t>“</a:t>
            </a:r>
            <a:r>
              <a:rPr lang="pt-BR" dirty="0" smtClean="0"/>
              <a:t>Fecundidade* </a:t>
            </a:r>
            <a:r>
              <a:rPr lang="pt-BR" dirty="0"/>
              <a:t>caindo: Como o problema populacional está se resolvendo sozinho”.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E61AFAD9-0B4C-4291-B1A7-C81247E05A30}"/>
              </a:ext>
            </a:extLst>
          </p:cNvPr>
          <p:cNvSpPr txBox="1">
            <a:spLocks/>
          </p:cNvSpPr>
          <p:nvPr/>
        </p:nvSpPr>
        <p:spPr>
          <a:xfrm>
            <a:off x="335535" y="5576518"/>
            <a:ext cx="5860472" cy="61646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t-BR" sz="1600" dirty="0" smtClean="0"/>
              <a:t>(*) </a:t>
            </a:r>
            <a:r>
              <a:rPr lang="pt-BR" sz="1600" dirty="0" err="1" smtClean="0"/>
              <a:t>Fertility</a:t>
            </a:r>
            <a:r>
              <a:rPr lang="pt-BR" sz="1600" dirty="0" smtClean="0"/>
              <a:t> em inglês, significa Fecundidade em português. </a:t>
            </a:r>
          </a:p>
          <a:p>
            <a:pPr marL="457200" lvl="1" indent="0">
              <a:buNone/>
            </a:pPr>
            <a:r>
              <a:rPr lang="pt-BR" sz="1200" dirty="0" smtClean="0"/>
              <a:t>Fonte: </a:t>
            </a:r>
            <a:r>
              <a:rPr lang="pt-BR" sz="1200" dirty="0" smtClean="0">
                <a:hlinkClick r:id="rId3"/>
              </a:rPr>
              <a:t>http://pt-ii.demopaedia.org/wiki/Fecundidade</a:t>
            </a:r>
            <a:endParaRPr lang="pt-BR" sz="1200" dirty="0" smtClean="0"/>
          </a:p>
          <a:p>
            <a:pPr marL="457200" lvl="1" indent="0">
              <a:buNone/>
            </a:pPr>
            <a:endParaRPr lang="pt-BR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00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7" grpId="0" build="p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41C151-73E6-47C2-AACB-D2EBACD5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299466"/>
            <a:ext cx="10717931" cy="1499616"/>
          </a:xfrm>
        </p:spPr>
        <p:txBody>
          <a:bodyPr>
            <a:noAutofit/>
          </a:bodyPr>
          <a:lstStyle/>
          <a:p>
            <a:r>
              <a:rPr lang="pt-BR" sz="3600" dirty="0"/>
              <a:t>Distribuição da população mundial por nível de fecundidade nacional em 1975-1980, 1995-2000, 2010-2015 e 2015-2030.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203542" y="6596389"/>
            <a:ext cx="15385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United Nations (2017a). </a:t>
            </a:r>
            <a:endParaRPr lang="pt-BR" sz="1100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="" xmlns:a16="http://schemas.microsoft.com/office/drawing/2014/main" id="{45570B61-5FFC-401D-AFCA-1D3D24B738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692194"/>
              </p:ext>
            </p:extLst>
          </p:nvPr>
        </p:nvGraphicFramePr>
        <p:xfrm>
          <a:off x="609600" y="2084832"/>
          <a:ext cx="9506857" cy="4773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7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El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41C151-73E6-47C2-AACB-D2EBACD5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Contextualizando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DED63F1-1DEF-4775-8959-3DE49FF64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184400"/>
            <a:ext cx="5279136" cy="1244600"/>
          </a:xfrm>
        </p:spPr>
        <p:txBody>
          <a:bodyPr numCol="1">
            <a:normAutofit/>
          </a:bodyPr>
          <a:lstStyle/>
          <a:p>
            <a:r>
              <a:rPr lang="pt-BR"/>
              <a:t>a</a:t>
            </a:r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="" xmlns:a16="http://schemas.microsoft.com/office/drawing/2014/main" id="{8D709FA0-2CA9-4E97-9E54-A125A17EBBB5}"/>
              </a:ext>
            </a:extLst>
          </p:cNvPr>
          <p:cNvSpPr txBox="1">
            <a:spLocks/>
          </p:cNvSpPr>
          <p:nvPr/>
        </p:nvSpPr>
        <p:spPr>
          <a:xfrm>
            <a:off x="1024128" y="3820668"/>
            <a:ext cx="9720073" cy="2643632"/>
          </a:xfrm>
          <a:prstGeom prst="rect">
            <a:avLst/>
          </a:prstGeom>
        </p:spPr>
        <p:txBody>
          <a:bodyPr vert="horz" lIns="45720" tIns="45720" rIns="45720" bIns="45720" numCol="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pt-BR" dirty="0"/>
          </a:p>
        </p:txBody>
      </p:sp>
      <p:pic>
        <p:nvPicPr>
          <p:cNvPr id="6" name="Picture 2" descr="https://ourworldindata.org/uploads/2013/05/updated-World-Population-Growth-1750-2100.png">
            <a:extLst>
              <a:ext uri="{FF2B5EF4-FFF2-40B4-BE49-F238E27FC236}">
                <a16:creationId xmlns="" xmlns:a16="http://schemas.microsoft.com/office/drawing/2014/main" id="{6FEC630E-36E3-4774-BAFF-850656A22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53" y="0"/>
            <a:ext cx="9996297" cy="699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189958C2-C092-4FA5-89ED-83117C98BB04}"/>
              </a:ext>
            </a:extLst>
          </p:cNvPr>
          <p:cNvSpPr/>
          <p:nvPr/>
        </p:nvSpPr>
        <p:spPr>
          <a:xfrm>
            <a:off x="10744201" y="5807767"/>
            <a:ext cx="15761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Fonte: </a:t>
            </a:r>
            <a:r>
              <a:rPr lang="en-US" dirty="0" err="1"/>
              <a:t>Roser</a:t>
            </a:r>
            <a:r>
              <a:rPr lang="en-US" dirty="0"/>
              <a:t>; Ortiz-Ospina (2017)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4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031" y="254876"/>
            <a:ext cx="5100461" cy="1499616"/>
          </a:xfrm>
        </p:spPr>
        <p:txBody>
          <a:bodyPr>
            <a:normAutofit/>
          </a:bodyPr>
          <a:lstStyle/>
          <a:p>
            <a:r>
              <a:rPr lang="pt-BR" dirty="0"/>
              <a:t>População Mundial ano 2300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25103" y="6649892"/>
            <a:ext cx="4228102" cy="283779"/>
          </a:xfrm>
        </p:spPr>
        <p:txBody>
          <a:bodyPr>
            <a:normAutofit/>
          </a:bodyPr>
          <a:lstStyle/>
          <a:p>
            <a:r>
              <a:rPr lang="pt-BR" sz="1100" dirty="0"/>
              <a:t>Fonte: Basten et al. (2013) apud Alves (2013).</a:t>
            </a:r>
          </a:p>
        </p:txBody>
      </p:sp>
      <p:pic>
        <p:nvPicPr>
          <p:cNvPr id="1026" name="Picture 2" descr="ProjeÃ§Ãµes para a populaÃ§Ã£o mundial 2000-2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985" y="254876"/>
            <a:ext cx="5756932" cy="639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38795" y="1754492"/>
            <a:ext cx="57569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A pesquisa de Basten et al (2013) apresentada por Alves (2013) mostra que dependendo da hipótese de fecundidade adotada na projeção a população mundial em 2300 poderá ser de:</a:t>
            </a:r>
          </a:p>
          <a:p>
            <a:r>
              <a:rPr lang="pt-BR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71 bilhões (na hipótese de TFT de 2,5 filhos por mulher);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720 milhões de habitantes (na hipótese de TFT de 1,5 filho por mulher) ou;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Zero e desaparecer (na hipótese de TFT de 0,75 filho por mulher).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F341CE0E-07D9-4E4C-83DD-F2AF5B71DC53}"/>
              </a:ext>
            </a:extLst>
          </p:cNvPr>
          <p:cNvSpPr/>
          <p:nvPr/>
        </p:nvSpPr>
        <p:spPr>
          <a:xfrm>
            <a:off x="345924" y="5258501"/>
            <a:ext cx="5756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Pequenas variações nas taxas de fecundidade provocam grandes alterações no volume da população no longo prazo, quer se denomine o fenômeno da explosão ou implosão demográfica ou qualquer outro nome.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01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925" y="624991"/>
            <a:ext cx="2545020" cy="1370757"/>
          </a:xfrm>
        </p:spPr>
        <p:txBody>
          <a:bodyPr>
            <a:normAutofit fontScale="90000"/>
          </a:bodyPr>
          <a:lstStyle/>
          <a:p>
            <a:r>
              <a:rPr lang="pt-BR" dirty="0"/>
              <a:t>População Brasileira em 2055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9211" y="5823129"/>
            <a:ext cx="1271751" cy="1034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/>
              <a:t>Fonte: Alves (2017). </a:t>
            </a:r>
          </a:p>
        </p:txBody>
      </p:sp>
      <p:pic>
        <p:nvPicPr>
          <p:cNvPr id="4098" name="Picture 2" descr="jeda1">
            <a:extLst>
              <a:ext uri="{FF2B5EF4-FFF2-40B4-BE49-F238E27FC236}">
                <a16:creationId xmlns="" xmlns:a16="http://schemas.microsoft.com/office/drawing/2014/main" id="{B3C0A938-F224-4D15-857E-288DFB318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282" y="435237"/>
            <a:ext cx="9067432" cy="642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7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41C151-73E6-47C2-AACB-D2EBACD5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Leituras interessantes: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DED63F1-1DEF-4775-8959-3DE49FF64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10" y="6257925"/>
            <a:ext cx="3268028" cy="46990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pt-BR" sz="2400" dirty="0"/>
              <a:t>Hogan et al (2010).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="" xmlns:a16="http://schemas.microsoft.com/office/drawing/2014/main" id="{8D709FA0-2CA9-4E97-9E54-A125A17EBBB5}"/>
              </a:ext>
            </a:extLst>
          </p:cNvPr>
          <p:cNvSpPr txBox="1">
            <a:spLocks/>
          </p:cNvSpPr>
          <p:nvPr/>
        </p:nvSpPr>
        <p:spPr>
          <a:xfrm>
            <a:off x="7726296" y="6324903"/>
            <a:ext cx="4213155" cy="469900"/>
          </a:xfrm>
          <a:prstGeom prst="rect">
            <a:avLst/>
          </a:prstGeom>
        </p:spPr>
        <p:txBody>
          <a:bodyPr vert="horz" lIns="45720" tIns="45720" rIns="45720" bIns="45720" numCol="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err="1"/>
              <a:t>Guzman</a:t>
            </a:r>
            <a:r>
              <a:rPr lang="pt-BR" dirty="0"/>
              <a:t> et al (2009).</a:t>
            </a:r>
          </a:p>
        </p:txBody>
      </p:sp>
      <p:pic>
        <p:nvPicPr>
          <p:cNvPr id="6" name="index-1_1.png" descr="index-1_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10" y="1741946"/>
            <a:ext cx="3066175" cy="4328718"/>
          </a:xfrm>
          <a:prstGeom prst="rect">
            <a:avLst/>
          </a:prstGeom>
        </p:spPr>
      </p:pic>
      <p:pic>
        <p:nvPicPr>
          <p:cNvPr id="2050" name="Picture 2" descr="https://www.pacolivros.com.br/imagem/index/12238578/G/429.jpg">
            <a:extLst>
              <a:ext uri="{FF2B5EF4-FFF2-40B4-BE49-F238E27FC236}">
                <a16:creationId xmlns="" xmlns:a16="http://schemas.microsoft.com/office/drawing/2014/main" id="{D04541CA-59E8-42C7-94EA-5C77A244E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6703" y="1771205"/>
            <a:ext cx="3000042" cy="432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FE1F9AB2-EC35-4F53-90E5-96532CE986C0}"/>
              </a:ext>
            </a:extLst>
          </p:cNvPr>
          <p:cNvSpPr txBox="1">
            <a:spLocks/>
          </p:cNvSpPr>
          <p:nvPr/>
        </p:nvSpPr>
        <p:spPr>
          <a:xfrm>
            <a:off x="4447608" y="6257925"/>
            <a:ext cx="3268028" cy="4699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/>
              <a:t>Matos (2014).</a:t>
            </a:r>
          </a:p>
        </p:txBody>
      </p:sp>
      <p:pic>
        <p:nvPicPr>
          <p:cNvPr id="2052" name="Picture 4" descr="https://i1.rgstatic.net/publication/262178194_Population_Dynamics_and_Climate_Change/links/00b49536cec8c3dc0f000000/largepreview.png">
            <a:extLst>
              <a:ext uri="{FF2B5EF4-FFF2-40B4-BE49-F238E27FC236}">
                <a16:creationId xmlns="" xmlns:a16="http://schemas.microsoft.com/office/drawing/2014/main" id="{316F3BFB-8A5C-4B02-9828-ACBA78B97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783" y="1572069"/>
            <a:ext cx="3249842" cy="468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1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41C151-73E6-47C2-AACB-D2EBACD5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Visualização de dados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="" xmlns:a16="http://schemas.microsoft.com/office/drawing/2014/main" id="{8D709FA0-2CA9-4E97-9E54-A125A17EBBB5}"/>
              </a:ext>
            </a:extLst>
          </p:cNvPr>
          <p:cNvSpPr txBox="1">
            <a:spLocks/>
          </p:cNvSpPr>
          <p:nvPr/>
        </p:nvSpPr>
        <p:spPr>
          <a:xfrm>
            <a:off x="1024129" y="2938272"/>
            <a:ext cx="3535680" cy="2401824"/>
          </a:xfrm>
          <a:prstGeom prst="rect">
            <a:avLst/>
          </a:prstGeom>
        </p:spPr>
        <p:txBody>
          <a:bodyPr vert="horz" lIns="45720" tIns="45720" rIns="45720" bIns="45720" numCol="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err="1"/>
              <a:t>Gapminder</a:t>
            </a:r>
            <a:r>
              <a:rPr lang="pt-BR" dirty="0"/>
              <a:t> </a:t>
            </a:r>
          </a:p>
          <a:p>
            <a:pPr marL="0" indent="0">
              <a:buNone/>
            </a:pPr>
            <a:r>
              <a:rPr lang="en-US" sz="1800" dirty="0" err="1"/>
              <a:t>Fundação</a:t>
            </a:r>
            <a:r>
              <a:rPr lang="en-US" sz="1800" dirty="0"/>
              <a:t> </a:t>
            </a:r>
            <a:r>
              <a:rPr lang="en-US" sz="1800" dirty="0" err="1"/>
              <a:t>criada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Hans </a:t>
            </a:r>
            <a:r>
              <a:rPr lang="en-US" sz="1800" dirty="0" err="1"/>
              <a:t>Rosling</a:t>
            </a:r>
            <a:r>
              <a:rPr lang="en-US" sz="1800" dirty="0"/>
              <a:t> (1948-2017), um </a:t>
            </a:r>
            <a:r>
              <a:rPr lang="en-US" sz="1800" dirty="0" err="1"/>
              <a:t>médico</a:t>
            </a:r>
            <a:r>
              <a:rPr lang="en-US" sz="1800" dirty="0"/>
              <a:t> e </a:t>
            </a:r>
            <a:r>
              <a:rPr lang="en-US" sz="1800" dirty="0" err="1"/>
              <a:t>estatístico</a:t>
            </a:r>
            <a:r>
              <a:rPr lang="en-US" sz="1800" dirty="0"/>
              <a:t> </a:t>
            </a:r>
            <a:r>
              <a:rPr lang="en-US" sz="1800" dirty="0" err="1"/>
              <a:t>sueco</a:t>
            </a:r>
            <a:r>
              <a:rPr lang="en-US" sz="1800" dirty="0"/>
              <a:t> que </a:t>
            </a:r>
            <a:r>
              <a:rPr lang="en-US" sz="1800" dirty="0" err="1"/>
              <a:t>desenvolveu</a:t>
            </a:r>
            <a:r>
              <a:rPr lang="en-US" sz="1800" dirty="0"/>
              <a:t> o software </a:t>
            </a:r>
            <a:r>
              <a:rPr lang="en-US" sz="1800" dirty="0" err="1"/>
              <a:t>Trendalyzer</a:t>
            </a:r>
            <a:r>
              <a:rPr lang="en-US" sz="1800" dirty="0"/>
              <a:t>, que </a:t>
            </a:r>
            <a:r>
              <a:rPr lang="en-US" sz="1800" dirty="0" err="1"/>
              <a:t>em</a:t>
            </a:r>
            <a:r>
              <a:rPr lang="en-US" sz="1800" dirty="0"/>
              <a:t> 2007 </a:t>
            </a:r>
            <a:r>
              <a:rPr lang="en-US" sz="1800" dirty="0" err="1"/>
              <a:t>foi</a:t>
            </a:r>
            <a:r>
              <a:rPr lang="en-US" sz="1800" dirty="0"/>
              <a:t> comprador </a:t>
            </a:r>
            <a:r>
              <a:rPr lang="en-US" sz="1800" dirty="0" err="1"/>
              <a:t>pelo</a:t>
            </a:r>
            <a:r>
              <a:rPr lang="en-US" sz="1800" dirty="0"/>
              <a:t> Google.</a:t>
            </a:r>
            <a:endParaRPr lang="pt-BR" sz="1800" dirty="0"/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328" y="226550"/>
            <a:ext cx="5379906" cy="338241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38200" y="5569545"/>
            <a:ext cx="3413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https://www.gapminder.org/answers/how-did-the-world-population-change/</a:t>
            </a: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6492B5AE-4B95-47E1-9B2C-3AB840630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101" y="3818318"/>
            <a:ext cx="5150184" cy="2863850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03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41C151-73E6-47C2-AACB-D2EBACD5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02" y="78981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Visualização de dados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="" xmlns:a16="http://schemas.microsoft.com/office/drawing/2014/main" id="{8D709FA0-2CA9-4E97-9E54-A125A17EBBB5}"/>
              </a:ext>
            </a:extLst>
          </p:cNvPr>
          <p:cNvSpPr txBox="1">
            <a:spLocks/>
          </p:cNvSpPr>
          <p:nvPr/>
        </p:nvSpPr>
        <p:spPr>
          <a:xfrm>
            <a:off x="423522" y="1604147"/>
            <a:ext cx="3535680" cy="2401824"/>
          </a:xfrm>
          <a:prstGeom prst="rect">
            <a:avLst/>
          </a:prstGeom>
        </p:spPr>
        <p:txBody>
          <a:bodyPr vert="horz" lIns="45720" tIns="45720" rIns="45720" bIns="45720" numCol="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err="1"/>
              <a:t>Our</a:t>
            </a:r>
            <a:r>
              <a:rPr lang="pt-BR" b="1" dirty="0"/>
              <a:t> World Data</a:t>
            </a:r>
            <a:r>
              <a:rPr lang="pt-BR" dirty="0"/>
              <a:t> </a:t>
            </a:r>
          </a:p>
          <a:p>
            <a:pPr marL="0" indent="0">
              <a:buNone/>
            </a:pPr>
            <a:r>
              <a:rPr lang="pt-BR" sz="1800" dirty="0"/>
              <a:t>Projeto baseado na </a:t>
            </a:r>
            <a:r>
              <a:rPr lang="en-US" sz="1800" dirty="0"/>
              <a:t>University of Oxford dentro do “Oxford Martin </a:t>
            </a:r>
            <a:r>
              <a:rPr lang="en-US" sz="1800" dirty="0" err="1"/>
              <a:t>Programme</a:t>
            </a:r>
            <a:r>
              <a:rPr lang="en-US" sz="1800" dirty="0"/>
              <a:t> on Global Development” and the “Leverhulme Center for Demographic Science” at Nuffield College.</a:t>
            </a:r>
            <a:endParaRPr lang="pt-BR" sz="1800" dirty="0"/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84482" y="5711208"/>
            <a:ext cx="3413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https://ourworldindata.org/world-population-growth</a:t>
            </a:r>
            <a:endParaRPr lang="pt-BR" dirty="0"/>
          </a:p>
        </p:txBody>
      </p:sp>
      <p:pic>
        <p:nvPicPr>
          <p:cNvPr id="6146" name="Picture 2" descr="World population pyramid 1950 to 2100">
            <a:extLst>
              <a:ext uri="{FF2B5EF4-FFF2-40B4-BE49-F238E27FC236}">
                <a16:creationId xmlns="" xmlns:a16="http://schemas.microsoft.com/office/drawing/2014/main" id="{44EF84A7-032E-4D69-A4E2-E28EC4BC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81" y="1404544"/>
            <a:ext cx="714375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46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41C151-73E6-47C2-AACB-D2EBACD5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02" y="78981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Visualização de dados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="" xmlns:a16="http://schemas.microsoft.com/office/drawing/2014/main" id="{8D709FA0-2CA9-4E97-9E54-A125A17EBBB5}"/>
              </a:ext>
            </a:extLst>
          </p:cNvPr>
          <p:cNvSpPr txBox="1">
            <a:spLocks/>
          </p:cNvSpPr>
          <p:nvPr/>
        </p:nvSpPr>
        <p:spPr>
          <a:xfrm>
            <a:off x="634385" y="2518547"/>
            <a:ext cx="3535680" cy="2401824"/>
          </a:xfrm>
          <a:prstGeom prst="rect">
            <a:avLst/>
          </a:prstGeom>
        </p:spPr>
        <p:txBody>
          <a:bodyPr vert="horz" lIns="45720" tIns="45720" rIns="45720" bIns="45720" numCol="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err="1"/>
              <a:t>Population</a:t>
            </a:r>
            <a:r>
              <a:rPr lang="pt-BR" b="1" dirty="0"/>
              <a:t> </a:t>
            </a:r>
            <a:r>
              <a:rPr lang="pt-BR" b="1" dirty="0" err="1"/>
              <a:t>Pyramid</a:t>
            </a:r>
            <a:endParaRPr lang="pt-BR" dirty="0"/>
          </a:p>
          <a:p>
            <a:pPr marL="0" indent="0">
              <a:buNone/>
            </a:pPr>
            <a:r>
              <a:rPr lang="pt-BR" sz="1800" dirty="0"/>
              <a:t>Projeto criado pelo programador Martin De </a:t>
            </a:r>
            <a:r>
              <a:rPr lang="pt-BR" sz="1800" dirty="0" err="1"/>
              <a:t>Wulf</a:t>
            </a:r>
            <a:r>
              <a:rPr lang="pt-BR" sz="1800" dirty="0"/>
              <a:t> em 2011 hospedado em: </a:t>
            </a:r>
            <a:r>
              <a:rPr lang="pt-BR" sz="1800" dirty="0">
                <a:hlinkClick r:id="rId2"/>
              </a:rPr>
              <a:t>https://www.populationpyramid.net</a:t>
            </a:r>
            <a:endParaRPr lang="pt-BR" sz="18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333080" y="4978168"/>
            <a:ext cx="3413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https://www.populationpyramid.net/pt/mundo/2010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D3005385-D208-4926-9412-9859D89E2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080" y="1404544"/>
            <a:ext cx="3162558" cy="354710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3C855FC-8022-4EB2-83FA-C2DF8F51E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541" y="1404544"/>
            <a:ext cx="3096257" cy="357362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72A4E8D5-EB54-45B6-B623-76B6E99DFD51}"/>
              </a:ext>
            </a:extLst>
          </p:cNvPr>
          <p:cNvSpPr/>
          <p:nvPr/>
        </p:nvSpPr>
        <p:spPr>
          <a:xfrm>
            <a:off x="8392261" y="4951648"/>
            <a:ext cx="2655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https://www.populationpyramid.net/pt/brasil/2010/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34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A1A991-BAB7-4B4D-B5F7-A92EF65A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4462"/>
            <a:ext cx="10515600" cy="1325563"/>
          </a:xfrm>
        </p:spPr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458C9E8-AE85-406B-9D57-F8998F612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181101"/>
            <a:ext cx="12020550" cy="5105400"/>
          </a:xfrm>
        </p:spPr>
        <p:txBody>
          <a:bodyPr numCol="3">
            <a:noAutofit/>
          </a:bodyPr>
          <a:lstStyle/>
          <a:p>
            <a:r>
              <a:rPr lang="pt-BR" sz="1600" dirty="0"/>
              <a:t>Alves, J. As novas projeções da ONU sobre a população brasileira e mundial. </a:t>
            </a:r>
            <a:r>
              <a:rPr lang="pt-BR" sz="1600" dirty="0" err="1"/>
              <a:t>Ecodebate</a:t>
            </a:r>
            <a:r>
              <a:rPr lang="pt-BR" sz="1600" dirty="0"/>
              <a:t>, 28 de junho de 2017. </a:t>
            </a:r>
            <a:r>
              <a:rPr lang="pt-BR" sz="1200" dirty="0">
                <a:hlinkClick r:id="rId3"/>
              </a:rPr>
              <a:t>http://www.ufjf.br/ladem/2017/06/28/as-novas-projecoes-da-onu-sobre-a-populacao-brasileira-e-mundial-artigo-de-jose-eustaquio-diniz-alves/</a:t>
            </a:r>
            <a:endParaRPr lang="pt-BR" sz="1200" dirty="0"/>
          </a:p>
          <a:p>
            <a:r>
              <a:rPr lang="pt-BR" sz="1600" dirty="0"/>
              <a:t>Alves, J. E. D. Projeções para a população mundial 2000-2300: o futuro está aberto. </a:t>
            </a:r>
            <a:r>
              <a:rPr lang="pt-BR" sz="1600" dirty="0" err="1"/>
              <a:t>Ecodebate</a:t>
            </a:r>
            <a:r>
              <a:rPr lang="pt-BR" sz="1600" dirty="0"/>
              <a:t>, 4/10/2013. </a:t>
            </a:r>
            <a:r>
              <a:rPr lang="pt-BR" sz="1200" dirty="0">
                <a:hlinkClick r:id="rId4"/>
              </a:rPr>
              <a:t>https://www.ecodebate.com.br/2013/10/04/projecoes-para-a-populacao-mundial-2000-2300-o-futuro-esta-aberto-artigo-de-jose-eustaquio-diniz-alves/</a:t>
            </a:r>
            <a:endParaRPr lang="pt-BR" sz="1200" dirty="0"/>
          </a:p>
          <a:p>
            <a:r>
              <a:rPr lang="en-US" sz="1600" dirty="0" err="1"/>
              <a:t>Basten</a:t>
            </a:r>
            <a:r>
              <a:rPr lang="en-US" sz="1600" dirty="0"/>
              <a:t>, Stuart; Lutz, Wolfgang; </a:t>
            </a:r>
            <a:r>
              <a:rPr lang="en-US" sz="1600" dirty="0" err="1"/>
              <a:t>Scherbov</a:t>
            </a:r>
            <a:r>
              <a:rPr lang="en-US" sz="1600" dirty="0"/>
              <a:t>, Sergei. Very long range global population scenarios to 2300 and the implications of sustained low fertility. Demographic Research, V. 28, Art 39, 2013, p. 1145-1166. </a:t>
            </a:r>
            <a:r>
              <a:rPr lang="en-US" sz="1200" dirty="0">
                <a:hlinkClick r:id="rId5"/>
              </a:rPr>
              <a:t>http://www.demographic-research.org/volumes/vol28/39/</a:t>
            </a:r>
            <a:endParaRPr lang="en-US" sz="1200" dirty="0"/>
          </a:p>
          <a:p>
            <a:r>
              <a:rPr lang="pt-BR" sz="1600" dirty="0"/>
              <a:t>CARMO, R.; CARDOSO, A.; DAGNINO, R.; BASTOS, A.; SAIFI, S.; CAPARROZ, M.; CRAICE, C. Transição demográfica na Região Metropolitana Ampliada de Belém. In: CARDOSO, A.; LIMA, J. (Ed.) Belém: Transformações na ordem urbana. Observatório das Metrópoles, INCT/CNPq, CAPES, FAPERJ, 2015. </a:t>
            </a:r>
            <a:r>
              <a:rPr lang="pt-BR" sz="1200" dirty="0">
                <a:hlinkClick r:id="rId6"/>
              </a:rPr>
              <a:t>http://bit.ly/Belem_ObsMetropoles</a:t>
            </a:r>
            <a:endParaRPr lang="pt-BR" sz="1200" dirty="0"/>
          </a:p>
          <a:p>
            <a:r>
              <a:rPr lang="pt-BR" sz="1600" dirty="0"/>
              <a:t>HAUB, C.; GRIBBLE, J. The World </a:t>
            </a:r>
            <a:r>
              <a:rPr lang="pt-BR" sz="1600" dirty="0" err="1"/>
              <a:t>at</a:t>
            </a:r>
            <a:r>
              <a:rPr lang="pt-BR" sz="1600" dirty="0"/>
              <a:t> 7 </a:t>
            </a:r>
            <a:r>
              <a:rPr lang="pt-BR" sz="1600" dirty="0" err="1"/>
              <a:t>Billion</a:t>
            </a:r>
            <a:r>
              <a:rPr lang="pt-BR" sz="1600" dirty="0"/>
              <a:t>. </a:t>
            </a:r>
            <a:r>
              <a:rPr lang="pt-BR" sz="1600" dirty="0" err="1"/>
              <a:t>Population</a:t>
            </a:r>
            <a:r>
              <a:rPr lang="pt-BR" sz="1600" dirty="0"/>
              <a:t> </a:t>
            </a:r>
            <a:r>
              <a:rPr lang="pt-BR" sz="1600" dirty="0" err="1"/>
              <a:t>Bulletin</a:t>
            </a:r>
            <a:r>
              <a:rPr lang="pt-BR" sz="1600" dirty="0"/>
              <a:t> 66, no. 2. </a:t>
            </a:r>
            <a:r>
              <a:rPr lang="pt-BR" sz="1600" dirty="0" err="1"/>
              <a:t>Population</a:t>
            </a:r>
            <a:r>
              <a:rPr lang="pt-BR" sz="1600" dirty="0"/>
              <a:t> </a:t>
            </a:r>
            <a:r>
              <a:rPr lang="pt-BR" sz="1600" dirty="0" err="1"/>
              <a:t>Reference</a:t>
            </a:r>
            <a:r>
              <a:rPr lang="pt-BR" sz="1600" dirty="0"/>
              <a:t> Bureau, 2011. Disponível em: &lt;http://goo.gl/</a:t>
            </a:r>
            <a:r>
              <a:rPr lang="pt-BR" sz="1600" dirty="0" err="1"/>
              <a:t>wfZOTj</a:t>
            </a:r>
            <a:r>
              <a:rPr lang="pt-BR" sz="1600" dirty="0"/>
              <a:t>&gt;.</a:t>
            </a:r>
          </a:p>
          <a:p>
            <a:r>
              <a:rPr lang="pt-BR" sz="1600" dirty="0" err="1"/>
              <a:t>Guzman</a:t>
            </a:r>
            <a:r>
              <a:rPr lang="pt-BR" sz="1600" dirty="0"/>
              <a:t>, J.; Martine, G.; </a:t>
            </a:r>
            <a:r>
              <a:rPr lang="pt-BR" sz="1600" dirty="0" err="1"/>
              <a:t>McGranahan</a:t>
            </a:r>
            <a:r>
              <a:rPr lang="pt-BR" sz="1600" dirty="0"/>
              <a:t>, G.; </a:t>
            </a:r>
            <a:r>
              <a:rPr lang="pt-BR" sz="1600" dirty="0" err="1"/>
              <a:t>Schensul</a:t>
            </a:r>
            <a:r>
              <a:rPr lang="pt-BR" sz="1600" dirty="0"/>
              <a:t>, D.; </a:t>
            </a:r>
            <a:r>
              <a:rPr lang="pt-BR" sz="1600" dirty="0" err="1"/>
              <a:t>Tacoli</a:t>
            </a:r>
            <a:r>
              <a:rPr lang="pt-BR" sz="1600" dirty="0"/>
              <a:t>, C. </a:t>
            </a:r>
            <a:r>
              <a:rPr lang="pt-BR" sz="1600" dirty="0" err="1"/>
              <a:t>Population</a:t>
            </a:r>
            <a:r>
              <a:rPr lang="pt-BR" sz="1600" dirty="0"/>
              <a:t> Dynamics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Climate</a:t>
            </a:r>
            <a:r>
              <a:rPr lang="pt-BR" sz="1600" dirty="0"/>
              <a:t> </a:t>
            </a:r>
            <a:r>
              <a:rPr lang="pt-BR" sz="1600" dirty="0" err="1"/>
              <a:t>Change</a:t>
            </a:r>
            <a:r>
              <a:rPr lang="pt-BR" sz="1600" dirty="0"/>
              <a:t>. United </a:t>
            </a:r>
            <a:r>
              <a:rPr lang="pt-BR" sz="1600" dirty="0" err="1"/>
              <a:t>Nations</a:t>
            </a:r>
            <a:r>
              <a:rPr lang="pt-BR" sz="1600" dirty="0"/>
              <a:t> </a:t>
            </a:r>
            <a:r>
              <a:rPr lang="pt-BR" sz="1600" dirty="0" err="1"/>
              <a:t>Population</a:t>
            </a:r>
            <a:r>
              <a:rPr lang="pt-BR" sz="1600" dirty="0"/>
              <a:t> </a:t>
            </a:r>
            <a:r>
              <a:rPr lang="pt-BR" sz="1600" dirty="0" err="1"/>
              <a:t>Fund</a:t>
            </a:r>
            <a:r>
              <a:rPr lang="pt-BR" sz="1600" dirty="0"/>
              <a:t> (UNFPA)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International</a:t>
            </a:r>
            <a:r>
              <a:rPr lang="pt-BR" sz="1600" dirty="0"/>
              <a:t> </a:t>
            </a:r>
            <a:r>
              <a:rPr lang="pt-BR" sz="1600" dirty="0" err="1"/>
              <a:t>Institute</a:t>
            </a:r>
            <a:r>
              <a:rPr lang="pt-BR" sz="1600" dirty="0"/>
              <a:t> for </a:t>
            </a:r>
            <a:r>
              <a:rPr lang="pt-BR" sz="1600" dirty="0" err="1"/>
              <a:t>Environment</a:t>
            </a:r>
            <a:r>
              <a:rPr lang="pt-BR" sz="1600" dirty="0"/>
              <a:t>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Development</a:t>
            </a:r>
            <a:r>
              <a:rPr lang="pt-BR" sz="1600" dirty="0"/>
              <a:t> (IIED), 2009.</a:t>
            </a:r>
          </a:p>
          <a:p>
            <a:r>
              <a:rPr lang="pt-BR" sz="1600" dirty="0"/>
              <a:t>Hogan, D. J.; </a:t>
            </a:r>
            <a:r>
              <a:rPr lang="pt-BR" sz="1600" dirty="0" err="1"/>
              <a:t>Ojima</a:t>
            </a:r>
            <a:r>
              <a:rPr lang="pt-BR" sz="1600" dirty="0"/>
              <a:t>, R.; </a:t>
            </a:r>
            <a:r>
              <a:rPr lang="pt-BR" sz="1600" dirty="0" err="1"/>
              <a:t>Marandola</a:t>
            </a:r>
            <a:r>
              <a:rPr lang="pt-BR" sz="1600" dirty="0"/>
              <a:t> Junior, E. População e ambiente: desafios à sustentabilidade. São Paulo: </a:t>
            </a:r>
            <a:r>
              <a:rPr lang="pt-BR" sz="1600" dirty="0" err="1"/>
              <a:t>Blucher</a:t>
            </a:r>
            <a:r>
              <a:rPr lang="pt-BR" sz="1600" dirty="0"/>
              <a:t>, 2010. (Série sustentabilidade; v. 1 / José Goldemberg, coordenador)</a:t>
            </a:r>
          </a:p>
          <a:p>
            <a:r>
              <a:rPr lang="es-ES" sz="1600" dirty="0"/>
              <a:t>Matos, R. (</a:t>
            </a:r>
            <a:r>
              <a:rPr lang="es-ES" sz="1600" dirty="0" err="1"/>
              <a:t>org</a:t>
            </a:r>
            <a:r>
              <a:rPr lang="es-ES" sz="1600" dirty="0"/>
              <a:t>.) </a:t>
            </a:r>
            <a:r>
              <a:rPr lang="es-ES" sz="1600" dirty="0" err="1"/>
              <a:t>População</a:t>
            </a:r>
            <a:r>
              <a:rPr lang="es-ES" sz="1600" dirty="0"/>
              <a:t>, Recursos </a:t>
            </a:r>
            <a:r>
              <a:rPr lang="es-ES" sz="1600" dirty="0" err="1"/>
              <a:t>Materiais</a:t>
            </a:r>
            <a:r>
              <a:rPr lang="es-ES" sz="1600" dirty="0"/>
              <a:t> e Geopolítica. Jundiaí, Paco Editorial: 2014.</a:t>
            </a:r>
          </a:p>
          <a:p>
            <a:r>
              <a:rPr lang="es-ES" sz="1600" dirty="0"/>
              <a:t>PATARRA, N. L. Transición Demográfica: ¿Resumen Histórico o </a:t>
            </a:r>
            <a:r>
              <a:rPr lang="es-ES" sz="1600" dirty="0" err="1"/>
              <a:t>Teoria</a:t>
            </a:r>
            <a:r>
              <a:rPr lang="es-ES" sz="1600" dirty="0"/>
              <a:t> de Población?. </a:t>
            </a:r>
            <a:r>
              <a:rPr lang="es-ES" sz="1600" dirty="0" err="1"/>
              <a:t>Demografia</a:t>
            </a:r>
            <a:r>
              <a:rPr lang="es-ES" sz="1600" dirty="0"/>
              <a:t> y </a:t>
            </a:r>
            <a:r>
              <a:rPr lang="es-ES" sz="1600" dirty="0" err="1"/>
              <a:t>Economia</a:t>
            </a:r>
            <a:r>
              <a:rPr lang="es-ES" sz="1600" dirty="0"/>
              <a:t> (El Colegio de </a:t>
            </a:r>
            <a:r>
              <a:rPr lang="es-ES" sz="1600" dirty="0" err="1"/>
              <a:t>Mexico</a:t>
            </a:r>
            <a:r>
              <a:rPr lang="es-ES" sz="1600" dirty="0"/>
              <a:t>), vol. 7, n. 1, p. 86-95, 1973. </a:t>
            </a:r>
            <a:r>
              <a:rPr lang="en-US" sz="1200" dirty="0">
                <a:hlinkClick r:id="rId7"/>
              </a:rPr>
              <a:t>http://dx.doi.org/10.24201/edu.v7i01.231</a:t>
            </a:r>
            <a:endParaRPr lang="en-US" sz="1200" dirty="0"/>
          </a:p>
          <a:p>
            <a:r>
              <a:rPr lang="en-US" sz="1600" dirty="0" err="1"/>
              <a:t>Roser</a:t>
            </a:r>
            <a:r>
              <a:rPr lang="en-US" sz="1600" dirty="0"/>
              <a:t>, Max; Ortiz-Ospina, Esteban. World Population Growth. Published online at OurWorldInData.org, 2019. (First published in 2013; updated April, 2017.) https://ourworldindata.org/world-population-growth</a:t>
            </a:r>
          </a:p>
          <a:p>
            <a:r>
              <a:rPr lang="en-US" sz="1600" dirty="0"/>
              <a:t>The Economist. Go forth and multiply a lot less. Lower fertility is changing the world for the better. The Economist, Oct 29th 2009. </a:t>
            </a:r>
            <a:r>
              <a:rPr lang="en-US" sz="1200" dirty="0">
                <a:hlinkClick r:id="rId8"/>
              </a:rPr>
              <a:t>https://www.economist.com/briefing/2009/10/29/go-forth-and-multiply-a-lot-less</a:t>
            </a:r>
            <a:endParaRPr lang="en-US" sz="1200" dirty="0"/>
          </a:p>
          <a:p>
            <a:r>
              <a:rPr lang="en-US" sz="1600" dirty="0"/>
              <a:t>Thompson, W. S. Population. American Journal of Sociology, 34, 1929, pp. 959-975. </a:t>
            </a:r>
          </a:p>
          <a:p>
            <a:r>
              <a:rPr lang="en-US" sz="1600" dirty="0"/>
              <a:t>United Nations, Department of Economic and Social Affairs, Population Division (2017a). Population Facts No. 2017/3, October 2017: The end of high fertility is near. </a:t>
            </a:r>
            <a:r>
              <a:rPr lang="en-US" sz="1200" dirty="0">
                <a:hlinkClick r:id="rId9"/>
              </a:rPr>
              <a:t>https://population.un.org/wpp/Publications/Files/PopFacts_2017-3_The-end-of-high-fertility.pdf</a:t>
            </a:r>
            <a:endParaRPr lang="en-US" sz="1200" dirty="0"/>
          </a:p>
          <a:p>
            <a:r>
              <a:rPr lang="en-US" sz="1600" dirty="0"/>
              <a:t>United Nations, Department of Economic and Social Affairs, Population Division (2017b). World Population Prospects: The 2017 Revision, custom data acquired via website: </a:t>
            </a:r>
            <a:r>
              <a:rPr lang="en-US" sz="1200" dirty="0">
                <a:hlinkClick r:id="rId10"/>
              </a:rPr>
              <a:t>https://population.un.org/wpp/DataQuery</a:t>
            </a:r>
            <a:r>
              <a:rPr lang="en-US" sz="1200" dirty="0"/>
              <a:t>.</a:t>
            </a:r>
            <a:endParaRPr lang="pt-BR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764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41C151-73E6-47C2-AACB-D2EBACD5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Exemplos:</a:t>
            </a:r>
            <a:br>
              <a:rPr lang="pt-BR" dirty="0" smtClean="0"/>
            </a:br>
            <a:r>
              <a:rPr lang="pt-BR" dirty="0" smtClean="0"/>
              <a:t>Visualização </a:t>
            </a:r>
            <a:r>
              <a:rPr lang="pt-BR" dirty="0"/>
              <a:t>de dados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="" xmlns:a16="http://schemas.microsoft.com/office/drawing/2014/main" id="{8D709FA0-2CA9-4E97-9E54-A125A17EBBB5}"/>
              </a:ext>
            </a:extLst>
          </p:cNvPr>
          <p:cNvSpPr txBox="1">
            <a:spLocks/>
          </p:cNvSpPr>
          <p:nvPr/>
        </p:nvSpPr>
        <p:spPr>
          <a:xfrm>
            <a:off x="838200" y="5143498"/>
            <a:ext cx="6723611" cy="903177"/>
          </a:xfrm>
          <a:prstGeom prst="rect">
            <a:avLst/>
          </a:prstGeom>
        </p:spPr>
        <p:txBody>
          <a:bodyPr vert="horz" lIns="45720" tIns="45720" rIns="4572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dirty="0" err="1" smtClean="0"/>
              <a:t>Gapminder</a:t>
            </a:r>
            <a:endParaRPr lang="pt-BR" sz="2800" b="1" dirty="0" smtClean="0"/>
          </a:p>
          <a:p>
            <a:pPr marL="0" indent="0">
              <a:buNone/>
            </a:pPr>
            <a:r>
              <a:rPr lang="pt-BR" sz="1800" dirty="0" smtClean="0">
                <a:hlinkClick r:id="rId2"/>
              </a:rPr>
              <a:t>https://www.gapminder.org</a:t>
            </a:r>
            <a:endParaRPr lang="pt-BR" sz="28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="" xmlns:a16="http://schemas.microsoft.com/office/drawing/2014/main" id="{8D709FA0-2CA9-4E97-9E54-A125A17EBBB5}"/>
              </a:ext>
            </a:extLst>
          </p:cNvPr>
          <p:cNvSpPr txBox="1">
            <a:spLocks/>
          </p:cNvSpPr>
          <p:nvPr/>
        </p:nvSpPr>
        <p:spPr>
          <a:xfrm>
            <a:off x="3618391" y="3115749"/>
            <a:ext cx="6471181" cy="2401824"/>
          </a:xfrm>
          <a:prstGeom prst="rect">
            <a:avLst/>
          </a:prstGeom>
        </p:spPr>
        <p:txBody>
          <a:bodyPr vert="horz" lIns="45720" tIns="45720" rIns="45720" bIns="45720" numCol="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000" b="1" dirty="0" smtClean="0"/>
              <a:t>Evolução da População Total</a:t>
            </a:r>
            <a:endParaRPr lang="pt-BR" sz="4000" dirty="0"/>
          </a:p>
          <a:p>
            <a:pPr>
              <a:buFont typeface="Wingdings" panose="05000000000000000000" pitchFamily="2" charset="2"/>
              <a:buChar char="q"/>
            </a:pPr>
            <a:endParaRPr lang="pt-BR" sz="4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54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dn.static-economist.com/sites/default/files/images/articles/migrated/CFB000_0.gif">
            <a:extLst>
              <a:ext uri="{FF2B5EF4-FFF2-40B4-BE49-F238E27FC236}">
                <a16:creationId xmlns="" xmlns:a16="http://schemas.microsoft.com/office/drawing/2014/main" id="{CFD3EE65-8AF7-491C-ACA5-67E246117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" r="2369" b="7746"/>
          <a:stretch/>
        </p:blipFill>
        <p:spPr bwMode="auto">
          <a:xfrm>
            <a:off x="5353505" y="1146203"/>
            <a:ext cx="6907437" cy="569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41C151-73E6-47C2-AACB-D2EBACD5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5" y="92268"/>
            <a:ext cx="5611048" cy="1325563"/>
          </a:xfrm>
        </p:spPr>
        <p:txBody>
          <a:bodyPr/>
          <a:lstStyle/>
          <a:p>
            <a:r>
              <a:rPr lang="pt-BR" dirty="0"/>
              <a:t>Queda da Fecundidade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="" xmlns:a16="http://schemas.microsoft.com/office/drawing/2014/main" id="{8D709FA0-2CA9-4E97-9E54-A125A17EBBB5}"/>
              </a:ext>
            </a:extLst>
          </p:cNvPr>
          <p:cNvSpPr txBox="1">
            <a:spLocks/>
          </p:cNvSpPr>
          <p:nvPr/>
        </p:nvSpPr>
        <p:spPr>
          <a:xfrm>
            <a:off x="1024128" y="3781259"/>
            <a:ext cx="4389701" cy="1665732"/>
          </a:xfrm>
          <a:prstGeom prst="rect">
            <a:avLst/>
          </a:prstGeom>
        </p:spPr>
        <p:txBody>
          <a:bodyPr vert="horz" lIns="45720" tIns="45720" rIns="45720" bIns="45720" numCol="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pt-BR" dirty="0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E4CD9994-E33B-4E8C-8B2D-7780A1856FE6}"/>
              </a:ext>
            </a:extLst>
          </p:cNvPr>
          <p:cNvSpPr txBox="1">
            <a:spLocks/>
          </p:cNvSpPr>
          <p:nvPr/>
        </p:nvSpPr>
        <p:spPr>
          <a:xfrm>
            <a:off x="590212" y="1381445"/>
            <a:ext cx="4067998" cy="137100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/>
              <a:t>Isto é novidade? </a:t>
            </a:r>
          </a:p>
          <a:p>
            <a:pPr marL="0" indent="0">
              <a:buNone/>
            </a:pPr>
            <a:endParaRPr lang="pt-BR" sz="2400" dirty="0"/>
          </a:p>
          <a:p>
            <a:pPr marL="0" indent="0" algn="ctr">
              <a:buNone/>
            </a:pPr>
            <a:r>
              <a:rPr lang="pt-BR" sz="2400" dirty="0"/>
              <a:t>NÃO!!!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F713807-0FCA-4308-B505-32B75041644A}"/>
              </a:ext>
            </a:extLst>
          </p:cNvPr>
          <p:cNvSpPr/>
          <p:nvPr/>
        </p:nvSpPr>
        <p:spPr>
          <a:xfrm>
            <a:off x="8616877" y="12865"/>
            <a:ext cx="2255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The Economist (2009)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="" xmlns:a16="http://schemas.microsoft.com/office/drawing/2014/main" id="{BC521238-0F88-4A1B-9605-9836B7BAF7AE}"/>
              </a:ext>
            </a:extLst>
          </p:cNvPr>
          <p:cNvSpPr txBox="1">
            <a:spLocks/>
          </p:cNvSpPr>
          <p:nvPr/>
        </p:nvSpPr>
        <p:spPr>
          <a:xfrm>
            <a:off x="436243" y="3229897"/>
            <a:ext cx="4221967" cy="355795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dirty="0"/>
              <a:t>Há quase um século, desde o trabalho de Thompson (1929), cientistas sociais e demógrafos vem avisando que a fecundidade tende a cair (PATARRA, 1973).</a:t>
            </a:r>
          </a:p>
          <a:p>
            <a:pPr marL="0" indent="0">
              <a:buNone/>
            </a:pPr>
            <a:r>
              <a:rPr lang="pt-BR" sz="2200" dirty="0"/>
              <a:t>Trata-se de um fenômeno multifatorial que atinge os países conhecido como </a:t>
            </a:r>
            <a:r>
              <a:rPr lang="pt-BR" sz="2200" b="1" dirty="0"/>
              <a:t>Transição Demográfica. </a:t>
            </a:r>
            <a:endParaRPr lang="pt-BR" sz="2200" dirty="0"/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BAA3785C-66A7-42EF-BC36-E184B1CA4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884" y="58968"/>
            <a:ext cx="1158161" cy="1518820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1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4" grpId="0"/>
      <p:bldP spid="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3" y="0"/>
            <a:ext cx="114953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733033" y="299966"/>
            <a:ext cx="238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hlinkClick r:id="rId3"/>
              </a:rPr>
              <a:t>Link para </a:t>
            </a:r>
            <a:r>
              <a:rPr lang="pt-BR" dirty="0" err="1">
                <a:solidFill>
                  <a:schemeClr val="bg1"/>
                </a:solidFill>
                <a:hlinkClick r:id="rId3"/>
              </a:rPr>
              <a:t>Gapminder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5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66" y="0"/>
            <a:ext cx="11386868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733033" y="299966"/>
            <a:ext cx="238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hlinkClick r:id="rId3"/>
              </a:rPr>
              <a:t>Link para </a:t>
            </a:r>
            <a:r>
              <a:rPr lang="pt-BR" dirty="0" err="1">
                <a:solidFill>
                  <a:schemeClr val="bg1"/>
                </a:solidFill>
                <a:hlinkClick r:id="rId3"/>
              </a:rPr>
              <a:t>Gapminder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573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41C151-73E6-47C2-AACB-D2EBACD5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Exemplos:</a:t>
            </a:r>
            <a:br>
              <a:rPr lang="pt-BR" dirty="0" smtClean="0"/>
            </a:br>
            <a:r>
              <a:rPr lang="pt-BR" dirty="0" smtClean="0"/>
              <a:t>Visualização </a:t>
            </a:r>
            <a:r>
              <a:rPr lang="pt-BR" dirty="0"/>
              <a:t>de dados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="" xmlns:a16="http://schemas.microsoft.com/office/drawing/2014/main" id="{8D709FA0-2CA9-4E97-9E54-A125A17EBBB5}"/>
              </a:ext>
            </a:extLst>
          </p:cNvPr>
          <p:cNvSpPr txBox="1">
            <a:spLocks/>
          </p:cNvSpPr>
          <p:nvPr/>
        </p:nvSpPr>
        <p:spPr>
          <a:xfrm>
            <a:off x="1995055" y="3115749"/>
            <a:ext cx="8437419" cy="2401824"/>
          </a:xfrm>
          <a:prstGeom prst="rect">
            <a:avLst/>
          </a:prstGeom>
        </p:spPr>
        <p:txBody>
          <a:bodyPr vert="horz" lIns="45720" tIns="45720" rIns="45720" bIns="45720" numCol="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000" b="1" dirty="0" smtClean="0"/>
              <a:t>Evolução da Taxa de Fecundidade Total</a:t>
            </a:r>
            <a:endParaRPr lang="pt-BR" sz="4000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="" xmlns:a16="http://schemas.microsoft.com/office/drawing/2014/main" id="{8D709FA0-2CA9-4E97-9E54-A125A17EBBB5}"/>
              </a:ext>
            </a:extLst>
          </p:cNvPr>
          <p:cNvSpPr txBox="1">
            <a:spLocks/>
          </p:cNvSpPr>
          <p:nvPr/>
        </p:nvSpPr>
        <p:spPr>
          <a:xfrm>
            <a:off x="838200" y="5143498"/>
            <a:ext cx="6723611" cy="903177"/>
          </a:xfrm>
          <a:prstGeom prst="rect">
            <a:avLst/>
          </a:prstGeom>
        </p:spPr>
        <p:txBody>
          <a:bodyPr vert="horz" lIns="45720" tIns="45720" rIns="4572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dirty="0" err="1" smtClean="0"/>
              <a:t>Gapminder</a:t>
            </a:r>
            <a:endParaRPr lang="pt-BR" sz="2800" b="1" dirty="0" smtClean="0"/>
          </a:p>
          <a:p>
            <a:pPr marL="0" indent="0">
              <a:buNone/>
            </a:pPr>
            <a:r>
              <a:rPr lang="pt-BR" sz="1800" dirty="0">
                <a:hlinkClick r:id="rId2"/>
              </a:rPr>
              <a:t>https://</a:t>
            </a:r>
            <a:r>
              <a:rPr lang="pt-BR" sz="1800" dirty="0" smtClean="0">
                <a:hlinkClick r:id="rId2"/>
              </a:rPr>
              <a:t>www.gapminder.org</a:t>
            </a:r>
            <a:endParaRPr lang="pt-BR" sz="28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9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41C151-73E6-47C2-AACB-D2EBACD5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Desmistificar o crescimento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DED63F1-1DEF-4775-8959-3DE49FF64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94841"/>
            <a:ext cx="9720073" cy="663373"/>
          </a:xfrm>
        </p:spPr>
        <p:txBody>
          <a:bodyPr numCol="1">
            <a:normAutofit fontScale="92500" lnSpcReduction="20000"/>
          </a:bodyPr>
          <a:lstStyle/>
          <a:p>
            <a:r>
              <a:rPr lang="pt-BR" dirty="0"/>
              <a:t>Importante compreender que a população não irá crescer infinitamente.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="" xmlns:a16="http://schemas.microsoft.com/office/drawing/2014/main" id="{8D709FA0-2CA9-4E97-9E54-A125A17EBBB5}"/>
              </a:ext>
            </a:extLst>
          </p:cNvPr>
          <p:cNvSpPr txBox="1">
            <a:spLocks/>
          </p:cNvSpPr>
          <p:nvPr/>
        </p:nvSpPr>
        <p:spPr>
          <a:xfrm>
            <a:off x="1024129" y="3820668"/>
            <a:ext cx="3535680" cy="775716"/>
          </a:xfrm>
          <a:prstGeom prst="rect">
            <a:avLst/>
          </a:prstGeom>
        </p:spPr>
        <p:txBody>
          <a:bodyPr vert="horz" lIns="45720" tIns="45720" rIns="45720" bIns="45720" numCol="1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err="1"/>
              <a:t>Gapminder</a:t>
            </a:r>
            <a:r>
              <a:rPr lang="pt-BR" dirty="0"/>
              <a:t> </a:t>
            </a:r>
          </a:p>
          <a:p>
            <a:pPr marL="0" indent="0">
              <a:buNone/>
            </a:pPr>
            <a:r>
              <a:rPr lang="pt-BR" dirty="0"/>
              <a:t>(site criado por Hans </a:t>
            </a:r>
            <a:r>
              <a:rPr lang="pt-BR" dirty="0" err="1"/>
              <a:t>Rosling</a:t>
            </a:r>
            <a:r>
              <a:rPr lang="pt-BR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15" y="0"/>
            <a:ext cx="11352770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342633" y="920697"/>
            <a:ext cx="238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hlinkClick r:id="rId3"/>
              </a:rPr>
              <a:t>Link para </a:t>
            </a:r>
            <a:r>
              <a:rPr lang="pt-BR" dirty="0" err="1">
                <a:solidFill>
                  <a:schemeClr val="bg1"/>
                </a:solidFill>
                <a:hlinkClick r:id="rId3"/>
              </a:rPr>
              <a:t>Gapminder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31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82" y="0"/>
            <a:ext cx="11334235" cy="685800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65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31" y="0"/>
            <a:ext cx="11383537" cy="6858000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220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10" y="-51955"/>
            <a:ext cx="11420707" cy="685800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38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02" y="0"/>
            <a:ext cx="10982195" cy="6858000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30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03" y="0"/>
            <a:ext cx="10912593" cy="6858000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606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0"/>
            <a:ext cx="10922000" cy="685800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53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268F4C-33A3-4A70-AB28-4E7490BD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Transição Demográfica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96BCCF7-2D6A-42FA-832A-BCC92168B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612575A-F122-4C5A-8008-F4A792575F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826" y="1429789"/>
            <a:ext cx="10104374" cy="536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D3B9655B-359A-460E-89DF-03E96E475AE1}"/>
              </a:ext>
            </a:extLst>
          </p:cNvPr>
          <p:cNvSpPr txBox="1"/>
          <p:nvPr/>
        </p:nvSpPr>
        <p:spPr>
          <a:xfrm>
            <a:off x="1035163" y="2796607"/>
            <a:ext cx="1672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030A0"/>
                </a:solidFill>
              </a:rPr>
              <a:t>Afeganistão</a:t>
            </a:r>
          </a:p>
          <a:p>
            <a:r>
              <a:rPr lang="pt-BR" dirty="0">
                <a:solidFill>
                  <a:srgbClr val="7030A0"/>
                </a:solidFill>
              </a:rPr>
              <a:t>Uganda</a:t>
            </a:r>
          </a:p>
          <a:p>
            <a:r>
              <a:rPr lang="pt-BR" dirty="0" err="1">
                <a:solidFill>
                  <a:srgbClr val="7030A0"/>
                </a:solidFill>
              </a:rPr>
              <a:t>Zambia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8F6A82EF-AD06-4DFA-BF8C-5FD928DAB797}"/>
              </a:ext>
            </a:extLst>
          </p:cNvPr>
          <p:cNvSpPr txBox="1"/>
          <p:nvPr/>
        </p:nvSpPr>
        <p:spPr>
          <a:xfrm>
            <a:off x="3793395" y="2924399"/>
            <a:ext cx="2377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030A0"/>
                </a:solidFill>
              </a:rPr>
              <a:t>Gana</a:t>
            </a:r>
          </a:p>
          <a:p>
            <a:r>
              <a:rPr lang="pt-BR" dirty="0">
                <a:solidFill>
                  <a:srgbClr val="7030A0"/>
                </a:solidFill>
              </a:rPr>
              <a:t>Guatemala</a:t>
            </a:r>
          </a:p>
          <a:p>
            <a:r>
              <a:rPr lang="pt-BR" dirty="0">
                <a:solidFill>
                  <a:srgbClr val="7030A0"/>
                </a:solidFill>
              </a:rPr>
              <a:t>Iraque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98342C86-46AF-4DB9-9AD6-668CEDC98617}"/>
              </a:ext>
            </a:extLst>
          </p:cNvPr>
          <p:cNvSpPr txBox="1"/>
          <p:nvPr/>
        </p:nvSpPr>
        <p:spPr>
          <a:xfrm>
            <a:off x="6381886" y="2891268"/>
            <a:ext cx="1709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030A0"/>
                </a:solidFill>
              </a:rPr>
              <a:t>Índia</a:t>
            </a:r>
          </a:p>
          <a:p>
            <a:r>
              <a:rPr lang="pt-BR" dirty="0">
                <a:solidFill>
                  <a:srgbClr val="7030A0"/>
                </a:solidFill>
              </a:rPr>
              <a:t>Gabão</a:t>
            </a:r>
          </a:p>
          <a:p>
            <a:r>
              <a:rPr lang="pt-BR" dirty="0">
                <a:solidFill>
                  <a:srgbClr val="7030A0"/>
                </a:solidFill>
              </a:rPr>
              <a:t>Malásia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3A0425F5-FF71-4F05-8061-D925FA475097}"/>
              </a:ext>
            </a:extLst>
          </p:cNvPr>
          <p:cNvSpPr txBox="1"/>
          <p:nvPr/>
        </p:nvSpPr>
        <p:spPr>
          <a:xfrm>
            <a:off x="9069186" y="2827574"/>
            <a:ext cx="2377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030A0"/>
                </a:solidFill>
              </a:rPr>
              <a:t>Alemanha</a:t>
            </a:r>
          </a:p>
          <a:p>
            <a:r>
              <a:rPr lang="pt-BR" dirty="0">
                <a:solidFill>
                  <a:srgbClr val="7030A0"/>
                </a:solidFill>
              </a:rPr>
              <a:t>Japão</a:t>
            </a:r>
          </a:p>
          <a:p>
            <a:r>
              <a:rPr lang="pt-BR" dirty="0">
                <a:solidFill>
                  <a:srgbClr val="7030A0"/>
                </a:solidFill>
              </a:rPr>
              <a:t>Brasil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B29CFEB4-2485-4A5F-931A-BF650A1750A0}"/>
              </a:ext>
            </a:extLst>
          </p:cNvPr>
          <p:cNvSpPr/>
          <p:nvPr/>
        </p:nvSpPr>
        <p:spPr>
          <a:xfrm>
            <a:off x="3557847" y="1429789"/>
            <a:ext cx="8634153" cy="4840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30A95F52-5A87-4ED0-86CD-D3D1460689FB}"/>
              </a:ext>
            </a:extLst>
          </p:cNvPr>
          <p:cNvSpPr txBox="1"/>
          <p:nvPr/>
        </p:nvSpPr>
        <p:spPr>
          <a:xfrm>
            <a:off x="2447442" y="3101238"/>
            <a:ext cx="1714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Taxa de natalidade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C2B3D2E7-016B-4204-810E-F4E640CDA635}"/>
              </a:ext>
            </a:extLst>
          </p:cNvPr>
          <p:cNvSpPr txBox="1"/>
          <p:nvPr/>
        </p:nvSpPr>
        <p:spPr>
          <a:xfrm>
            <a:off x="976468" y="4107781"/>
            <a:ext cx="1714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Taxa de mortalidade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48A0C558-C6A0-446C-8DEF-236C9D4AE79B}"/>
              </a:ext>
            </a:extLst>
          </p:cNvPr>
          <p:cNvSpPr/>
          <p:nvPr/>
        </p:nvSpPr>
        <p:spPr>
          <a:xfrm>
            <a:off x="9243752" y="6269942"/>
            <a:ext cx="3184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Fonte: HAUB e GRIBBLE (2011, p. 3). Adaptado por CARMO et al. (2015)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86" y="0"/>
            <a:ext cx="11611627" cy="6858000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08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268F4C-33A3-4A70-AB28-4E7490BD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Transição Demográfica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96BCCF7-2D6A-42FA-832A-BCC92168B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612575A-F122-4C5A-8008-F4A792575F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826" y="1429789"/>
            <a:ext cx="10104374" cy="536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D3B9655B-359A-460E-89DF-03E96E475AE1}"/>
              </a:ext>
            </a:extLst>
          </p:cNvPr>
          <p:cNvSpPr txBox="1"/>
          <p:nvPr/>
        </p:nvSpPr>
        <p:spPr>
          <a:xfrm>
            <a:off x="1035163" y="2796607"/>
            <a:ext cx="1672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030A0"/>
                </a:solidFill>
              </a:rPr>
              <a:t>Afeganistão</a:t>
            </a:r>
          </a:p>
          <a:p>
            <a:r>
              <a:rPr lang="pt-BR" dirty="0">
                <a:solidFill>
                  <a:srgbClr val="7030A0"/>
                </a:solidFill>
              </a:rPr>
              <a:t>Uganda</a:t>
            </a:r>
          </a:p>
          <a:p>
            <a:r>
              <a:rPr lang="pt-BR" dirty="0" err="1">
                <a:solidFill>
                  <a:srgbClr val="7030A0"/>
                </a:solidFill>
              </a:rPr>
              <a:t>Zambia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8F6A82EF-AD06-4DFA-BF8C-5FD928DAB797}"/>
              </a:ext>
            </a:extLst>
          </p:cNvPr>
          <p:cNvSpPr txBox="1"/>
          <p:nvPr/>
        </p:nvSpPr>
        <p:spPr>
          <a:xfrm>
            <a:off x="3793395" y="2924399"/>
            <a:ext cx="2377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030A0"/>
                </a:solidFill>
              </a:rPr>
              <a:t>Gana</a:t>
            </a:r>
          </a:p>
          <a:p>
            <a:r>
              <a:rPr lang="pt-BR" dirty="0">
                <a:solidFill>
                  <a:srgbClr val="7030A0"/>
                </a:solidFill>
              </a:rPr>
              <a:t>Guatemala</a:t>
            </a:r>
          </a:p>
          <a:p>
            <a:r>
              <a:rPr lang="pt-BR" dirty="0">
                <a:solidFill>
                  <a:srgbClr val="7030A0"/>
                </a:solidFill>
              </a:rPr>
              <a:t>Iraque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98342C86-46AF-4DB9-9AD6-668CEDC98617}"/>
              </a:ext>
            </a:extLst>
          </p:cNvPr>
          <p:cNvSpPr txBox="1"/>
          <p:nvPr/>
        </p:nvSpPr>
        <p:spPr>
          <a:xfrm>
            <a:off x="6381886" y="2891268"/>
            <a:ext cx="1709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030A0"/>
                </a:solidFill>
              </a:rPr>
              <a:t>Índia</a:t>
            </a:r>
          </a:p>
          <a:p>
            <a:r>
              <a:rPr lang="pt-BR" dirty="0">
                <a:solidFill>
                  <a:srgbClr val="7030A0"/>
                </a:solidFill>
              </a:rPr>
              <a:t>Gabão</a:t>
            </a:r>
          </a:p>
          <a:p>
            <a:r>
              <a:rPr lang="pt-BR" dirty="0">
                <a:solidFill>
                  <a:srgbClr val="7030A0"/>
                </a:solidFill>
              </a:rPr>
              <a:t>Malásia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3A0425F5-FF71-4F05-8061-D925FA475097}"/>
              </a:ext>
            </a:extLst>
          </p:cNvPr>
          <p:cNvSpPr txBox="1"/>
          <p:nvPr/>
        </p:nvSpPr>
        <p:spPr>
          <a:xfrm>
            <a:off x="9069186" y="2827574"/>
            <a:ext cx="2377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030A0"/>
                </a:solidFill>
              </a:rPr>
              <a:t>Alemanha</a:t>
            </a:r>
          </a:p>
          <a:p>
            <a:r>
              <a:rPr lang="pt-BR" dirty="0">
                <a:solidFill>
                  <a:srgbClr val="7030A0"/>
                </a:solidFill>
              </a:rPr>
              <a:t>Japão</a:t>
            </a:r>
          </a:p>
          <a:p>
            <a:r>
              <a:rPr lang="pt-BR" dirty="0">
                <a:solidFill>
                  <a:srgbClr val="7030A0"/>
                </a:solidFill>
              </a:rPr>
              <a:t>Brasil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B29CFEB4-2485-4A5F-931A-BF650A1750A0}"/>
              </a:ext>
            </a:extLst>
          </p:cNvPr>
          <p:cNvSpPr/>
          <p:nvPr/>
        </p:nvSpPr>
        <p:spPr>
          <a:xfrm>
            <a:off x="6170835" y="1429789"/>
            <a:ext cx="5874353" cy="474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62E81A3A-1209-42E1-94A9-34A5EE3ACD52}"/>
              </a:ext>
            </a:extLst>
          </p:cNvPr>
          <p:cNvSpPr txBox="1"/>
          <p:nvPr/>
        </p:nvSpPr>
        <p:spPr>
          <a:xfrm>
            <a:off x="5049846" y="3322387"/>
            <a:ext cx="1714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Taxa de natalidade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243CBC71-0700-4FC0-AC12-FE7C1316E3BC}"/>
              </a:ext>
            </a:extLst>
          </p:cNvPr>
          <p:cNvSpPr/>
          <p:nvPr/>
        </p:nvSpPr>
        <p:spPr>
          <a:xfrm>
            <a:off x="9243752" y="6269942"/>
            <a:ext cx="3184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Fonte: HAUB e GRIBBLE (2011, p. 3). Adaptado por CARMO et al. (2015)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47CB09EA-F995-4881-B9CF-7AD634034F1F}"/>
              </a:ext>
            </a:extLst>
          </p:cNvPr>
          <p:cNvSpPr txBox="1"/>
          <p:nvPr/>
        </p:nvSpPr>
        <p:spPr>
          <a:xfrm>
            <a:off x="4890401" y="4422184"/>
            <a:ext cx="149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Crescimento</a:t>
            </a:r>
          </a:p>
          <a:p>
            <a:r>
              <a:rPr lang="pt-BR" sz="1400" dirty="0">
                <a:solidFill>
                  <a:schemeClr val="bg1"/>
                </a:solidFill>
              </a:rPr>
              <a:t>vegetativo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62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268F4C-33A3-4A70-AB28-4E7490BD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Transição Demográfica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96BCCF7-2D6A-42FA-832A-BCC92168B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612575A-F122-4C5A-8008-F4A792575F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826" y="1429789"/>
            <a:ext cx="10104374" cy="536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D3B9655B-359A-460E-89DF-03E96E475AE1}"/>
              </a:ext>
            </a:extLst>
          </p:cNvPr>
          <p:cNvSpPr txBox="1"/>
          <p:nvPr/>
        </p:nvSpPr>
        <p:spPr>
          <a:xfrm>
            <a:off x="1035163" y="2796607"/>
            <a:ext cx="1672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030A0"/>
                </a:solidFill>
              </a:rPr>
              <a:t>Afeganistão</a:t>
            </a:r>
          </a:p>
          <a:p>
            <a:r>
              <a:rPr lang="pt-BR" dirty="0">
                <a:solidFill>
                  <a:srgbClr val="7030A0"/>
                </a:solidFill>
              </a:rPr>
              <a:t>Uganda</a:t>
            </a:r>
          </a:p>
          <a:p>
            <a:r>
              <a:rPr lang="pt-BR" dirty="0" err="1">
                <a:solidFill>
                  <a:srgbClr val="7030A0"/>
                </a:solidFill>
              </a:rPr>
              <a:t>Zambia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8F6A82EF-AD06-4DFA-BF8C-5FD928DAB797}"/>
              </a:ext>
            </a:extLst>
          </p:cNvPr>
          <p:cNvSpPr txBox="1"/>
          <p:nvPr/>
        </p:nvSpPr>
        <p:spPr>
          <a:xfrm>
            <a:off x="3793395" y="2924399"/>
            <a:ext cx="2377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030A0"/>
                </a:solidFill>
              </a:rPr>
              <a:t>Gana</a:t>
            </a:r>
          </a:p>
          <a:p>
            <a:r>
              <a:rPr lang="pt-BR" dirty="0">
                <a:solidFill>
                  <a:srgbClr val="7030A0"/>
                </a:solidFill>
              </a:rPr>
              <a:t>Guatemala</a:t>
            </a:r>
          </a:p>
          <a:p>
            <a:r>
              <a:rPr lang="pt-BR" dirty="0">
                <a:solidFill>
                  <a:srgbClr val="7030A0"/>
                </a:solidFill>
              </a:rPr>
              <a:t>Iraque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98342C86-46AF-4DB9-9AD6-668CEDC98617}"/>
              </a:ext>
            </a:extLst>
          </p:cNvPr>
          <p:cNvSpPr txBox="1"/>
          <p:nvPr/>
        </p:nvSpPr>
        <p:spPr>
          <a:xfrm>
            <a:off x="6381886" y="2891268"/>
            <a:ext cx="1709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030A0"/>
                </a:solidFill>
              </a:rPr>
              <a:t>Índia</a:t>
            </a:r>
          </a:p>
          <a:p>
            <a:r>
              <a:rPr lang="pt-BR" dirty="0">
                <a:solidFill>
                  <a:srgbClr val="7030A0"/>
                </a:solidFill>
              </a:rPr>
              <a:t>Gabão</a:t>
            </a:r>
          </a:p>
          <a:p>
            <a:r>
              <a:rPr lang="pt-BR" dirty="0">
                <a:solidFill>
                  <a:srgbClr val="7030A0"/>
                </a:solidFill>
              </a:rPr>
              <a:t>Malásia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3A0425F5-FF71-4F05-8061-D925FA475097}"/>
              </a:ext>
            </a:extLst>
          </p:cNvPr>
          <p:cNvSpPr txBox="1"/>
          <p:nvPr/>
        </p:nvSpPr>
        <p:spPr>
          <a:xfrm>
            <a:off x="9069186" y="2827574"/>
            <a:ext cx="2377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030A0"/>
                </a:solidFill>
              </a:rPr>
              <a:t>Alemanha</a:t>
            </a:r>
          </a:p>
          <a:p>
            <a:r>
              <a:rPr lang="pt-BR" dirty="0">
                <a:solidFill>
                  <a:srgbClr val="7030A0"/>
                </a:solidFill>
              </a:rPr>
              <a:t>Japão</a:t>
            </a:r>
          </a:p>
          <a:p>
            <a:r>
              <a:rPr lang="pt-BR" dirty="0">
                <a:solidFill>
                  <a:srgbClr val="7030A0"/>
                </a:solidFill>
              </a:rPr>
              <a:t>Brasil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B29CFEB4-2485-4A5F-931A-BF650A1750A0}"/>
              </a:ext>
            </a:extLst>
          </p:cNvPr>
          <p:cNvSpPr/>
          <p:nvPr/>
        </p:nvSpPr>
        <p:spPr>
          <a:xfrm>
            <a:off x="8686800" y="1429789"/>
            <a:ext cx="3505200" cy="474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442DB636-049E-4346-ADF0-E745EF2B1A55}"/>
              </a:ext>
            </a:extLst>
          </p:cNvPr>
          <p:cNvSpPr txBox="1"/>
          <p:nvPr/>
        </p:nvSpPr>
        <p:spPr>
          <a:xfrm>
            <a:off x="4890401" y="4422184"/>
            <a:ext cx="149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Crescimento</a:t>
            </a:r>
          </a:p>
          <a:p>
            <a:r>
              <a:rPr lang="pt-BR" sz="1400" dirty="0">
                <a:solidFill>
                  <a:schemeClr val="bg1"/>
                </a:solidFill>
              </a:rPr>
              <a:t>vegetativo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C7DD1D50-954F-4FA4-8A6A-9E89BAF48268}"/>
              </a:ext>
            </a:extLst>
          </p:cNvPr>
          <p:cNvSpPr/>
          <p:nvPr/>
        </p:nvSpPr>
        <p:spPr>
          <a:xfrm>
            <a:off x="9243752" y="6269942"/>
            <a:ext cx="3184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Fonte: HAUB e GRIBBLE (2011, p. 3). Adaptado por CARMO et al. (2015)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1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268F4C-33A3-4A70-AB28-4E7490BD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Transição Demográfica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96BCCF7-2D6A-42FA-832A-BCC92168B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612575A-F122-4C5A-8008-F4A792575F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826" y="1429789"/>
            <a:ext cx="10104374" cy="536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D3B9655B-359A-460E-89DF-03E96E475AE1}"/>
              </a:ext>
            </a:extLst>
          </p:cNvPr>
          <p:cNvSpPr txBox="1"/>
          <p:nvPr/>
        </p:nvSpPr>
        <p:spPr>
          <a:xfrm>
            <a:off x="1035163" y="2796607"/>
            <a:ext cx="1672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030A0"/>
                </a:solidFill>
              </a:rPr>
              <a:t>Afeganistão</a:t>
            </a:r>
          </a:p>
          <a:p>
            <a:r>
              <a:rPr lang="pt-BR" dirty="0">
                <a:solidFill>
                  <a:srgbClr val="7030A0"/>
                </a:solidFill>
              </a:rPr>
              <a:t>Uganda</a:t>
            </a:r>
          </a:p>
          <a:p>
            <a:r>
              <a:rPr lang="pt-BR" dirty="0" err="1">
                <a:solidFill>
                  <a:srgbClr val="7030A0"/>
                </a:solidFill>
              </a:rPr>
              <a:t>Zambia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8F6A82EF-AD06-4DFA-BF8C-5FD928DAB797}"/>
              </a:ext>
            </a:extLst>
          </p:cNvPr>
          <p:cNvSpPr txBox="1"/>
          <p:nvPr/>
        </p:nvSpPr>
        <p:spPr>
          <a:xfrm>
            <a:off x="3793395" y="2924399"/>
            <a:ext cx="2377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030A0"/>
                </a:solidFill>
              </a:rPr>
              <a:t>Gana</a:t>
            </a:r>
          </a:p>
          <a:p>
            <a:r>
              <a:rPr lang="pt-BR" dirty="0">
                <a:solidFill>
                  <a:srgbClr val="7030A0"/>
                </a:solidFill>
              </a:rPr>
              <a:t>Guatemala</a:t>
            </a:r>
          </a:p>
          <a:p>
            <a:r>
              <a:rPr lang="pt-BR" dirty="0">
                <a:solidFill>
                  <a:srgbClr val="7030A0"/>
                </a:solidFill>
              </a:rPr>
              <a:t>Iraque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98342C86-46AF-4DB9-9AD6-668CEDC98617}"/>
              </a:ext>
            </a:extLst>
          </p:cNvPr>
          <p:cNvSpPr txBox="1"/>
          <p:nvPr/>
        </p:nvSpPr>
        <p:spPr>
          <a:xfrm>
            <a:off x="6381886" y="2891268"/>
            <a:ext cx="1709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030A0"/>
                </a:solidFill>
              </a:rPr>
              <a:t>Índia</a:t>
            </a:r>
          </a:p>
          <a:p>
            <a:r>
              <a:rPr lang="pt-BR" dirty="0">
                <a:solidFill>
                  <a:srgbClr val="7030A0"/>
                </a:solidFill>
              </a:rPr>
              <a:t>Gabão</a:t>
            </a:r>
          </a:p>
          <a:p>
            <a:r>
              <a:rPr lang="pt-BR" dirty="0">
                <a:solidFill>
                  <a:srgbClr val="7030A0"/>
                </a:solidFill>
              </a:rPr>
              <a:t>Malásia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3A0425F5-FF71-4F05-8061-D925FA475097}"/>
              </a:ext>
            </a:extLst>
          </p:cNvPr>
          <p:cNvSpPr txBox="1"/>
          <p:nvPr/>
        </p:nvSpPr>
        <p:spPr>
          <a:xfrm>
            <a:off x="9069186" y="2827574"/>
            <a:ext cx="2377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030A0"/>
                </a:solidFill>
              </a:rPr>
              <a:t>Alemanha</a:t>
            </a:r>
          </a:p>
          <a:p>
            <a:r>
              <a:rPr lang="pt-BR" dirty="0">
                <a:solidFill>
                  <a:srgbClr val="7030A0"/>
                </a:solidFill>
              </a:rPr>
              <a:t>Japão</a:t>
            </a:r>
          </a:p>
          <a:p>
            <a:r>
              <a:rPr lang="pt-BR" sz="2400" b="1" dirty="0">
                <a:solidFill>
                  <a:srgbClr val="7030A0"/>
                </a:solidFill>
              </a:rPr>
              <a:t>Brasil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89BC6467-A49D-489D-B7A5-1C8D37A0B633}"/>
              </a:ext>
            </a:extLst>
          </p:cNvPr>
          <p:cNvSpPr txBox="1"/>
          <p:nvPr/>
        </p:nvSpPr>
        <p:spPr>
          <a:xfrm>
            <a:off x="4890401" y="4422184"/>
            <a:ext cx="149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Crescimento</a:t>
            </a:r>
          </a:p>
          <a:p>
            <a:r>
              <a:rPr lang="pt-BR" sz="1400" dirty="0">
                <a:solidFill>
                  <a:schemeClr val="bg1"/>
                </a:solidFill>
              </a:rPr>
              <a:t>vegetativo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18AC3B1B-B0F1-4169-AE6A-F3DB637B4D1E}"/>
              </a:ext>
            </a:extLst>
          </p:cNvPr>
          <p:cNvSpPr/>
          <p:nvPr/>
        </p:nvSpPr>
        <p:spPr>
          <a:xfrm>
            <a:off x="9243752" y="6269942"/>
            <a:ext cx="3184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Fonte: HAUB e GRIBBLE (2011, p. 3). Adaptado por CARMO et al. (2015)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79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268F4C-33A3-4A70-AB28-4E7490BD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Transição Demográfica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96BCCF7-2D6A-42FA-832A-BCC92168B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="" xmlns:a16="http://schemas.microsoft.com/office/drawing/2014/main" id="{11E0076A-C76E-4CD3-819D-1B5FAC500E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521496"/>
              </p:ext>
            </p:extLst>
          </p:nvPr>
        </p:nvGraphicFramePr>
        <p:xfrm>
          <a:off x="49240" y="1690688"/>
          <a:ext cx="10515600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C55E4C34-6764-4459-959F-AC17D760F42B}"/>
              </a:ext>
            </a:extLst>
          </p:cNvPr>
          <p:cNvSpPr/>
          <p:nvPr/>
        </p:nvSpPr>
        <p:spPr>
          <a:xfrm>
            <a:off x="10564840" y="5903452"/>
            <a:ext cx="1627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Fonte: United Nations (2017b). 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58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category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268F4C-33A3-4A70-AB28-4E7490BD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Transição Demográfica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96BCCF7-2D6A-42FA-832A-BCC92168B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="" xmlns:a16="http://schemas.microsoft.com/office/drawing/2014/main" id="{11E0076A-C76E-4CD3-819D-1B5FAC500E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344435"/>
              </p:ext>
            </p:extLst>
          </p:nvPr>
        </p:nvGraphicFramePr>
        <p:xfrm>
          <a:off x="0" y="1690688"/>
          <a:ext cx="11172372" cy="5136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5045C81D-8B94-4AEA-9734-5CAA62E0A497}"/>
              </a:ext>
            </a:extLst>
          </p:cNvPr>
          <p:cNvSpPr/>
          <p:nvPr/>
        </p:nvSpPr>
        <p:spPr>
          <a:xfrm>
            <a:off x="11172372" y="5576798"/>
            <a:ext cx="137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Fonte: United Nations (2017b).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8232-5124-4C2C-AF88-74483AB43D5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24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category"/>
        </p:bldSub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</TotalTime>
  <Words>1415</Words>
  <Application>Microsoft Office PowerPoint</Application>
  <PresentationFormat>Widescreen</PresentationFormat>
  <Paragraphs>242</Paragraphs>
  <Slides>40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Tw Cen MT</vt:lpstr>
      <vt:lpstr>Wingdings</vt:lpstr>
      <vt:lpstr>Tema do Office</vt:lpstr>
      <vt:lpstr>Tendências demográficas no Brasil e no Mundo</vt:lpstr>
      <vt:lpstr>Contextualizando</vt:lpstr>
      <vt:lpstr>Queda da Fecundidade</vt:lpstr>
      <vt:lpstr>Transição Demográfica</vt:lpstr>
      <vt:lpstr>Transição Demográfica</vt:lpstr>
      <vt:lpstr>Transição Demográfica</vt:lpstr>
      <vt:lpstr>Transição Demográfica</vt:lpstr>
      <vt:lpstr>Transição Demográfica</vt:lpstr>
      <vt:lpstr>Transição Demográfica</vt:lpstr>
      <vt:lpstr>Transição da Natalidade</vt:lpstr>
      <vt:lpstr>Transição da mortalidade</vt:lpstr>
      <vt:lpstr>Pirâmides etárias: Mundo</vt:lpstr>
      <vt:lpstr>Pirâmides etárias: Mundo</vt:lpstr>
      <vt:lpstr>Pirâmides etárias: Mundo</vt:lpstr>
      <vt:lpstr>Pirâmides etárias: Brasil</vt:lpstr>
      <vt:lpstr>Pirâmides etárias: Brasil</vt:lpstr>
      <vt:lpstr>Pirâmides etárias: Brasil</vt:lpstr>
      <vt:lpstr>Pirâmides etárias - 1950</vt:lpstr>
      <vt:lpstr>Pirâmides etárias - 2050</vt:lpstr>
      <vt:lpstr>Distribuição da população mundial por nível de fecundidade nacional em 1975-1980, 1995-2000, 2010-2015 e 2015-2030.</vt:lpstr>
      <vt:lpstr>Contextualizando</vt:lpstr>
      <vt:lpstr>População Mundial ano 2300</vt:lpstr>
      <vt:lpstr>População Brasileira em 2055</vt:lpstr>
      <vt:lpstr>Leituras interessantes:</vt:lpstr>
      <vt:lpstr>Visualização de dados</vt:lpstr>
      <vt:lpstr>Visualização de dados</vt:lpstr>
      <vt:lpstr>Visualização de dados</vt:lpstr>
      <vt:lpstr>Referências</vt:lpstr>
      <vt:lpstr>Exemplos: Visualização de dados</vt:lpstr>
      <vt:lpstr>Apresentação do PowerPoint</vt:lpstr>
      <vt:lpstr>Apresentação do PowerPoint</vt:lpstr>
      <vt:lpstr>Exemplos: Visualização de dados</vt:lpstr>
      <vt:lpstr>Desmistificar o crescimento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questão urbana e o planejamento urbano-regional no Brasil contemporânea</dc:title>
  <dc:creator>Ricardo Dagnino</dc:creator>
  <cp:lastModifiedBy>Ricardo de Sampaio Dagnino</cp:lastModifiedBy>
  <cp:revision>156</cp:revision>
  <dcterms:created xsi:type="dcterms:W3CDTF">2019-03-20T20:56:55Z</dcterms:created>
  <dcterms:modified xsi:type="dcterms:W3CDTF">2019-04-01T13:09:50Z</dcterms:modified>
</cp:coreProperties>
</file>